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24"/>
  </p:notesMasterIdLst>
  <p:handoutMasterIdLst>
    <p:handoutMasterId r:id="rId325"/>
  </p:handoutMasterIdLst>
  <p:sldIdLst>
    <p:sldId id="1526" r:id="rId5"/>
    <p:sldId id="1556" r:id="rId6"/>
    <p:sldId id="1527" r:id="rId7"/>
    <p:sldId id="1528" r:id="rId8"/>
    <p:sldId id="1529" r:id="rId9"/>
    <p:sldId id="1530" r:id="rId10"/>
    <p:sldId id="1531" r:id="rId11"/>
    <p:sldId id="1532" r:id="rId12"/>
    <p:sldId id="1533" r:id="rId13"/>
    <p:sldId id="1557" r:id="rId14"/>
    <p:sldId id="1562" r:id="rId15"/>
    <p:sldId id="1563" r:id="rId16"/>
    <p:sldId id="1564" r:id="rId17"/>
    <p:sldId id="1565" r:id="rId18"/>
    <p:sldId id="1566" r:id="rId19"/>
    <p:sldId id="1567" r:id="rId20"/>
    <p:sldId id="1568" r:id="rId21"/>
    <p:sldId id="1569" r:id="rId22"/>
    <p:sldId id="1534" r:id="rId23"/>
    <p:sldId id="1535" r:id="rId24"/>
    <p:sldId id="1536" r:id="rId25"/>
    <p:sldId id="1537" r:id="rId26"/>
    <p:sldId id="1538" r:id="rId27"/>
    <p:sldId id="1539" r:id="rId28"/>
    <p:sldId id="1540" r:id="rId29"/>
    <p:sldId id="1541" r:id="rId30"/>
    <p:sldId id="1542" r:id="rId31"/>
    <p:sldId id="1543" r:id="rId32"/>
    <p:sldId id="1544" r:id="rId33"/>
    <p:sldId id="1545" r:id="rId34"/>
    <p:sldId id="1546" r:id="rId35"/>
    <p:sldId id="1547" r:id="rId36"/>
    <p:sldId id="1548" r:id="rId37"/>
    <p:sldId id="1550" r:id="rId38"/>
    <p:sldId id="1551" r:id="rId39"/>
    <p:sldId id="1558" r:id="rId40"/>
    <p:sldId id="1559" r:id="rId41"/>
    <p:sldId id="1552" r:id="rId42"/>
    <p:sldId id="1553" r:id="rId43"/>
    <p:sldId id="1560" r:id="rId44"/>
    <p:sldId id="1561" r:id="rId45"/>
    <p:sldId id="1554" r:id="rId46"/>
    <p:sldId id="1555" r:id="rId47"/>
    <p:sldId id="281" r:id="rId48"/>
    <p:sldId id="1499" r:id="rId49"/>
    <p:sldId id="1500" r:id="rId50"/>
    <p:sldId id="1501" r:id="rId51"/>
    <p:sldId id="1502" r:id="rId52"/>
    <p:sldId id="1498" r:id="rId53"/>
    <p:sldId id="1507" r:id="rId54"/>
    <p:sldId id="935" r:id="rId55"/>
    <p:sldId id="783" r:id="rId56"/>
    <p:sldId id="784" r:id="rId57"/>
    <p:sldId id="1426" r:id="rId58"/>
    <p:sldId id="785" r:id="rId59"/>
    <p:sldId id="907" r:id="rId60"/>
    <p:sldId id="908" r:id="rId61"/>
    <p:sldId id="909" r:id="rId62"/>
    <p:sldId id="1428" r:id="rId63"/>
    <p:sldId id="1427" r:id="rId64"/>
    <p:sldId id="1436" r:id="rId65"/>
    <p:sldId id="786" r:id="rId66"/>
    <p:sldId id="787" r:id="rId67"/>
    <p:sldId id="788" r:id="rId68"/>
    <p:sldId id="936" r:id="rId69"/>
    <p:sldId id="789" r:id="rId70"/>
    <p:sldId id="1503" r:id="rId71"/>
    <p:sldId id="794" r:id="rId72"/>
    <p:sldId id="791" r:id="rId73"/>
    <p:sldId id="1429" r:id="rId74"/>
    <p:sldId id="1431" r:id="rId75"/>
    <p:sldId id="1432" r:id="rId76"/>
    <p:sldId id="1433" r:id="rId77"/>
    <p:sldId id="792" r:id="rId78"/>
    <p:sldId id="796" r:id="rId79"/>
    <p:sldId id="798" r:id="rId80"/>
    <p:sldId id="799" r:id="rId81"/>
    <p:sldId id="797" r:id="rId82"/>
    <p:sldId id="800" r:id="rId83"/>
    <p:sldId id="801" r:id="rId84"/>
    <p:sldId id="793" r:id="rId85"/>
    <p:sldId id="795" r:id="rId86"/>
    <p:sldId id="965" r:id="rId87"/>
    <p:sldId id="966" r:id="rId88"/>
    <p:sldId id="968" r:id="rId89"/>
    <p:sldId id="969" r:id="rId90"/>
    <p:sldId id="971" r:id="rId91"/>
    <p:sldId id="972" r:id="rId92"/>
    <p:sldId id="970" r:id="rId93"/>
    <p:sldId id="977" r:id="rId94"/>
    <p:sldId id="1437" r:id="rId95"/>
    <p:sldId id="1438" r:id="rId96"/>
    <p:sldId id="1439" r:id="rId97"/>
    <p:sldId id="973" r:id="rId98"/>
    <p:sldId id="974" r:id="rId99"/>
    <p:sldId id="975" r:id="rId100"/>
    <p:sldId id="978" r:id="rId101"/>
    <p:sldId id="979" r:id="rId102"/>
    <p:sldId id="1504" r:id="rId103"/>
    <p:sldId id="996" r:id="rId104"/>
    <p:sldId id="1505" r:id="rId105"/>
    <p:sldId id="1506" r:id="rId106"/>
    <p:sldId id="1000" r:id="rId107"/>
    <p:sldId id="999" r:id="rId108"/>
    <p:sldId id="980" r:id="rId109"/>
    <p:sldId id="1001" r:id="rId110"/>
    <p:sldId id="1002" r:id="rId111"/>
    <p:sldId id="1003" r:id="rId112"/>
    <p:sldId id="1004" r:id="rId113"/>
    <p:sldId id="1013" r:id="rId114"/>
    <p:sldId id="1005" r:id="rId115"/>
    <p:sldId id="1006" r:id="rId116"/>
    <p:sldId id="1007" r:id="rId117"/>
    <p:sldId id="1008" r:id="rId118"/>
    <p:sldId id="1009" r:id="rId119"/>
    <p:sldId id="1010" r:id="rId120"/>
    <p:sldId id="1011" r:id="rId121"/>
    <p:sldId id="1012" r:id="rId122"/>
    <p:sldId id="1016" r:id="rId123"/>
    <p:sldId id="1017" r:id="rId124"/>
    <p:sldId id="1018" r:id="rId125"/>
    <p:sldId id="1019" r:id="rId126"/>
    <p:sldId id="1032" r:id="rId127"/>
    <p:sldId id="1033" r:id="rId128"/>
    <p:sldId id="1034" r:id="rId129"/>
    <p:sldId id="1038" r:id="rId130"/>
    <p:sldId id="1039" r:id="rId131"/>
    <p:sldId id="1040" r:id="rId132"/>
    <p:sldId id="1041" r:id="rId133"/>
    <p:sldId id="1435" r:id="rId134"/>
    <p:sldId id="1042" r:id="rId135"/>
    <p:sldId id="1043" r:id="rId136"/>
    <p:sldId id="1044" r:id="rId137"/>
    <p:sldId id="1045" r:id="rId138"/>
    <p:sldId id="1046" r:id="rId139"/>
    <p:sldId id="1047" r:id="rId140"/>
    <p:sldId id="1048" r:id="rId141"/>
    <p:sldId id="1049" r:id="rId142"/>
    <p:sldId id="1050" r:id="rId143"/>
    <p:sldId id="1051" r:id="rId144"/>
    <p:sldId id="1052" r:id="rId145"/>
    <p:sldId id="1053" r:id="rId146"/>
    <p:sldId id="1054" r:id="rId147"/>
    <p:sldId id="1055" r:id="rId148"/>
    <p:sldId id="1056" r:id="rId149"/>
    <p:sldId id="1057" r:id="rId150"/>
    <p:sldId id="1058" r:id="rId151"/>
    <p:sldId id="1059" r:id="rId152"/>
    <p:sldId id="1060" r:id="rId153"/>
    <p:sldId id="1061" r:id="rId154"/>
    <p:sldId id="1062" r:id="rId155"/>
    <p:sldId id="1063" r:id="rId156"/>
    <p:sldId id="1064" r:id="rId157"/>
    <p:sldId id="1066" r:id="rId158"/>
    <p:sldId id="1067" r:id="rId159"/>
    <p:sldId id="1068" r:id="rId160"/>
    <p:sldId id="1069" r:id="rId161"/>
    <p:sldId id="1070" r:id="rId162"/>
    <p:sldId id="1071" r:id="rId163"/>
    <p:sldId id="1072" r:id="rId164"/>
    <p:sldId id="1073" r:id="rId165"/>
    <p:sldId id="1074" r:id="rId166"/>
    <p:sldId id="1075" r:id="rId167"/>
    <p:sldId id="1076" r:id="rId168"/>
    <p:sldId id="1077" r:id="rId169"/>
    <p:sldId id="1078" r:id="rId170"/>
    <p:sldId id="1079" r:id="rId171"/>
    <p:sldId id="1080" r:id="rId172"/>
    <p:sldId id="1081" r:id="rId173"/>
    <p:sldId id="1082" r:id="rId174"/>
    <p:sldId id="1083" r:id="rId175"/>
    <p:sldId id="1084" r:id="rId176"/>
    <p:sldId id="1085" r:id="rId177"/>
    <p:sldId id="1086" r:id="rId178"/>
    <p:sldId id="1087" r:id="rId179"/>
    <p:sldId id="1088" r:id="rId180"/>
    <p:sldId id="1089" r:id="rId181"/>
    <p:sldId id="1091" r:id="rId182"/>
    <p:sldId id="1092" r:id="rId183"/>
    <p:sldId id="1093" r:id="rId184"/>
    <p:sldId id="1095" r:id="rId185"/>
    <p:sldId id="1096" r:id="rId186"/>
    <p:sldId id="1097" r:id="rId187"/>
    <p:sldId id="1098" r:id="rId188"/>
    <p:sldId id="1099" r:id="rId189"/>
    <p:sldId id="1100" r:id="rId190"/>
    <p:sldId id="1101" r:id="rId191"/>
    <p:sldId id="1102" r:id="rId192"/>
    <p:sldId id="1103" r:id="rId193"/>
    <p:sldId id="1104" r:id="rId194"/>
    <p:sldId id="1105" r:id="rId195"/>
    <p:sldId id="1106" r:id="rId196"/>
    <p:sldId id="1107" r:id="rId197"/>
    <p:sldId id="1108" r:id="rId198"/>
    <p:sldId id="1109" r:id="rId199"/>
    <p:sldId id="1110" r:id="rId200"/>
    <p:sldId id="1111" r:id="rId201"/>
    <p:sldId id="1112" r:id="rId202"/>
    <p:sldId id="1113" r:id="rId203"/>
    <p:sldId id="1114" r:id="rId204"/>
    <p:sldId id="1115" r:id="rId205"/>
    <p:sldId id="1116" r:id="rId206"/>
    <p:sldId id="1117" r:id="rId207"/>
    <p:sldId id="1118" r:id="rId208"/>
    <p:sldId id="1120" r:id="rId209"/>
    <p:sldId id="1121" r:id="rId210"/>
    <p:sldId id="1122" r:id="rId211"/>
    <p:sldId id="1207" r:id="rId212"/>
    <p:sldId id="1125" r:id="rId213"/>
    <p:sldId id="1127" r:id="rId214"/>
    <p:sldId id="1128" r:id="rId215"/>
    <p:sldId id="1434" r:id="rId216"/>
    <p:sldId id="1130" r:id="rId217"/>
    <p:sldId id="1143" r:id="rId218"/>
    <p:sldId id="1147" r:id="rId219"/>
    <p:sldId id="1148" r:id="rId220"/>
    <p:sldId id="1150" r:id="rId221"/>
    <p:sldId id="1151" r:id="rId222"/>
    <p:sldId id="1208" r:id="rId223"/>
    <p:sldId id="1209" r:id="rId224"/>
    <p:sldId id="1154" r:id="rId225"/>
    <p:sldId id="1210" r:id="rId226"/>
    <p:sldId id="1212" r:id="rId227"/>
    <p:sldId id="1211" r:id="rId228"/>
    <p:sldId id="1222" r:id="rId229"/>
    <p:sldId id="1175" r:id="rId230"/>
    <p:sldId id="1176" r:id="rId231"/>
    <p:sldId id="1177" r:id="rId232"/>
    <p:sldId id="1179" r:id="rId233"/>
    <p:sldId id="1180" r:id="rId234"/>
    <p:sldId id="1213" r:id="rId235"/>
    <p:sldId id="1214" r:id="rId236"/>
    <p:sldId id="1215" r:id="rId237"/>
    <p:sldId id="1216" r:id="rId238"/>
    <p:sldId id="1186" r:id="rId239"/>
    <p:sldId id="1189" r:id="rId240"/>
    <p:sldId id="1217" r:id="rId241"/>
    <p:sldId id="1191" r:id="rId242"/>
    <p:sldId id="1219" r:id="rId243"/>
    <p:sldId id="1220" r:id="rId244"/>
    <p:sldId id="1221" r:id="rId245"/>
    <p:sldId id="1476" r:id="rId246"/>
    <p:sldId id="1477" r:id="rId247"/>
    <p:sldId id="1482" r:id="rId248"/>
    <p:sldId id="1484" r:id="rId249"/>
    <p:sldId id="1485" r:id="rId250"/>
    <p:sldId id="1486" r:id="rId251"/>
    <p:sldId id="1487" r:id="rId252"/>
    <p:sldId id="1488" r:id="rId253"/>
    <p:sldId id="1489" r:id="rId254"/>
    <p:sldId id="1478" r:id="rId255"/>
    <p:sldId id="1479" r:id="rId256"/>
    <p:sldId id="1490" r:id="rId257"/>
    <p:sldId id="1492" r:id="rId258"/>
    <p:sldId id="1493" r:id="rId259"/>
    <p:sldId id="1495" r:id="rId260"/>
    <p:sldId id="1494" r:id="rId261"/>
    <p:sldId id="1497" r:id="rId262"/>
    <p:sldId id="1496" r:id="rId263"/>
    <p:sldId id="1223" r:id="rId264"/>
    <p:sldId id="1224" r:id="rId265"/>
    <p:sldId id="1225" r:id="rId266"/>
    <p:sldId id="1226" r:id="rId267"/>
    <p:sldId id="1227" r:id="rId268"/>
    <p:sldId id="1228" r:id="rId269"/>
    <p:sldId id="1229" r:id="rId270"/>
    <p:sldId id="1230" r:id="rId271"/>
    <p:sldId id="1231" r:id="rId272"/>
    <p:sldId id="1232" r:id="rId273"/>
    <p:sldId id="1275" r:id="rId274"/>
    <p:sldId id="1276" r:id="rId275"/>
    <p:sldId id="1278" r:id="rId276"/>
    <p:sldId id="1305" r:id="rId277"/>
    <p:sldId id="1279" r:id="rId278"/>
    <p:sldId id="1280" r:id="rId279"/>
    <p:sldId id="1281" r:id="rId280"/>
    <p:sldId id="1282" r:id="rId281"/>
    <p:sldId id="1283" r:id="rId282"/>
    <p:sldId id="1285" r:id="rId283"/>
    <p:sldId id="1284" r:id="rId284"/>
    <p:sldId id="1286" r:id="rId285"/>
    <p:sldId id="1287" r:id="rId286"/>
    <p:sldId id="1288" r:id="rId287"/>
    <p:sldId id="1289" r:id="rId288"/>
    <p:sldId id="1290" r:id="rId289"/>
    <p:sldId id="1291" r:id="rId290"/>
    <p:sldId id="1292" r:id="rId291"/>
    <p:sldId id="1302" r:id="rId292"/>
    <p:sldId id="1303" r:id="rId293"/>
    <p:sldId id="1293" r:id="rId294"/>
    <p:sldId id="1304" r:id="rId295"/>
    <p:sldId id="1295" r:id="rId296"/>
    <p:sldId id="1296" r:id="rId297"/>
    <p:sldId id="1297" r:id="rId298"/>
    <p:sldId id="1301" r:id="rId299"/>
    <p:sldId id="1306" r:id="rId300"/>
    <p:sldId id="1307" r:id="rId301"/>
    <p:sldId id="1308" r:id="rId302"/>
    <p:sldId id="1309" r:id="rId303"/>
    <p:sldId id="1318" r:id="rId304"/>
    <p:sldId id="1312" r:id="rId305"/>
    <p:sldId id="1313" r:id="rId306"/>
    <p:sldId id="1314" r:id="rId307"/>
    <p:sldId id="1315" r:id="rId308"/>
    <p:sldId id="1316" r:id="rId309"/>
    <p:sldId id="1317" r:id="rId310"/>
    <p:sldId id="1508" r:id="rId311"/>
    <p:sldId id="1509" r:id="rId312"/>
    <p:sldId id="1510" r:id="rId313"/>
    <p:sldId id="1517" r:id="rId314"/>
    <p:sldId id="1519" r:id="rId315"/>
    <p:sldId id="1414" r:id="rId316"/>
    <p:sldId id="1415" r:id="rId317"/>
    <p:sldId id="1418" r:id="rId318"/>
    <p:sldId id="1419" r:id="rId319"/>
    <p:sldId id="1420" r:id="rId320"/>
    <p:sldId id="1416" r:id="rId321"/>
    <p:sldId id="1417" r:id="rId322"/>
    <p:sldId id="1422" r:id="rId323"/>
  </p:sldIdLst>
  <p:sldSz cx="9144000" cy="6858000" type="screen4x3"/>
  <p:notesSz cx="6858000" cy="9926638"/>
  <p:custDataLst>
    <p:tags r:id="rId326"/>
  </p:custDataLst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81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rtur Iwanicki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9EFFF"/>
    <a:srgbClr val="EBFFFF"/>
    <a:srgbClr val="D1FFFF"/>
    <a:srgbClr val="FFD300"/>
    <a:srgbClr val="B9C4CA"/>
    <a:srgbClr val="90989E"/>
    <a:srgbClr val="4F5251"/>
    <a:srgbClr val="3F050D"/>
    <a:srgbClr val="5C09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66" autoAdjust="0"/>
    <p:restoredTop sz="85449" autoAdjust="0"/>
  </p:normalViewPr>
  <p:slideViewPr>
    <p:cSldViewPr>
      <p:cViewPr varScale="1">
        <p:scale>
          <a:sx n="59" d="100"/>
          <a:sy n="59" d="100"/>
        </p:scale>
        <p:origin x="1238" y="67"/>
      </p:cViewPr>
      <p:guideLst>
        <p:guide orient="horz" pos="2160"/>
        <p:guide orient="horz" pos="81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99" Type="http://schemas.openxmlformats.org/officeDocument/2006/relationships/slide" Target="slides/slide295.xml"/><Relationship Id="rId303" Type="http://schemas.openxmlformats.org/officeDocument/2006/relationships/slide" Target="slides/slide299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324" Type="http://schemas.openxmlformats.org/officeDocument/2006/relationships/notesMaster" Target="notesMasters/notesMaster1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26" Type="http://schemas.openxmlformats.org/officeDocument/2006/relationships/slide" Target="slides/slide222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268" Type="http://schemas.openxmlformats.org/officeDocument/2006/relationships/slide" Target="slides/slide264.xml"/><Relationship Id="rId289" Type="http://schemas.openxmlformats.org/officeDocument/2006/relationships/slide" Target="slides/slide285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314" Type="http://schemas.openxmlformats.org/officeDocument/2006/relationships/slide" Target="slides/slide310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37" Type="http://schemas.openxmlformats.org/officeDocument/2006/relationships/slide" Target="slides/slide233.xml"/><Relationship Id="rId258" Type="http://schemas.openxmlformats.org/officeDocument/2006/relationships/slide" Target="slides/slide254.xml"/><Relationship Id="rId279" Type="http://schemas.openxmlformats.org/officeDocument/2006/relationships/slide" Target="slides/slide275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304" Type="http://schemas.openxmlformats.org/officeDocument/2006/relationships/slide" Target="slides/slide300.xml"/><Relationship Id="rId325" Type="http://schemas.openxmlformats.org/officeDocument/2006/relationships/handoutMaster" Target="handoutMasters/handoutMaster1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27" Type="http://schemas.openxmlformats.org/officeDocument/2006/relationships/slide" Target="slides/slide223.xml"/><Relationship Id="rId248" Type="http://schemas.openxmlformats.org/officeDocument/2006/relationships/slide" Target="slides/slide244.xml"/><Relationship Id="rId269" Type="http://schemas.openxmlformats.org/officeDocument/2006/relationships/slide" Target="slides/slide265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315" Type="http://schemas.openxmlformats.org/officeDocument/2006/relationships/slide" Target="slides/slide311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slide" Target="slides/slide213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291" Type="http://schemas.openxmlformats.org/officeDocument/2006/relationships/slide" Target="slides/slide287.xml"/><Relationship Id="rId305" Type="http://schemas.openxmlformats.org/officeDocument/2006/relationships/slide" Target="slides/slide301.xml"/><Relationship Id="rId326" Type="http://schemas.openxmlformats.org/officeDocument/2006/relationships/tags" Target="tags/tag1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slide" Target="slides/slide224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281" Type="http://schemas.openxmlformats.org/officeDocument/2006/relationships/slide" Target="slides/slide277.xml"/><Relationship Id="rId316" Type="http://schemas.openxmlformats.org/officeDocument/2006/relationships/slide" Target="slides/slide312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71" Type="http://schemas.openxmlformats.org/officeDocument/2006/relationships/slide" Target="slides/slide267.xml"/><Relationship Id="rId292" Type="http://schemas.openxmlformats.org/officeDocument/2006/relationships/slide" Target="slides/slide288.xml"/><Relationship Id="rId306" Type="http://schemas.openxmlformats.org/officeDocument/2006/relationships/slide" Target="slides/slide302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327" Type="http://schemas.openxmlformats.org/officeDocument/2006/relationships/commentAuthors" Target="commentAuthors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317" Type="http://schemas.openxmlformats.org/officeDocument/2006/relationships/slide" Target="slides/slide31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219" Type="http://schemas.openxmlformats.org/officeDocument/2006/relationships/slide" Target="slides/slide21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0" Type="http://schemas.openxmlformats.org/officeDocument/2006/relationships/slide" Target="slides/slide226.xml"/><Relationship Id="rId235" Type="http://schemas.openxmlformats.org/officeDocument/2006/relationships/slide" Target="slides/slide231.xml"/><Relationship Id="rId251" Type="http://schemas.openxmlformats.org/officeDocument/2006/relationships/slide" Target="slides/slide247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98" Type="http://schemas.openxmlformats.org/officeDocument/2006/relationships/slide" Target="slides/slide294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72" Type="http://schemas.openxmlformats.org/officeDocument/2006/relationships/slide" Target="slides/slide268.xml"/><Relationship Id="rId293" Type="http://schemas.openxmlformats.org/officeDocument/2006/relationships/slide" Target="slides/slide289.xml"/><Relationship Id="rId302" Type="http://schemas.openxmlformats.org/officeDocument/2006/relationships/slide" Target="slides/slide298.xml"/><Relationship Id="rId307" Type="http://schemas.openxmlformats.org/officeDocument/2006/relationships/slide" Target="slides/slide303.xml"/><Relationship Id="rId323" Type="http://schemas.openxmlformats.org/officeDocument/2006/relationships/slide" Target="slides/slide319.xml"/><Relationship Id="rId328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0" Type="http://schemas.openxmlformats.org/officeDocument/2006/relationships/slide" Target="slides/slide216.xml"/><Relationship Id="rId225" Type="http://schemas.openxmlformats.org/officeDocument/2006/relationships/slide" Target="slides/slide221.xml"/><Relationship Id="rId241" Type="http://schemas.openxmlformats.org/officeDocument/2006/relationships/slide" Target="slides/slide237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262" Type="http://schemas.openxmlformats.org/officeDocument/2006/relationships/slide" Target="slides/slide258.xml"/><Relationship Id="rId283" Type="http://schemas.openxmlformats.org/officeDocument/2006/relationships/slide" Target="slides/slide279.xml"/><Relationship Id="rId313" Type="http://schemas.openxmlformats.org/officeDocument/2006/relationships/slide" Target="slides/slide309.xml"/><Relationship Id="rId318" Type="http://schemas.openxmlformats.org/officeDocument/2006/relationships/slide" Target="slides/slide314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10" Type="http://schemas.openxmlformats.org/officeDocument/2006/relationships/slide" Target="slides/slide20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273" Type="http://schemas.openxmlformats.org/officeDocument/2006/relationships/slide" Target="slides/slide269.xml"/><Relationship Id="rId294" Type="http://schemas.openxmlformats.org/officeDocument/2006/relationships/slide" Target="slides/slide290.xml"/><Relationship Id="rId308" Type="http://schemas.openxmlformats.org/officeDocument/2006/relationships/slide" Target="slides/slide304.xml"/><Relationship Id="rId329" Type="http://schemas.openxmlformats.org/officeDocument/2006/relationships/viewProps" Target="viewProps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284" Type="http://schemas.openxmlformats.org/officeDocument/2006/relationships/slide" Target="slides/slide280.xml"/><Relationship Id="rId319" Type="http://schemas.openxmlformats.org/officeDocument/2006/relationships/slide" Target="slides/slide315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330" Type="http://schemas.openxmlformats.org/officeDocument/2006/relationships/theme" Target="theme/theme1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4" Type="http://schemas.openxmlformats.org/officeDocument/2006/relationships/slide" Target="slides/slide270.xml"/><Relationship Id="rId295" Type="http://schemas.openxmlformats.org/officeDocument/2006/relationships/slide" Target="slides/slide291.xml"/><Relationship Id="rId309" Type="http://schemas.openxmlformats.org/officeDocument/2006/relationships/slide" Target="slides/slide305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320" Type="http://schemas.openxmlformats.org/officeDocument/2006/relationships/slide" Target="slides/slide316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285" Type="http://schemas.openxmlformats.org/officeDocument/2006/relationships/slide" Target="slides/slide28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310" Type="http://schemas.openxmlformats.org/officeDocument/2006/relationships/slide" Target="slides/slide306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331" Type="http://schemas.openxmlformats.org/officeDocument/2006/relationships/tableStyles" Target="tableStyles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slide" Target="slides/slide271.xml"/><Relationship Id="rId296" Type="http://schemas.openxmlformats.org/officeDocument/2006/relationships/slide" Target="slides/slide292.xml"/><Relationship Id="rId300" Type="http://schemas.openxmlformats.org/officeDocument/2006/relationships/slide" Target="slides/slide296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321" Type="http://schemas.openxmlformats.org/officeDocument/2006/relationships/slide" Target="slides/slide317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slide" Target="slides/slide282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311" Type="http://schemas.openxmlformats.org/officeDocument/2006/relationships/slide" Target="slides/slide307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297" Type="http://schemas.openxmlformats.org/officeDocument/2006/relationships/slide" Target="slides/slide293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301" Type="http://schemas.openxmlformats.org/officeDocument/2006/relationships/slide" Target="slides/slide297.xml"/><Relationship Id="rId322" Type="http://schemas.openxmlformats.org/officeDocument/2006/relationships/slide" Target="slides/slide318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312" Type="http://schemas.openxmlformats.org/officeDocument/2006/relationships/slide" Target="slides/slide30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5A1319-7756-4DDA-B44D-10C9C9072268}" type="datetimeFigureOut">
              <a:rPr lang="en-GB" smtClean="0"/>
              <a:t>01/10/2015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71800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9428584"/>
            <a:ext cx="2971800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BBCB0A-237B-4F78-9BEC-1AF8CC59E6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1514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D1E4A21-066F-4EC3-837D-2DEDF384F560}" type="datetimeFigureOut">
              <a:rPr lang="fr-FR"/>
              <a:pPr>
                <a:defRPr/>
              </a:pPr>
              <a:t>01/10/2015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47738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715153"/>
            <a:ext cx="548640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 smtClean="0"/>
              <a:t>Modifiez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71800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9428583"/>
            <a:ext cx="2971800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DF7D87-55F9-4FC4-8E4C-52E30D31F423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20906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Various types of development boards enable you to get started with the STM32 microcontrollers.</a:t>
            </a:r>
          </a:p>
          <a:p>
            <a:endParaRPr lang="fr-FR" sz="1200" b="1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lv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* The STM32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Nucleo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boards provide an affordable and flexible way for anyone to try out new ideas and build prototypes with a wide choice of specialized expansion boards. </a:t>
            </a:r>
            <a:endParaRPr lang="fr-FR" sz="1200" b="1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lvl="0"/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* The Discovery kits enable users to seamlessly exercise  key features of STM32 products, while the Evaluation board exposes all MCU functionalities.</a:t>
            </a:r>
            <a:endParaRPr lang="fr-FR" sz="1200" b="1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All these development boards include an integrated debugger/programmer as well as a comprehensive software library with examples that help developers to take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davantage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of STM32 capabilities.</a:t>
            </a:r>
            <a:r>
              <a:rPr lang="en-US" sz="1200" b="1" baseline="0" noProof="0" dirty="0" smtClean="0">
                <a:solidFill>
                  <a:schemeClr val="tx1"/>
                </a:solidFill>
                <a:ea typeface="ＭＳ Ｐゴシック" pitchFamily="34" charset="-128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07FF01-BCB1-4FA6-A5B7-58C2E6F1017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6527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40946-B3FE-4062-9BAE-4125F5E6CB49}" type="slidenum">
              <a:rPr lang="fr-FR" smtClean="0"/>
              <a:pPr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585359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151645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831294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424324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606855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586975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111677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84475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65534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161713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69722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756398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571332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639983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167378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495652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143093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911374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553134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931287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147712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2095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40946-B3FE-4062-9BAE-4125F5E6CB49}" type="slidenum">
              <a:rPr lang="fr-FR" smtClean="0"/>
              <a:pPr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505696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890288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309090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327384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850512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56769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331170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97344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59660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1985228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76939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398454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6936713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4123409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78669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8313039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004900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93128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6742198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8955336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0923696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2641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44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6166819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5332393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183424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5903293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4819005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519403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188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058700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189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7250116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190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886268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0696932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192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04249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8431192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193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8083418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194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3235936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195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6000308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196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4781575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197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8397052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198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6135682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199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6600744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200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2724176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201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666318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202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1378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8431192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203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468492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204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8255238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206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1664832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207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9932152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208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5210406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209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1112159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3971823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811869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257647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5966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7441145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802665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385083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9114504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647765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115968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205242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4466918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384748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4461727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940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8431192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901870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3729047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4052922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4819839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1584158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7314152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7803333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2446036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3723003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04322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0342216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9467012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2475315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411466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62553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88597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977232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243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9188535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244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6730533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0695769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9706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noProof="0" dirty="0" smtClean="0">
              <a:solidFill>
                <a:schemeClr val="tx1"/>
              </a:solidFill>
              <a:ea typeface="ＭＳ Ｐゴシック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07FF01-BCB1-4FA6-A5B7-58C2E6F1017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4079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225717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3332825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1887557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6866219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2992489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252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6202034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253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3873337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049359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2420162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686118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95998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1038539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8881046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3506249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2519670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716977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225505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3348425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0267360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062440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7851706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8427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3463573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2304434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4753659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6814612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5856888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860797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9550267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1360293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6928957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212485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47092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4553816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9955785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5394894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5833278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1772948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2765520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0885324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1262566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288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4032860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289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7030797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290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02240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4161118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869219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292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339430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293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2539320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294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9864169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295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5161908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297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3620463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298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6632033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299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6787742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300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9038664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301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68154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8431192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302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338823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303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3825603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304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7746394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305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0042357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306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6796025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308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7285622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309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4122665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310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0890120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311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6824234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313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28849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8431192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314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6423182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315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3627556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316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4111761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318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3255745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319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85455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84311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84311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3010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40946-B3FE-4062-9BAE-4125F5E6CB4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97386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84311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84311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51493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97527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33879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44532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84311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89122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41195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0547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40946-B3FE-4062-9BAE-4125F5E6CB49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1306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84218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26119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41233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84311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84311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97736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86417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63621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65969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88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7222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40946-B3FE-4062-9BAE-4125F5E6CB49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72408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89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11901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90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30987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35641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92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243254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93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11652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94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95298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95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396174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96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522853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98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49450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99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1260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All-in one package</a:t>
            </a:r>
          </a:p>
          <a:p>
            <a:r>
              <a:rPr lang="en-US" dirty="0" smtClean="0"/>
              <a:t>*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40946-B3FE-4062-9BAE-4125F5E6CB49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859587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100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826948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101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296526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102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192390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103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118163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104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501901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105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14254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106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665020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107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042547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108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802607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109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912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40946-B3FE-4062-9BAE-4125F5E6CB49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62913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309461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852525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244522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856949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706814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86948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947745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891664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225641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580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40946-B3FE-4062-9BAE-4125F5E6CB49}" type="slidenum">
              <a:rPr lang="fr-FR" smtClean="0"/>
              <a:pPr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723956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798036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633975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507845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890536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821877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418977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384834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753478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902177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3292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40946-B3FE-4062-9BAE-4125F5E6CB49}" type="slidenum">
              <a:rPr lang="fr-FR" smtClean="0"/>
              <a:pPr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256444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619577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33568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81188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021566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59545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8768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705029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74378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702924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289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25413" y="-171450"/>
            <a:ext cx="9280526" cy="756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D:\Le sel en +\Realisations\TBWA\120117 Microelectronics\ST_Bloc marque_Qi_H.pn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684213" y="5878513"/>
            <a:ext cx="2447925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01284" y="1687556"/>
            <a:ext cx="7772400" cy="1470025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701284" y="3402496"/>
            <a:ext cx="6400800" cy="1752600"/>
          </a:xfrm>
        </p:spPr>
        <p:txBody>
          <a:bodyPr>
            <a:normAutofit/>
          </a:bodyPr>
          <a:lstStyle>
            <a:lvl1pPr marL="0" indent="0" algn="l">
              <a:buNone/>
              <a:defRPr sz="1400" baseline="0">
                <a:solidFill>
                  <a:schemeClr val="accent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77496"/>
            <a:ext cx="8229600" cy="1238801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600"/>
              </a:spcBef>
              <a:defRPr baseline="0"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A1299FCA-C490-4C43-AA02-A6096FBC69E9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lang="fr-FR"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2568207-DF40-45BA-9340-2AA41162000B}" type="datetime1">
              <a:rPr lang="fr-FR" smtClean="0"/>
              <a:t>01/10/2015</a:t>
            </a:fld>
            <a:endParaRPr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/>
          <a:srcRect l="18262" r="10397" b="48524"/>
          <a:stretch>
            <a:fillRect/>
          </a:stretch>
        </p:blipFill>
        <p:spPr bwMode="auto">
          <a:xfrm>
            <a:off x="0" y="4763"/>
            <a:ext cx="9144000" cy="391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5056" y="4281115"/>
            <a:ext cx="7772400" cy="1362075"/>
          </a:xfrm>
        </p:spPr>
        <p:txBody>
          <a:bodyPr anchor="t">
            <a:normAutofit/>
          </a:bodyPr>
          <a:lstStyle>
            <a:lvl1pPr algn="l">
              <a:defRPr sz="4000" b="0" cap="none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lang="fr-FR"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B022F87-24B0-41D2-B4A9-5E30A9FEDC5E}" type="datetime1">
              <a:rPr lang="fr-FR" smtClean="0"/>
              <a:t>01/10/2015</a:t>
            </a:fld>
            <a:endParaRPr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288148"/>
            <a:ext cx="4038600" cy="4680000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1800"/>
              </a:spcBef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4"/>
          </p:nvPr>
        </p:nvSpPr>
        <p:spPr>
          <a:xfrm>
            <a:off x="4637856" y="1288148"/>
            <a:ext cx="4038600" cy="4680000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1800"/>
              </a:spcBef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</p:txBody>
      </p:sp>
      <p:sp>
        <p:nvSpPr>
          <p:cNvPr id="5" name="Espace réservé du numéro de diapositiv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18DEED-829C-47B1-842D-CFFF7E5C2B92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6" name="Espace réservé de la date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 algn="l">
              <a:defRPr lang="fr-FR"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CE00B44-21EA-424A-B693-978D28021F12}" type="datetime1">
              <a:rPr lang="fr-FR" smtClean="0"/>
              <a:t>01/10/2015</a:t>
            </a:fld>
            <a:endParaRPr/>
          </a:p>
        </p:txBody>
      </p:sp>
      <p:sp>
        <p:nvSpPr>
          <p:cNvPr id="7" name="Espace réservé du pied de page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Espace réservé du numéro de diapositiv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8BB716-59AC-4EF3-AEB3-49E4EB5AB54C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lang="fr-FR"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401205D-2679-4020-88FF-E8612624913F}" type="datetime1">
              <a:rPr lang="fr-FR" smtClean="0"/>
              <a:t>01/10/2015</a:t>
            </a:fld>
            <a:endParaRPr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7CAC99-D251-492F-A5C4-CBA2A51F901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3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lang="fr-FR"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0C96C79-13EE-440E-B22E-96ACF3742C48}" type="datetime1">
              <a:rPr lang="fr-FR" smtClean="0"/>
              <a:t>01/10/2015</a:t>
            </a:fld>
            <a:endParaRPr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075240" cy="797768"/>
          </a:xfrm>
        </p:spPr>
        <p:txBody>
          <a:bodyPr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Presentation Title</a:t>
            </a:r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356BC70-7CEE-40A3-B0E7-C3CF3E064629}" type="datetime1">
              <a:rPr lang="fr-FR" smtClean="0"/>
              <a:t>01/10/2015</a:t>
            </a:fld>
            <a:endParaRPr lang="fr-FR"/>
          </a:p>
        </p:txBody>
      </p:sp>
      <p:sp>
        <p:nvSpPr>
          <p:cNvPr id="10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57200" y="1351999"/>
            <a:ext cx="8229600" cy="1238801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1800"/>
              </a:spcBef>
              <a:defRPr baseline="0"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>
                <a:solidFill>
                  <a:srgbClr val="646464"/>
                </a:solidFill>
              </a:defRPr>
            </a:lvl4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457200" y="990600"/>
            <a:ext cx="8077200" cy="304800"/>
          </a:xfrm>
        </p:spPr>
        <p:txBody>
          <a:bodyPr>
            <a:no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 dirty="0" smtClean="0"/>
              <a:t>Click to edit Master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115888"/>
            <a:ext cx="80756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287463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8538" y="677863"/>
            <a:ext cx="544512" cy="198437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6D75FE3-EB8E-445B-A0EB-C8D8B6CA3C9A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pic>
        <p:nvPicPr>
          <p:cNvPr id="1029" name="Picture 3" descr="D:\Le sel en +\Realisations\TBWA\120117 Microelectronics\ST_Bloc marque_Qi_V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25425" y="6235700"/>
            <a:ext cx="6683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643438" y="6546850"/>
            <a:ext cx="3414712" cy="12223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  <p:sp>
        <p:nvSpPr>
          <p:cNvPr id="10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172450" y="6546850"/>
            <a:ext cx="519113" cy="12223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lang="fr-FR"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2BBB00E-EBE6-4289-8AB9-08154220DD7E}" type="datetime1">
              <a:rPr lang="fr-FR" smtClean="0"/>
              <a:t>01/10/2015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</p:sldLayoutIdLst>
  <p:hf hdr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  <a:cs typeface="Arial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  <a:cs typeface="Arial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  <a:cs typeface="Arial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  <a:cs typeface="Arial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  <a:cs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  <a:cs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  <a:cs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  <a:cs typeface="Arial" charset="0"/>
        </a:defRPr>
      </a:lvl9pPr>
    </p:titleStyle>
    <p:bodyStyle>
      <a:lvl1pPr marL="177800" indent="-177800" algn="l" rtl="0" eaLnBrk="1" fontAlgn="base" hangingPunct="1">
        <a:spcBef>
          <a:spcPts val="1800"/>
        </a:spcBef>
        <a:spcAft>
          <a:spcPts val="600"/>
        </a:spcAft>
        <a:buClr>
          <a:schemeClr val="accent1"/>
        </a:buClr>
        <a:buFont typeface="Arial" charset="0"/>
        <a:buChar char="•"/>
        <a:defRPr sz="2000" kern="1200">
          <a:solidFill>
            <a:srgbClr val="002152"/>
          </a:solidFill>
          <a:latin typeface="Arial" pitchFamily="34" charset="0"/>
          <a:ea typeface="+mn-ea"/>
          <a:cs typeface="Arial" pitchFamily="34" charset="0"/>
        </a:defRPr>
      </a:lvl1pPr>
      <a:lvl2pPr marL="533400" indent="-177800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Clr>
          <a:srgbClr val="002152"/>
        </a:buClr>
        <a:buFont typeface="Arial" charset="0"/>
        <a:buChar char="•"/>
        <a:defRPr sz="1600" kern="1200">
          <a:solidFill>
            <a:schemeClr val="accent1"/>
          </a:solidFill>
          <a:latin typeface="Arial" pitchFamily="34" charset="0"/>
          <a:ea typeface="+mn-ea"/>
          <a:cs typeface="Arial" pitchFamily="34" charset="0"/>
        </a:defRPr>
      </a:lvl2pPr>
      <a:lvl3pPr marL="901700" indent="-177800" algn="l" rtl="0" eaLnBrk="1" fontAlgn="base" hangingPunct="1">
        <a:lnSpc>
          <a:spcPct val="90000"/>
        </a:lnSpc>
        <a:spcBef>
          <a:spcPct val="0"/>
        </a:spcBef>
        <a:spcAft>
          <a:spcPts val="300"/>
        </a:spcAft>
        <a:buFont typeface="Arial" charset="0"/>
        <a:buChar char="•"/>
        <a:defRPr sz="1400" kern="1200">
          <a:solidFill>
            <a:srgbClr val="9C9E9F"/>
          </a:solidFill>
          <a:latin typeface="Arial" pitchFamily="34" charset="0"/>
          <a:ea typeface="+mn-ea"/>
          <a:cs typeface="Arial" pitchFamily="34" charset="0"/>
        </a:defRPr>
      </a:lvl3pPr>
      <a:lvl4pPr marL="1527175" indent="-155575" algn="l" rtl="0" eaLnBrk="1" fontAlgn="base" hangingPunct="1">
        <a:lnSpc>
          <a:spcPct val="90000"/>
        </a:lnSpc>
        <a:spcBef>
          <a:spcPct val="0"/>
        </a:spcBef>
        <a:spcAft>
          <a:spcPts val="300"/>
        </a:spcAft>
        <a:buFont typeface="Arial" charset="0"/>
        <a:buChar char="•"/>
        <a:defRPr sz="1200" kern="1200">
          <a:solidFill>
            <a:srgbClr val="5F5F5F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icrosoft.com/" TargetMode="External"/><Relationship Id="rId3" Type="http://schemas.openxmlformats.org/officeDocument/2006/relationships/image" Target="../media/image26.pn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38.emf"/><Relationship Id="rId10" Type="http://schemas.openxmlformats.org/officeDocument/2006/relationships/image" Target="../media/image2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://www.st.com/web/catalog/tools/FM147/CL1794/SC961/SS1743/LN1734" TargetMode="External"/><Relationship Id="rId7" Type="http://schemas.openxmlformats.org/officeDocument/2006/relationships/hyperlink" Target="http://www.st.com/web/en/catalog/tools/FM147/CL1794/SC961" TargetMode="External"/><Relationship Id="rId2" Type="http://schemas.openxmlformats.org/officeDocument/2006/relationships/hyperlink" Target="http://www.st.com/stm32snippets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st.com/web/en/catalog/tools/FM147/CL1794/SC961/SS1743/LN1900" TargetMode="External"/><Relationship Id="rId11" Type="http://schemas.openxmlformats.org/officeDocument/2006/relationships/image" Target="../media/image49.png"/><Relationship Id="rId5" Type="http://schemas.openxmlformats.org/officeDocument/2006/relationships/hyperlink" Target="http://developer.mbed.org/platforms/?pvend=10" TargetMode="External"/><Relationship Id="rId10" Type="http://schemas.openxmlformats.org/officeDocument/2006/relationships/image" Target="../media/image48.png"/><Relationship Id="rId4" Type="http://schemas.openxmlformats.org/officeDocument/2006/relationships/hyperlink" Target="http://www.st.com/web/catalog/tools/FM147/CL1794/SC961/SS1743/LN1897" TargetMode="External"/><Relationship Id="rId9" Type="http://schemas.openxmlformats.org/officeDocument/2006/relationships/image" Target="../media/image47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3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image" Target="../media/image51.png"/><Relationship Id="rId4" Type="http://schemas.openxmlformats.org/officeDocument/2006/relationships/image" Target="../media/image54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36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0" Type="http://schemas.openxmlformats.org/officeDocument/2006/relationships/hyperlink" Target="http://www.st.com/stm32f4" TargetMode="External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jpeg"/><Relationship Id="rId4" Type="http://schemas.openxmlformats.org/officeDocument/2006/relationships/image" Target="../media/image36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.com/web/en/catalog/tools/PF251373" TargetMode="External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.com/stm32cube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.com/web/en/catalog/tools/PF251373" TargetMode="External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.com/web/en/catalog/tools/PF251373" TargetMode="External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hyperlink" Target="http://en.wikipedia.org/wiki/File:NFC-N-Mark-Logo.png" TargetMode="External"/><Relationship Id="rId18" Type="http://schemas.openxmlformats.org/officeDocument/2006/relationships/image" Target="../media/image17.jpeg"/><Relationship Id="rId3" Type="http://schemas.openxmlformats.org/officeDocument/2006/relationships/notesSlide" Target="../notesSlides/notesSlide1.xml"/><Relationship Id="rId21" Type="http://schemas.openxmlformats.org/officeDocument/2006/relationships/hyperlink" Target="http://en.wikipedia.org/wiki/File:Bluetooth.svg" TargetMode="External"/><Relationship Id="rId7" Type="http://schemas.openxmlformats.org/officeDocument/2006/relationships/image" Target="../media/image8.jpeg"/><Relationship Id="rId12" Type="http://schemas.openxmlformats.org/officeDocument/2006/relationships/image" Target="../media/image13.png"/><Relationship Id="rId17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6" Type="http://schemas.openxmlformats.org/officeDocument/2006/relationships/hyperlink" Target="http://medialib.st.com/pages/view.php?ref=1760&amp;search=gyroscope&amp;order_by=relevance&amp;sort=DESC&amp;offset=0&amp;archive=0&amp;k=" TargetMode="External"/><Relationship Id="rId20" Type="http://schemas.openxmlformats.org/officeDocument/2006/relationships/image" Target="../media/image18.jpeg"/><Relationship Id="rId1" Type="http://schemas.openxmlformats.org/officeDocument/2006/relationships/tags" Target="../tags/tag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24" Type="http://schemas.openxmlformats.org/officeDocument/2006/relationships/image" Target="../media/image20.jpeg"/><Relationship Id="rId5" Type="http://schemas.openxmlformats.org/officeDocument/2006/relationships/image" Target="../media/image6.png"/><Relationship Id="rId15" Type="http://schemas.openxmlformats.org/officeDocument/2006/relationships/image" Target="../media/image15.png"/><Relationship Id="rId23" Type="http://schemas.openxmlformats.org/officeDocument/2006/relationships/hyperlink" Target="http://gnbproject7mms.gnb.st.com/mcdmktg/regions/ecosystem/Ecosystem%20Branding%20Visuals/Hardware/module_NUCLEO_STM32.png" TargetMode="External"/><Relationship Id="rId10" Type="http://schemas.openxmlformats.org/officeDocument/2006/relationships/image" Target="../media/image11.jpeg"/><Relationship Id="rId19" Type="http://schemas.openxmlformats.org/officeDocument/2006/relationships/hyperlink" Target="http://medialib.st.com/pages/view.php?ref=1784&amp;search=pressure&amp;order_by=relevance&amp;sort=DESC&amp;offset=0&amp;archive=0&amp;k=" TargetMode="External"/><Relationship Id="rId4" Type="http://schemas.openxmlformats.org/officeDocument/2006/relationships/image" Target="../media/image5.jpeg"/><Relationship Id="rId9" Type="http://schemas.openxmlformats.org/officeDocument/2006/relationships/image" Target="../media/image10.png"/><Relationship Id="rId14" Type="http://schemas.openxmlformats.org/officeDocument/2006/relationships/image" Target="../media/image14.png"/><Relationship Id="rId22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emf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emf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t.com/web/en/catalog/tools/PF260613" TargetMode="External"/><Relationship Id="rId3" Type="http://schemas.openxmlformats.org/officeDocument/2006/relationships/hyperlink" Target="http://www.st.com/web/catalog/tools/FM147/CL1794/SC961/SS1533/PF259242?s_searchtype=partnumber" TargetMode="External"/><Relationship Id="rId7" Type="http://schemas.openxmlformats.org/officeDocument/2006/relationships/hyperlink" Target="http://www.st.com/web/en/catalog/tools/PF260266" TargetMode="External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t.com/web/en/catalog/tools/PF260612" TargetMode="External"/><Relationship Id="rId5" Type="http://schemas.openxmlformats.org/officeDocument/2006/relationships/hyperlink" Target="http://www.st.com/web/en/catalog/tools/PF260821" TargetMode="External"/><Relationship Id="rId4" Type="http://schemas.openxmlformats.org/officeDocument/2006/relationships/hyperlink" Target="http://www.st.com/web/en/catalog/tools/PF260508" TargetMode="External"/><Relationship Id="rId9" Type="http://schemas.openxmlformats.org/officeDocument/2006/relationships/hyperlink" Target="http://www.st.com/web/en/catalog/tools/PF259243" TargetMode="Externa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.com/web/en/catalog/tools/PF258167" TargetMode="External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t.com/web/en/catalog/tools/PF259459" TargetMode="Externa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.com/st-web-ui/static/active/en/resource/technical/document/user_manual/DM00104712.pdf" TargetMode="External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t.com/st-web-ui/static/active/en/resource/technical/document/technical_note/CD00214439.pdf" TargetMode="Externa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.com/web/en/catalog/tools/FM116/SC959/SS1532/LN1848/PF259090?s_searchtype=keyword" TargetMode="External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t.com/st-web-ui/static/active/en/resource/technical/document/user_manual/DM00093903.pdf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microsoft.com/office/2007/relationships/hdphoto" Target="../media/hdphoto1.wdp"/><Relationship Id="rId18" Type="http://schemas.openxmlformats.org/officeDocument/2006/relationships/image" Target="../media/image33.png"/><Relationship Id="rId3" Type="http://schemas.openxmlformats.org/officeDocument/2006/relationships/hyperlink" Target="http://www.ac6.fr/" TargetMode="External"/><Relationship Id="rId21" Type="http://schemas.openxmlformats.org/officeDocument/2006/relationships/image" Target="../media/image36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1.png"/><Relationship Id="rId20" Type="http://schemas.openxmlformats.org/officeDocument/2006/relationships/image" Target="../media/image3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gif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hyperlink" Target="http://www.emprog.com/emprog/" TargetMode="External"/><Relationship Id="rId10" Type="http://schemas.openxmlformats.org/officeDocument/2006/relationships/image" Target="../media/image27.png"/><Relationship Id="rId19" Type="http://schemas.openxmlformats.org/officeDocument/2006/relationships/image" Target="../media/image34.png"/><Relationship Id="rId4" Type="http://schemas.openxmlformats.org/officeDocument/2006/relationships/image" Target="../media/image21.jpeg"/><Relationship Id="rId9" Type="http://schemas.openxmlformats.org/officeDocument/2006/relationships/image" Target="../media/image26.png"/><Relationship Id="rId14" Type="http://schemas.openxmlformats.org/officeDocument/2006/relationships/image" Target="../media/image30.png"/><Relationship Id="rId22" Type="http://schemas.openxmlformats.org/officeDocument/2006/relationships/image" Target="../media/image3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hyperlink" Target="http://www.st.com/web/en/catalog/tools/FM147/CL1794/SC961/SS1743/LN1920/PF262163?s_searchtype=keywor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hyperlink" Target="http://www.openstm32.org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www.coocox.org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www.community.arm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www.keil.com/mdk-st" TargetMode="Externa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STM32</a:t>
            </a: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Training Hands on and Tools overview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590200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Comprehensive</a:t>
            </a:r>
            <a:r>
              <a:rPr lang="fr-FR" dirty="0" smtClean="0"/>
              <a:t> </a:t>
            </a:r>
            <a:r>
              <a:rPr lang="fr-FR" dirty="0" err="1" smtClean="0"/>
              <a:t>choice</a:t>
            </a:r>
            <a:r>
              <a:rPr lang="fr-FR" dirty="0" smtClean="0"/>
              <a:t> of STM32 </a:t>
            </a:r>
            <a:r>
              <a:rPr lang="fr-FR" dirty="0" smtClean="0">
                <a:solidFill>
                  <a:schemeClr val="tx2"/>
                </a:solidFill>
              </a:rPr>
              <a:t>free</a:t>
            </a:r>
            <a:r>
              <a:rPr lang="fr-FR" dirty="0" smtClean="0"/>
              <a:t> </a:t>
            </a:r>
            <a:r>
              <a:rPr lang="fr-FR" dirty="0" err="1" smtClean="0"/>
              <a:t>IDEs</a:t>
            </a:r>
            <a:endParaRPr lang="fr-FR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99176"/>
            <a:ext cx="1080120" cy="30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4572000" y="1196752"/>
            <a:ext cx="1872208" cy="1050496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5255" tIns="37628" rIns="75255" bIns="37628" rtlCol="0" anchor="ctr"/>
          <a:lstStyle/>
          <a:p>
            <a:pPr algn="ctr"/>
            <a:endParaRPr lang="fr-FR" sz="1600" dirty="0">
              <a:latin typeface="Times New Roman"/>
              <a:ea typeface="Times New Roman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627784" y="1196752"/>
            <a:ext cx="1656184" cy="1050496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5255" tIns="37628" rIns="75255" bIns="37628" rtlCol="0" anchor="ctr"/>
          <a:lstStyle/>
          <a:p>
            <a:pPr algn="ctr"/>
            <a:endParaRPr lang="fr-FR" sz="1600" dirty="0">
              <a:solidFill>
                <a:schemeClr val="accent1"/>
              </a:solidFill>
              <a:latin typeface="Times New Roman"/>
              <a:ea typeface="Times New Roman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43113" y="1196752"/>
            <a:ext cx="1656184" cy="1050496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5255" tIns="37628" rIns="75255" bIns="37628" rtlCol="0" anchor="ctr"/>
          <a:lstStyle/>
          <a:p>
            <a:pPr algn="ctr"/>
            <a:endParaRPr lang="fr-FR" sz="1600" dirty="0">
              <a:solidFill>
                <a:schemeClr val="accent1"/>
              </a:solidFill>
              <a:latin typeface="Times New Roman"/>
              <a:ea typeface="Times New Roman"/>
            </a:endParaRPr>
          </a:p>
        </p:txBody>
      </p:sp>
      <p:pic>
        <p:nvPicPr>
          <p:cNvPr id="1026" name="Picture 2" descr="C:\Users\hanusl\Documents\MMS\Marketing\Marcom\Logos\ARMKeil high-re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454758"/>
            <a:ext cx="1440160" cy="52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484784"/>
            <a:ext cx="844168" cy="568088"/>
          </a:xfrm>
          <a:prstGeom prst="rect">
            <a:avLst/>
          </a:prstGeom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390" y="4170562"/>
            <a:ext cx="410566" cy="410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08" y="3450482"/>
            <a:ext cx="360040" cy="395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 descr="Windows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876" y="2996952"/>
            <a:ext cx="934844" cy="19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Windows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076" y="2996952"/>
            <a:ext cx="934844" cy="19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Windows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308" y="2996952"/>
            <a:ext cx="934844" cy="19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1319707" y="3861048"/>
            <a:ext cx="587997" cy="214490"/>
          </a:xfrm>
          <a:prstGeom prst="rect">
            <a:avLst/>
          </a:prstGeom>
          <a:noFill/>
        </p:spPr>
        <p:txBody>
          <a:bodyPr wrap="none" lIns="75255" tIns="37628" rIns="75255" bIns="37628" rtlCol="0">
            <a:spAutoFit/>
          </a:bodyPr>
          <a:lstStyle/>
          <a:p>
            <a:r>
              <a:rPr lang="fr-FR" sz="900" dirty="0" smtClean="0">
                <a:solidFill>
                  <a:schemeClr val="accent4"/>
                </a:solidFill>
              </a:rPr>
              <a:t>Q2’2015</a:t>
            </a:r>
            <a:endParaRPr lang="fr-FR" sz="900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31640" y="4582662"/>
            <a:ext cx="587997" cy="214490"/>
          </a:xfrm>
          <a:prstGeom prst="rect">
            <a:avLst/>
          </a:prstGeom>
          <a:noFill/>
        </p:spPr>
        <p:txBody>
          <a:bodyPr wrap="none" lIns="75255" tIns="37628" rIns="75255" bIns="37628" rtlCol="0">
            <a:spAutoFit/>
          </a:bodyPr>
          <a:lstStyle/>
          <a:p>
            <a:r>
              <a:rPr lang="fr-FR" sz="900" dirty="0" smtClean="0">
                <a:solidFill>
                  <a:schemeClr val="accent4"/>
                </a:solidFill>
              </a:rPr>
              <a:t>Q2’2015</a:t>
            </a:r>
            <a:endParaRPr lang="fr-FR" sz="900" dirty="0">
              <a:solidFill>
                <a:schemeClr val="accent4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755576" y="4970792"/>
            <a:ext cx="3528392" cy="1050496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5255" tIns="37628" rIns="75255" bIns="37628" rtlCol="0" anchor="ctr"/>
          <a:lstStyle/>
          <a:p>
            <a:pPr algn="ctr"/>
            <a:r>
              <a:rPr lang="fr-FR" b="1" dirty="0" smtClean="0">
                <a:solidFill>
                  <a:schemeClr val="tx2"/>
                </a:solidFill>
                <a:ea typeface="Times New Roman"/>
              </a:rPr>
              <a:t>Free</a:t>
            </a:r>
            <a:r>
              <a:rPr lang="fr-FR" b="1" dirty="0" smtClean="0">
                <a:solidFill>
                  <a:schemeClr val="bg2"/>
                </a:solidFill>
                <a:ea typeface="Times New Roman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ea typeface="Times New Roman"/>
              </a:rPr>
              <a:t>licenses</a:t>
            </a:r>
            <a:r>
              <a:rPr lang="fr-FR" b="1" dirty="0" smtClean="0">
                <a:solidFill>
                  <a:schemeClr val="bg1"/>
                </a:solidFill>
                <a:ea typeface="Times New Roman"/>
              </a:rPr>
              <a:t> for all STM32 </a:t>
            </a:r>
            <a:r>
              <a:rPr lang="fr-FR" b="1" dirty="0" err="1" smtClean="0">
                <a:solidFill>
                  <a:schemeClr val="bg1"/>
                </a:solidFill>
                <a:ea typeface="Times New Roman"/>
              </a:rPr>
              <a:t>microcontrollers</a:t>
            </a:r>
            <a:endParaRPr lang="fr-FR" b="1" dirty="0">
              <a:solidFill>
                <a:schemeClr val="bg1"/>
              </a:solidFill>
              <a:ea typeface="Times New Roman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4572000" y="4970792"/>
            <a:ext cx="1872208" cy="1050496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5255" tIns="37628" rIns="75255" bIns="37628" rtlCol="0" anchor="ctr"/>
          <a:lstStyle/>
          <a:p>
            <a:pPr algn="ctr"/>
            <a:r>
              <a:rPr lang="fr-FR" sz="1600" b="1" dirty="0" smtClean="0">
                <a:solidFill>
                  <a:schemeClr val="tx2"/>
                </a:solidFill>
                <a:ea typeface="Times New Roman"/>
              </a:rPr>
              <a:t>Free</a:t>
            </a:r>
            <a:r>
              <a:rPr lang="fr-FR" sz="1600" b="1" dirty="0" smtClean="0">
                <a:solidFill>
                  <a:schemeClr val="bg1"/>
                </a:solidFill>
                <a:ea typeface="Times New Roman"/>
              </a:rPr>
              <a:t> </a:t>
            </a:r>
            <a:r>
              <a:rPr lang="fr-FR" sz="1600" b="1" dirty="0" err="1" smtClean="0">
                <a:solidFill>
                  <a:schemeClr val="bg1"/>
                </a:solidFill>
                <a:ea typeface="Times New Roman"/>
              </a:rPr>
              <a:t>licenses</a:t>
            </a:r>
            <a:r>
              <a:rPr lang="fr-FR" sz="1600" b="1" dirty="0" smtClean="0">
                <a:solidFill>
                  <a:schemeClr val="bg1"/>
                </a:solidFill>
                <a:ea typeface="Times New Roman"/>
              </a:rPr>
              <a:t> for STM32F0 </a:t>
            </a:r>
            <a:br>
              <a:rPr lang="fr-FR" sz="1600" b="1" dirty="0" smtClean="0">
                <a:solidFill>
                  <a:schemeClr val="bg1"/>
                </a:solidFill>
                <a:ea typeface="Times New Roman"/>
              </a:rPr>
            </a:br>
            <a:r>
              <a:rPr lang="fr-FR" sz="1600" b="1" dirty="0" smtClean="0">
                <a:solidFill>
                  <a:schemeClr val="bg1"/>
                </a:solidFill>
                <a:ea typeface="Times New Roman"/>
              </a:rPr>
              <a:t>&amp; STM32L0</a:t>
            </a:r>
            <a:endParaRPr lang="fr-FR" sz="1600" b="1" dirty="0">
              <a:solidFill>
                <a:schemeClr val="bg1"/>
              </a:solidFill>
              <a:ea typeface="Times New Roman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6732240" y="1196752"/>
            <a:ext cx="1872208" cy="1050496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5255" tIns="37628" rIns="75255" bIns="37628" rtlCol="0" anchor="ctr"/>
          <a:lstStyle/>
          <a:p>
            <a:pPr algn="ctr"/>
            <a:endParaRPr lang="fr-FR" sz="1600" dirty="0">
              <a:solidFill>
                <a:schemeClr val="accent1"/>
              </a:solidFill>
              <a:latin typeface="Times New Roman"/>
              <a:ea typeface="Times New Roman"/>
            </a:endParaRPr>
          </a:p>
        </p:txBody>
      </p:sp>
      <p:pic>
        <p:nvPicPr>
          <p:cNvPr id="33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062" y="4170562"/>
            <a:ext cx="410566" cy="410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580" y="3450482"/>
            <a:ext cx="360040" cy="395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2" descr="Windows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548" y="2996952"/>
            <a:ext cx="934844" cy="19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236296" y="1403491"/>
            <a:ext cx="792088" cy="729365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37" name="Rounded Rectangle 36"/>
          <p:cNvSpPr/>
          <p:nvPr/>
        </p:nvSpPr>
        <p:spPr>
          <a:xfrm>
            <a:off x="6732240" y="4970792"/>
            <a:ext cx="1872208" cy="1050496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5255" tIns="37628" rIns="75255" bIns="37628" rtlCol="0" anchor="ctr"/>
          <a:lstStyle/>
          <a:p>
            <a:pPr algn="ctr"/>
            <a:r>
              <a:rPr lang="fr-FR" sz="1600" b="1" dirty="0" smtClean="0">
                <a:solidFill>
                  <a:schemeClr val="tx2"/>
                </a:solidFill>
                <a:ea typeface="Times New Roman"/>
              </a:rPr>
              <a:t>Free</a:t>
            </a:r>
            <a:r>
              <a:rPr lang="fr-FR" sz="1600" b="1" dirty="0" smtClean="0">
                <a:solidFill>
                  <a:schemeClr val="bg2"/>
                </a:solidFill>
                <a:ea typeface="Times New Roman"/>
              </a:rPr>
              <a:t> </a:t>
            </a:r>
            <a:r>
              <a:rPr lang="fr-FR" sz="1600" b="1" dirty="0" err="1" smtClean="0">
                <a:solidFill>
                  <a:schemeClr val="bg1"/>
                </a:solidFill>
                <a:ea typeface="Times New Roman"/>
              </a:rPr>
              <a:t>access</a:t>
            </a:r>
            <a:r>
              <a:rPr lang="fr-FR" sz="1600" b="1" dirty="0" smtClean="0">
                <a:solidFill>
                  <a:schemeClr val="bg1"/>
                </a:solidFill>
                <a:ea typeface="Times New Roman"/>
              </a:rPr>
              <a:t> to all STM32Nucleo </a:t>
            </a:r>
            <a:r>
              <a:rPr lang="fr-FR" sz="1600" b="1" dirty="0" err="1" smtClean="0">
                <a:solidFill>
                  <a:schemeClr val="bg1"/>
                </a:solidFill>
                <a:ea typeface="Times New Roman"/>
              </a:rPr>
              <a:t>users</a:t>
            </a:r>
            <a:endParaRPr lang="fr-FR" sz="1600" b="1" dirty="0">
              <a:solidFill>
                <a:schemeClr val="bg1"/>
              </a:solidFill>
              <a:ea typeface="Times New Roman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755576" y="2183672"/>
            <a:ext cx="1656184" cy="525248"/>
          </a:xfrm>
          <a:prstGeom prst="roundRect">
            <a:avLst/>
          </a:prstGeom>
          <a:solidFill>
            <a:schemeClr val="tx2"/>
          </a:solidFill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5255" tIns="37628" rIns="75255" bIns="37628" rtlCol="0" anchor="ctr"/>
          <a:lstStyle/>
          <a:p>
            <a:pPr algn="ctr"/>
            <a:r>
              <a:rPr lang="fr-FR" sz="1600" dirty="0" smtClean="0">
                <a:solidFill>
                  <a:schemeClr val="bg1"/>
                </a:solidFill>
                <a:ea typeface="Times New Roman"/>
              </a:rPr>
              <a:t>System </a:t>
            </a:r>
            <a:r>
              <a:rPr lang="fr-FR" sz="1600" dirty="0" err="1" smtClean="0">
                <a:solidFill>
                  <a:schemeClr val="bg1"/>
                </a:solidFill>
                <a:ea typeface="Times New Roman"/>
              </a:rPr>
              <a:t>Workbench</a:t>
            </a:r>
            <a:endParaRPr lang="fr-FR" sz="1600" dirty="0">
              <a:solidFill>
                <a:schemeClr val="bg1"/>
              </a:solidFill>
              <a:ea typeface="Times New Roman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627784" y="2183672"/>
            <a:ext cx="1656184" cy="525248"/>
          </a:xfrm>
          <a:prstGeom prst="roundRect">
            <a:avLst/>
          </a:prstGeom>
          <a:solidFill>
            <a:schemeClr val="tx2"/>
          </a:solidFill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5255" tIns="37628" rIns="75255" bIns="37628" rtlCol="0" anchor="ctr"/>
          <a:lstStyle/>
          <a:p>
            <a:pPr algn="ctr"/>
            <a:r>
              <a:rPr lang="fr-FR" sz="1600" dirty="0" err="1" smtClean="0">
                <a:solidFill>
                  <a:schemeClr val="bg1"/>
                </a:solidFill>
                <a:ea typeface="Times New Roman"/>
              </a:rPr>
              <a:t>CoIDE</a:t>
            </a:r>
            <a:endParaRPr lang="fr-FR" sz="1600" dirty="0">
              <a:solidFill>
                <a:schemeClr val="bg1"/>
              </a:solidFill>
              <a:ea typeface="Times New Roman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4572000" y="2183672"/>
            <a:ext cx="1872208" cy="525248"/>
          </a:xfrm>
          <a:prstGeom prst="roundRect">
            <a:avLst/>
          </a:prstGeom>
          <a:solidFill>
            <a:schemeClr val="tx2"/>
          </a:solidFill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5255" tIns="37628" rIns="75255" bIns="37628" rtlCol="0" anchor="ctr"/>
          <a:lstStyle/>
          <a:p>
            <a:pPr algn="ctr"/>
            <a:r>
              <a:rPr lang="fr-FR" sz="1600" dirty="0" smtClean="0">
                <a:solidFill>
                  <a:schemeClr val="bg1"/>
                </a:solidFill>
                <a:ea typeface="Times New Roman"/>
              </a:rPr>
              <a:t>MDK-ARM</a:t>
            </a:r>
            <a:endParaRPr lang="fr-FR" sz="1600" dirty="0">
              <a:solidFill>
                <a:schemeClr val="bg1"/>
              </a:solidFill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7510418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accent2"/>
                </a:solidFill>
              </a:rPr>
              <a:t>Use DMA M2M 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046714"/>
          </a:xfrm>
        </p:spPr>
        <p:txBody>
          <a:bodyPr/>
          <a:lstStyle/>
          <a:p>
            <a:r>
              <a:rPr lang="en-GB" sz="1800" dirty="0" smtClean="0"/>
              <a:t>In order to run on maximum frequency, setup clock system</a:t>
            </a:r>
          </a:p>
          <a:p>
            <a:r>
              <a:rPr lang="en-US" sz="1800" dirty="0"/>
              <a:t>Details in </a:t>
            </a:r>
            <a:r>
              <a:rPr lang="en-US" sz="1800" dirty="0" smtClean="0"/>
              <a:t>lab </a:t>
            </a:r>
            <a:r>
              <a:rPr lang="en-US" sz="1800" dirty="0"/>
              <a:t>0</a:t>
            </a:r>
            <a:endParaRPr lang="en-GB" sz="1800" dirty="0"/>
          </a:p>
          <a:p>
            <a:pPr marL="0" indent="0">
              <a:buNone/>
            </a:pPr>
            <a:endParaRPr lang="en-GB" sz="18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100</a:t>
            </a:fld>
            <a:endParaRPr lang="fr-FR" dirty="0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1.3.2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42" y="2012236"/>
            <a:ext cx="7056727" cy="465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31803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2664528"/>
            <a:ext cx="7271122" cy="4054405"/>
          </a:xfrm>
          <a:prstGeom prst="rect">
            <a:avLst/>
          </a:prstGeom>
        </p:spPr>
      </p:pic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Use DMA M2M with interrupt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101</a:t>
            </a:fld>
            <a:endParaRPr lang="fr-FR" dirty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107504" y="1196753"/>
            <a:ext cx="2520280" cy="2354491"/>
          </a:xfrm>
        </p:spPr>
        <p:txBody>
          <a:bodyPr/>
          <a:lstStyle/>
          <a:p>
            <a:r>
              <a:rPr lang="en-GB" sz="1800" dirty="0" smtClean="0"/>
              <a:t>DMA configuration</a:t>
            </a:r>
          </a:p>
          <a:p>
            <a:pPr lvl="1"/>
            <a:r>
              <a:rPr lang="en-US" sz="1400" dirty="0" smtClean="0"/>
              <a:t>TAB&gt;Configuration</a:t>
            </a:r>
          </a:p>
          <a:p>
            <a:pPr lvl="1"/>
            <a:r>
              <a:rPr lang="en-US" sz="1400" dirty="0" smtClean="0"/>
              <a:t>System&gt;DMA</a:t>
            </a:r>
          </a:p>
          <a:p>
            <a:pPr lvl="1"/>
            <a:r>
              <a:rPr lang="en-US" sz="1400" dirty="0" smtClean="0"/>
              <a:t>TAB&gt;DMA1</a:t>
            </a:r>
          </a:p>
          <a:p>
            <a:pPr lvl="1"/>
            <a:r>
              <a:rPr lang="en-US" sz="1400" dirty="0" smtClean="0"/>
              <a:t>Button ADD</a:t>
            </a:r>
            <a:endParaRPr lang="en-GB" sz="1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8" name="Oval Callout 7"/>
          <p:cNvSpPr/>
          <p:nvPr/>
        </p:nvSpPr>
        <p:spPr>
          <a:xfrm>
            <a:off x="2080829" y="1647141"/>
            <a:ext cx="2520280" cy="657500"/>
          </a:xfrm>
          <a:prstGeom prst="wedgeEllipseCallout">
            <a:avLst>
              <a:gd name="adj1" fmla="val -42668"/>
              <a:gd name="adj2" fmla="val 96942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1. TAB &gt; Configuration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9" name="Oval Callout 8"/>
          <p:cNvSpPr/>
          <p:nvPr/>
        </p:nvSpPr>
        <p:spPr>
          <a:xfrm>
            <a:off x="6574435" y="2303339"/>
            <a:ext cx="2520280" cy="657500"/>
          </a:xfrm>
          <a:prstGeom prst="wedgeEllipseCallout">
            <a:avLst>
              <a:gd name="adj1" fmla="val 25864"/>
              <a:gd name="adj2" fmla="val 355420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2</a:t>
            </a:r>
            <a:r>
              <a:rPr lang="en-US" dirty="0" smtClean="0">
                <a:solidFill>
                  <a:schemeClr val="accent2"/>
                </a:solidFill>
              </a:rPr>
              <a:t>. System DMA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10" name="Oval Callout 9"/>
          <p:cNvSpPr/>
          <p:nvPr/>
        </p:nvSpPr>
        <p:spPr>
          <a:xfrm>
            <a:off x="179512" y="3911131"/>
            <a:ext cx="2520280" cy="657500"/>
          </a:xfrm>
          <a:prstGeom prst="wedgeEllipseCallout">
            <a:avLst>
              <a:gd name="adj1" fmla="val 55915"/>
              <a:gd name="adj2" fmla="val -106749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3. TAB&gt;DMA </a:t>
            </a:r>
            <a:r>
              <a:rPr lang="en-US" dirty="0">
                <a:solidFill>
                  <a:schemeClr val="accent2"/>
                </a:solidFill>
              </a:rPr>
              <a:t>1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11" name="Oval Callout 10"/>
          <p:cNvSpPr/>
          <p:nvPr/>
        </p:nvSpPr>
        <p:spPr>
          <a:xfrm>
            <a:off x="3340969" y="5445224"/>
            <a:ext cx="2520280" cy="657500"/>
          </a:xfrm>
          <a:prstGeom prst="wedgeEllipseCallout">
            <a:avLst>
              <a:gd name="adj1" fmla="val 55915"/>
              <a:gd name="adj2" fmla="val -106749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4. Add DMA channel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1.3.2</a:t>
            </a:r>
          </a:p>
        </p:txBody>
      </p:sp>
    </p:spTree>
    <p:extLst>
      <p:ext uri="{BB962C8B-B14F-4D97-AF65-F5344CB8AC3E}">
        <p14:creationId xmlns:p14="http://schemas.microsoft.com/office/powerpoint/2010/main" val="274455050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1375511"/>
            <a:ext cx="6124575" cy="4848225"/>
          </a:xfrm>
          <a:prstGeom prst="rect">
            <a:avLst/>
          </a:prstGeom>
        </p:spPr>
      </p:pic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Use DMA M2M with interrupt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102</a:t>
            </a:fld>
            <a:endParaRPr lang="fr-FR" dirty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107504" y="1196753"/>
            <a:ext cx="2520280" cy="3077766"/>
          </a:xfrm>
        </p:spPr>
        <p:txBody>
          <a:bodyPr/>
          <a:lstStyle/>
          <a:p>
            <a:r>
              <a:rPr lang="en-GB" sz="1800" dirty="0" smtClean="0"/>
              <a:t>DMA configuration</a:t>
            </a:r>
          </a:p>
          <a:p>
            <a:pPr lvl="1"/>
            <a:r>
              <a:rPr lang="en-US" sz="1400" dirty="0" smtClean="0"/>
              <a:t>Select MEMTOMEM DMA request</a:t>
            </a:r>
          </a:p>
          <a:p>
            <a:pPr lvl="1"/>
            <a:r>
              <a:rPr lang="en-US" sz="1400" dirty="0" smtClean="0"/>
              <a:t>Normal mode</a:t>
            </a:r>
          </a:p>
          <a:p>
            <a:pPr lvl="1"/>
            <a:r>
              <a:rPr lang="en-US" sz="1400" dirty="0" smtClean="0"/>
              <a:t>Increment source and destination address</a:t>
            </a:r>
          </a:p>
          <a:p>
            <a:pPr lvl="1"/>
            <a:r>
              <a:rPr lang="en-US" sz="1400" dirty="0" smtClean="0"/>
              <a:t>Byte </a:t>
            </a:r>
            <a:r>
              <a:rPr lang="en-US" sz="1400" dirty="0"/>
              <a:t>data </a:t>
            </a:r>
            <a:r>
              <a:rPr lang="en-US" sz="1400" dirty="0" smtClean="0"/>
              <a:t>width</a:t>
            </a:r>
          </a:p>
          <a:p>
            <a:pPr lvl="1"/>
            <a:r>
              <a:rPr lang="en-US" sz="1400" dirty="0" smtClean="0"/>
              <a:t>Button OK</a:t>
            </a:r>
            <a:endParaRPr lang="en-GB" sz="1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8" name="Oval Callout 7"/>
          <p:cNvSpPr/>
          <p:nvPr/>
        </p:nvSpPr>
        <p:spPr>
          <a:xfrm>
            <a:off x="3681310" y="1067164"/>
            <a:ext cx="2933508" cy="657500"/>
          </a:xfrm>
          <a:prstGeom prst="wedgeEllipseCallout">
            <a:avLst>
              <a:gd name="adj1" fmla="val -42983"/>
              <a:gd name="adj2" fmla="val 143300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1. MEMTOMEM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12" name="Oval Callout 11"/>
          <p:cNvSpPr/>
          <p:nvPr/>
        </p:nvSpPr>
        <p:spPr>
          <a:xfrm>
            <a:off x="35496" y="4201794"/>
            <a:ext cx="2520280" cy="657500"/>
          </a:xfrm>
          <a:prstGeom prst="wedgeEllipseCallout">
            <a:avLst>
              <a:gd name="adj1" fmla="val 61003"/>
              <a:gd name="adj2" fmla="val 12655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2. Normal mode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13" name="Oval Callout 12"/>
          <p:cNvSpPr/>
          <p:nvPr/>
        </p:nvSpPr>
        <p:spPr>
          <a:xfrm>
            <a:off x="4644008" y="3015299"/>
            <a:ext cx="2933508" cy="657500"/>
          </a:xfrm>
          <a:prstGeom prst="wedgeEllipseCallout">
            <a:avLst>
              <a:gd name="adj1" fmla="val 23767"/>
              <a:gd name="adj2" fmla="val 148918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3. Increment addresses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16" name="Oval Callout 15"/>
          <p:cNvSpPr/>
          <p:nvPr/>
        </p:nvSpPr>
        <p:spPr>
          <a:xfrm>
            <a:off x="3177254" y="5566236"/>
            <a:ext cx="2933508" cy="657500"/>
          </a:xfrm>
          <a:prstGeom prst="wedgeEllipseCallout">
            <a:avLst>
              <a:gd name="adj1" fmla="val 81386"/>
              <a:gd name="adj2" fmla="val 2823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5. OK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1.3.2</a:t>
            </a:r>
          </a:p>
        </p:txBody>
      </p:sp>
      <p:sp>
        <p:nvSpPr>
          <p:cNvPr id="18" name="Oval Callout 17"/>
          <p:cNvSpPr/>
          <p:nvPr/>
        </p:nvSpPr>
        <p:spPr>
          <a:xfrm>
            <a:off x="4860032" y="4655087"/>
            <a:ext cx="1389760" cy="657500"/>
          </a:xfrm>
          <a:prstGeom prst="wedgeEllipseCallout">
            <a:avLst>
              <a:gd name="adj1" fmla="val 81386"/>
              <a:gd name="adj2" fmla="val 2823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4. Byte</a:t>
            </a:r>
            <a:endParaRPr lang="en-GB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1316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8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88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8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88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8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88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8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88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8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88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6" grpId="0" animBg="1"/>
      <p:bldP spid="18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730" y="2146682"/>
            <a:ext cx="6806957" cy="4653136"/>
          </a:xfrm>
          <a:prstGeom prst="rect">
            <a:avLst/>
          </a:prstGeom>
        </p:spPr>
      </p:pic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accent2"/>
                </a:solidFill>
              </a:rPr>
              <a:t>Use DMA M2M with interrupt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103</a:t>
            </a:fld>
            <a:endParaRPr lang="fr-FR" dirty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107504" y="1196753"/>
            <a:ext cx="3586452" cy="1769715"/>
          </a:xfrm>
        </p:spPr>
        <p:txBody>
          <a:bodyPr/>
          <a:lstStyle/>
          <a:p>
            <a:r>
              <a:rPr lang="en-GB" sz="1800" dirty="0" smtClean="0"/>
              <a:t>DMA configuration</a:t>
            </a:r>
          </a:p>
          <a:p>
            <a:pPr lvl="1"/>
            <a:r>
              <a:rPr lang="en-US" sz="1400" dirty="0" smtClean="0"/>
              <a:t>System &gt; NVIC</a:t>
            </a:r>
          </a:p>
          <a:p>
            <a:pPr lvl="1"/>
            <a:r>
              <a:rPr lang="en-US" sz="1400" dirty="0" smtClean="0"/>
              <a:t>Enable DMA1 Stream interrupt</a:t>
            </a:r>
          </a:p>
          <a:p>
            <a:pPr lvl="1"/>
            <a:r>
              <a:rPr lang="en-US" sz="1400" dirty="0" smtClean="0"/>
              <a:t>Button OK</a:t>
            </a: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12" name="Oval Callout 11"/>
          <p:cNvSpPr/>
          <p:nvPr/>
        </p:nvSpPr>
        <p:spPr>
          <a:xfrm>
            <a:off x="0" y="4046589"/>
            <a:ext cx="2779375" cy="657500"/>
          </a:xfrm>
          <a:prstGeom prst="wedgeEllipseCallout">
            <a:avLst>
              <a:gd name="adj1" fmla="val 43613"/>
              <a:gd name="adj2" fmla="val -88669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3. Enable DMA1 interrupts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13" name="Oval Callout 12"/>
          <p:cNvSpPr/>
          <p:nvPr/>
        </p:nvSpPr>
        <p:spPr>
          <a:xfrm>
            <a:off x="6084168" y="2052622"/>
            <a:ext cx="3024336" cy="657500"/>
          </a:xfrm>
          <a:prstGeom prst="wedgeEllipseCallout">
            <a:avLst>
              <a:gd name="adj1" fmla="val 17308"/>
              <a:gd name="adj2" fmla="val 383647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2</a:t>
            </a:r>
            <a:r>
              <a:rPr lang="en-US" dirty="0" smtClean="0">
                <a:solidFill>
                  <a:schemeClr val="accent2"/>
                </a:solidFill>
              </a:rPr>
              <a:t>. System &gt; NVIC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16" name="Oval Callout 15"/>
          <p:cNvSpPr/>
          <p:nvPr/>
        </p:nvSpPr>
        <p:spPr>
          <a:xfrm>
            <a:off x="1312621" y="6142318"/>
            <a:ext cx="2933508" cy="657500"/>
          </a:xfrm>
          <a:prstGeom prst="wedgeEllipseCallout">
            <a:avLst>
              <a:gd name="adj1" fmla="val 85479"/>
              <a:gd name="adj2" fmla="val 9847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4. OK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1.3.2</a:t>
            </a:r>
          </a:p>
        </p:txBody>
      </p:sp>
    </p:spTree>
    <p:extLst>
      <p:ext uri="{BB962C8B-B14F-4D97-AF65-F5344CB8AC3E}">
        <p14:creationId xmlns:p14="http://schemas.microsoft.com/office/powerpoint/2010/main" val="130510643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8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88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8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88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8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88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8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88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8931" grpId="0" uiExpand="1" build="p"/>
      <p:bldP spid="12" grpId="0" animBg="1"/>
      <p:bldP spid="13" grpId="0" animBg="1"/>
      <p:bldP spid="16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accent2"/>
                </a:solidFill>
              </a:rPr>
              <a:t>Use DMA M2M 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077766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sz="1800" dirty="0" smtClean="0"/>
              <a:t>Now we set the project details for generation</a:t>
            </a:r>
          </a:p>
          <a:p>
            <a:pPr lvl="1"/>
            <a:r>
              <a:rPr lang="en-GB" sz="1400" dirty="0" smtClean="0"/>
              <a:t>Menu &gt; Project &gt; Project Settings</a:t>
            </a:r>
          </a:p>
          <a:p>
            <a:pPr lvl="1"/>
            <a:r>
              <a:rPr lang="en-GB" sz="1400" dirty="0" smtClean="0"/>
              <a:t>Set the project name</a:t>
            </a:r>
          </a:p>
          <a:p>
            <a:pPr lvl="1"/>
            <a:r>
              <a:rPr lang="en-GB" sz="1400" dirty="0" smtClean="0"/>
              <a:t>Project location</a:t>
            </a:r>
          </a:p>
          <a:p>
            <a:pPr lvl="1"/>
            <a:r>
              <a:rPr lang="en-GB" sz="1400" dirty="0" smtClean="0"/>
              <a:t>Type of </a:t>
            </a:r>
            <a:r>
              <a:rPr lang="en-GB" sz="1400" dirty="0" err="1" smtClean="0"/>
              <a:t>toolchain</a:t>
            </a:r>
            <a:endParaRPr lang="en-GB" sz="1400" dirty="0" smtClean="0"/>
          </a:p>
          <a:p>
            <a:r>
              <a:rPr lang="en-GB" sz="1800" dirty="0" smtClean="0"/>
              <a:t>Now we can Generate Code</a:t>
            </a:r>
          </a:p>
          <a:p>
            <a:pPr lvl="1"/>
            <a:r>
              <a:rPr lang="en-GB" sz="1400" dirty="0" smtClean="0"/>
              <a:t>Menu &gt; Project &gt; Generate Code</a:t>
            </a:r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104</a:t>
            </a:fld>
            <a:endParaRPr lang="fr-FR" dirty="0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1.3.2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065" y="1579340"/>
            <a:ext cx="4746435" cy="477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5356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accent2"/>
                </a:solidFill>
              </a:rPr>
              <a:t>Use DMA M2M 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DMA with IT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105</a:t>
            </a:fld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862664" y="2667002"/>
            <a:ext cx="3228274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Start process with interrupt generation at end of process</a:t>
            </a:r>
          </a:p>
          <a:p>
            <a:pPr algn="ctr"/>
            <a:r>
              <a:rPr lang="en-US" sz="1200" dirty="0" err="1"/>
              <a:t>HAL_DMA_Start_IT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62664" y="1828800"/>
            <a:ext cx="3228274" cy="55258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DMA Initializations </a:t>
            </a:r>
          </a:p>
          <a:p>
            <a:pPr algn="ctr"/>
            <a:r>
              <a:rPr lang="en-US" sz="1200" dirty="0" smtClean="0"/>
              <a:t>including peripheral interrupt NVIC initializations </a:t>
            </a:r>
            <a:endParaRPr lang="en-US" sz="1200" dirty="0"/>
          </a:p>
        </p:txBody>
      </p:sp>
      <p:sp>
        <p:nvSpPr>
          <p:cNvPr id="26" name="Rectangle 25"/>
          <p:cNvSpPr/>
          <p:nvPr/>
        </p:nvSpPr>
        <p:spPr>
          <a:xfrm>
            <a:off x="4956095" y="3546878"/>
            <a:ext cx="1936419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HAL_DMA_IRQHandler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54142" y="4244444"/>
            <a:ext cx="3178285" cy="6259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</a:t>
            </a:r>
            <a:r>
              <a:rPr lang="en-US" sz="1200" dirty="0" smtClean="0">
                <a:solidFill>
                  <a:schemeClr val="tx1"/>
                </a:solidFill>
              </a:rPr>
              <a:t>nd of process callback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</a:rPr>
              <a:t>DMA_</a:t>
            </a:r>
            <a:r>
              <a:rPr lang="en-US" sz="1200" dirty="0" err="1" smtClean="0"/>
              <a:t>XferCpltCallback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2350396" y="2381385"/>
            <a:ext cx="216024" cy="2856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0" name="Bent Arrow 29"/>
          <p:cNvSpPr/>
          <p:nvPr/>
        </p:nvSpPr>
        <p:spPr>
          <a:xfrm rot="10800000">
            <a:off x="4032426" y="4004078"/>
            <a:ext cx="1535005" cy="630658"/>
          </a:xfrm>
          <a:prstGeom prst="bentArrow">
            <a:avLst>
              <a:gd name="adj1" fmla="val 11377"/>
              <a:gd name="adj2" fmla="val 15834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752223" y="1638211"/>
            <a:ext cx="0" cy="430538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Left Arrow 32"/>
          <p:cNvSpPr/>
          <p:nvPr/>
        </p:nvSpPr>
        <p:spPr>
          <a:xfrm>
            <a:off x="6892513" y="3693158"/>
            <a:ext cx="671586" cy="137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5" name="Rectangle 34"/>
          <p:cNvSpPr/>
          <p:nvPr/>
        </p:nvSpPr>
        <p:spPr>
          <a:xfrm>
            <a:off x="862664" y="5288717"/>
            <a:ext cx="3169761" cy="51597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  <a:r>
              <a:rPr lang="en-US" sz="1200" dirty="0" smtClean="0">
                <a:solidFill>
                  <a:schemeClr val="tx1"/>
                </a:solidFill>
              </a:rPr>
              <a:t>rocess Error callback</a:t>
            </a:r>
          </a:p>
          <a:p>
            <a:pPr algn="ctr"/>
            <a:r>
              <a:rPr lang="en-US" sz="1200" dirty="0" err="1" smtClean="0"/>
              <a:t>DMA_XferErrorCallback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Bent Arrow 35"/>
          <p:cNvSpPr/>
          <p:nvPr/>
        </p:nvSpPr>
        <p:spPr>
          <a:xfrm rot="10800000">
            <a:off x="4032424" y="4004077"/>
            <a:ext cx="1984226" cy="1699595"/>
          </a:xfrm>
          <a:prstGeom prst="bentArrow">
            <a:avLst>
              <a:gd name="adj1" fmla="val 4702"/>
              <a:gd name="adj2" fmla="val 5710"/>
              <a:gd name="adj3" fmla="val 8562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>
            <a:stCxn id="24" idx="2"/>
            <a:endCxn id="47" idx="0"/>
          </p:cNvCxnSpPr>
          <p:nvPr/>
        </p:nvCxnSpPr>
        <p:spPr>
          <a:xfrm>
            <a:off x="2476801" y="3313333"/>
            <a:ext cx="281926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225568" y="3669421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77779" y="3657512"/>
            <a:ext cx="766557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HAL_OK</a:t>
            </a:r>
          </a:p>
        </p:txBody>
      </p:sp>
      <p:cxnSp>
        <p:nvCxnSpPr>
          <p:cNvPr id="49" name="Straight Arrow Connector 48"/>
          <p:cNvCxnSpPr>
            <a:endCxn id="48" idx="0"/>
          </p:cNvCxnSpPr>
          <p:nvPr/>
        </p:nvCxnSpPr>
        <p:spPr>
          <a:xfrm flipH="1">
            <a:off x="1461058" y="3313333"/>
            <a:ext cx="616642" cy="3441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557779" y="3693158"/>
            <a:ext cx="949299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HAL_BUSY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2986045" y="3313333"/>
            <a:ext cx="851237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7060888" y="3546878"/>
            <a:ext cx="2083112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100" dirty="0"/>
              <a:t>DMA1_Channel1_IRQHandler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1.3.2</a:t>
            </a:r>
          </a:p>
        </p:txBody>
      </p:sp>
    </p:spTree>
    <p:extLst>
      <p:ext uri="{BB962C8B-B14F-4D97-AF65-F5344CB8AC3E}">
        <p14:creationId xmlns:p14="http://schemas.microsoft.com/office/powerpoint/2010/main" val="197529909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accent2"/>
                </a:solidFill>
              </a:rPr>
              <a:t>Use DMA M2M 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DMA with IT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106</a:t>
            </a:fld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862664" y="2667002"/>
            <a:ext cx="3228274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Start process with interrupt generation at end of process</a:t>
            </a:r>
          </a:p>
          <a:p>
            <a:pPr algn="ctr"/>
            <a:r>
              <a:rPr lang="en-US" sz="1200" dirty="0" err="1"/>
              <a:t>HAL_DMA_Start_IT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62664" y="1828800"/>
            <a:ext cx="3228274" cy="55258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DMA Initializations </a:t>
            </a:r>
          </a:p>
          <a:p>
            <a:pPr algn="ctr"/>
            <a:r>
              <a:rPr lang="en-US" sz="1200" dirty="0" smtClean="0"/>
              <a:t>including peripheral interrupt NVIC initializations </a:t>
            </a:r>
            <a:endParaRPr lang="en-US" sz="1200" dirty="0"/>
          </a:p>
        </p:txBody>
      </p:sp>
      <p:sp>
        <p:nvSpPr>
          <p:cNvPr id="26" name="Rectangle 25"/>
          <p:cNvSpPr/>
          <p:nvPr/>
        </p:nvSpPr>
        <p:spPr>
          <a:xfrm>
            <a:off x="4956095" y="3546878"/>
            <a:ext cx="1936419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HAL_DMA_IRQHandler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54142" y="4244444"/>
            <a:ext cx="3178285" cy="6259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</a:t>
            </a:r>
            <a:r>
              <a:rPr lang="en-US" sz="1200" dirty="0" smtClean="0">
                <a:solidFill>
                  <a:schemeClr val="tx1"/>
                </a:solidFill>
              </a:rPr>
              <a:t>nd of process callback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</a:rPr>
              <a:t>DMA_</a:t>
            </a:r>
            <a:r>
              <a:rPr lang="en-US" sz="1200" dirty="0" err="1" smtClean="0"/>
              <a:t>XferCpltCallback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2350396" y="2381385"/>
            <a:ext cx="216024" cy="2856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0" name="Bent Arrow 29"/>
          <p:cNvSpPr/>
          <p:nvPr/>
        </p:nvSpPr>
        <p:spPr>
          <a:xfrm rot="10800000">
            <a:off x="4032426" y="4004078"/>
            <a:ext cx="1535005" cy="630658"/>
          </a:xfrm>
          <a:prstGeom prst="bentArrow">
            <a:avLst>
              <a:gd name="adj1" fmla="val 11377"/>
              <a:gd name="adj2" fmla="val 15834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752223" y="1638211"/>
            <a:ext cx="0" cy="430538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Left Arrow 32"/>
          <p:cNvSpPr/>
          <p:nvPr/>
        </p:nvSpPr>
        <p:spPr>
          <a:xfrm>
            <a:off x="6892513" y="3693158"/>
            <a:ext cx="671586" cy="137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5" name="Rectangle 34"/>
          <p:cNvSpPr/>
          <p:nvPr/>
        </p:nvSpPr>
        <p:spPr>
          <a:xfrm>
            <a:off x="862664" y="5288717"/>
            <a:ext cx="3169761" cy="51597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  <a:r>
              <a:rPr lang="en-US" sz="1200" dirty="0" smtClean="0">
                <a:solidFill>
                  <a:schemeClr val="tx1"/>
                </a:solidFill>
              </a:rPr>
              <a:t>rocess Error callback</a:t>
            </a:r>
          </a:p>
          <a:p>
            <a:pPr algn="ctr"/>
            <a:r>
              <a:rPr lang="en-US" sz="1200" dirty="0" err="1" smtClean="0"/>
              <a:t>DMA_XferErrorCallback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Bent Arrow 35"/>
          <p:cNvSpPr/>
          <p:nvPr/>
        </p:nvSpPr>
        <p:spPr>
          <a:xfrm rot="10800000">
            <a:off x="4032424" y="4004077"/>
            <a:ext cx="1984226" cy="1699595"/>
          </a:xfrm>
          <a:prstGeom prst="bentArrow">
            <a:avLst>
              <a:gd name="adj1" fmla="val 4702"/>
              <a:gd name="adj2" fmla="val 5710"/>
              <a:gd name="adj3" fmla="val 8562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>
            <a:stCxn id="24" idx="2"/>
            <a:endCxn id="47" idx="0"/>
          </p:cNvCxnSpPr>
          <p:nvPr/>
        </p:nvCxnSpPr>
        <p:spPr>
          <a:xfrm>
            <a:off x="2476801" y="3313333"/>
            <a:ext cx="281926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225568" y="3669421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77779" y="3657512"/>
            <a:ext cx="766557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HAL_OK</a:t>
            </a:r>
          </a:p>
        </p:txBody>
      </p:sp>
      <p:cxnSp>
        <p:nvCxnSpPr>
          <p:cNvPr id="49" name="Straight Arrow Connector 48"/>
          <p:cNvCxnSpPr>
            <a:endCxn id="48" idx="0"/>
          </p:cNvCxnSpPr>
          <p:nvPr/>
        </p:nvCxnSpPr>
        <p:spPr>
          <a:xfrm flipH="1">
            <a:off x="1461058" y="3313333"/>
            <a:ext cx="616642" cy="3441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557779" y="3693158"/>
            <a:ext cx="949299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HAL_BUSY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2986045" y="3313333"/>
            <a:ext cx="851237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673033" y="1700808"/>
            <a:ext cx="2859780" cy="773218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dirty="0" smtClean="0">
                <a:solidFill>
                  <a:schemeClr val="accent2"/>
                </a:solidFill>
              </a:rPr>
              <a:t>Generated by CubeMX</a:t>
            </a:r>
            <a:endParaRPr lang="en-GB" dirty="0"/>
          </a:p>
        </p:txBody>
      </p:sp>
      <p:sp>
        <p:nvSpPr>
          <p:cNvPr id="39" name="Oval 38"/>
          <p:cNvSpPr/>
          <p:nvPr/>
        </p:nvSpPr>
        <p:spPr>
          <a:xfrm>
            <a:off x="683568" y="1759280"/>
            <a:ext cx="3916876" cy="64611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4592913" y="2060848"/>
            <a:ext cx="1080121" cy="0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1" name="Oval 40"/>
          <p:cNvSpPr/>
          <p:nvPr/>
        </p:nvSpPr>
        <p:spPr>
          <a:xfrm>
            <a:off x="4904003" y="3438659"/>
            <a:ext cx="4393856" cy="71042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Arrow Connector 41"/>
          <p:cNvCxnSpPr>
            <a:endCxn id="41" idx="0"/>
          </p:cNvCxnSpPr>
          <p:nvPr/>
        </p:nvCxnSpPr>
        <p:spPr>
          <a:xfrm>
            <a:off x="7096772" y="2474025"/>
            <a:ext cx="4159" cy="964634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1.3.2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060888" y="3546878"/>
            <a:ext cx="2083112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100" dirty="0"/>
              <a:t>DMA1_Channel1_IRQHandler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92036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accent2"/>
                </a:solidFill>
              </a:rPr>
              <a:t>Use DMA M2M 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DMA with IT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107</a:t>
            </a:fld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862664" y="2667002"/>
            <a:ext cx="3228274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Start process with interrupt generation at end of process</a:t>
            </a:r>
          </a:p>
          <a:p>
            <a:pPr algn="ctr"/>
            <a:r>
              <a:rPr lang="en-US" sz="1200" dirty="0" err="1"/>
              <a:t>HAL_DMA_Start_IT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62664" y="1828800"/>
            <a:ext cx="3228274" cy="55258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DMA Initializations </a:t>
            </a:r>
          </a:p>
          <a:p>
            <a:pPr algn="ctr"/>
            <a:r>
              <a:rPr lang="en-US" sz="1200" dirty="0" smtClean="0"/>
              <a:t>including peripheral interrupt NVIC initializations </a:t>
            </a:r>
            <a:endParaRPr lang="en-US" sz="1200" dirty="0"/>
          </a:p>
        </p:txBody>
      </p:sp>
      <p:sp>
        <p:nvSpPr>
          <p:cNvPr id="26" name="Rectangle 25"/>
          <p:cNvSpPr/>
          <p:nvPr/>
        </p:nvSpPr>
        <p:spPr>
          <a:xfrm>
            <a:off x="4956095" y="3546878"/>
            <a:ext cx="1936419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HAL_DMA_IRQHandler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54142" y="4244444"/>
            <a:ext cx="3178285" cy="6259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</a:t>
            </a:r>
            <a:r>
              <a:rPr lang="en-US" sz="1200" dirty="0" smtClean="0">
                <a:solidFill>
                  <a:schemeClr val="tx1"/>
                </a:solidFill>
              </a:rPr>
              <a:t>nd of process callback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</a:rPr>
              <a:t>DMA_</a:t>
            </a:r>
            <a:r>
              <a:rPr lang="en-US" sz="1200" dirty="0" err="1" smtClean="0"/>
              <a:t>XferCpltCallback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2350396" y="2381385"/>
            <a:ext cx="216024" cy="2856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0" name="Bent Arrow 29"/>
          <p:cNvSpPr/>
          <p:nvPr/>
        </p:nvSpPr>
        <p:spPr>
          <a:xfrm rot="10800000">
            <a:off x="4032426" y="4004078"/>
            <a:ext cx="1535005" cy="630658"/>
          </a:xfrm>
          <a:prstGeom prst="bentArrow">
            <a:avLst>
              <a:gd name="adj1" fmla="val 11377"/>
              <a:gd name="adj2" fmla="val 15834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752223" y="1638211"/>
            <a:ext cx="0" cy="430538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Left Arrow 32"/>
          <p:cNvSpPr/>
          <p:nvPr/>
        </p:nvSpPr>
        <p:spPr>
          <a:xfrm>
            <a:off x="6892513" y="3693158"/>
            <a:ext cx="671586" cy="137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5" name="Rectangle 34"/>
          <p:cNvSpPr/>
          <p:nvPr/>
        </p:nvSpPr>
        <p:spPr>
          <a:xfrm>
            <a:off x="862664" y="5288717"/>
            <a:ext cx="3169761" cy="51597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  <a:r>
              <a:rPr lang="en-US" sz="1200" dirty="0" smtClean="0">
                <a:solidFill>
                  <a:schemeClr val="tx1"/>
                </a:solidFill>
              </a:rPr>
              <a:t>rocess Error callback</a:t>
            </a:r>
          </a:p>
          <a:p>
            <a:pPr algn="ctr"/>
            <a:r>
              <a:rPr lang="en-US" sz="1200" dirty="0" err="1" smtClean="0"/>
              <a:t>DMA_XferErrorCallback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Bent Arrow 35"/>
          <p:cNvSpPr/>
          <p:nvPr/>
        </p:nvSpPr>
        <p:spPr>
          <a:xfrm rot="10800000">
            <a:off x="4032424" y="4004077"/>
            <a:ext cx="1984226" cy="1699595"/>
          </a:xfrm>
          <a:prstGeom prst="bentArrow">
            <a:avLst>
              <a:gd name="adj1" fmla="val 4702"/>
              <a:gd name="adj2" fmla="val 5710"/>
              <a:gd name="adj3" fmla="val 8562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>
            <a:stCxn id="24" idx="2"/>
            <a:endCxn id="47" idx="0"/>
          </p:cNvCxnSpPr>
          <p:nvPr/>
        </p:nvCxnSpPr>
        <p:spPr>
          <a:xfrm>
            <a:off x="2476801" y="3313333"/>
            <a:ext cx="281926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225568" y="3669421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77779" y="3657512"/>
            <a:ext cx="766557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HAL_OK</a:t>
            </a:r>
          </a:p>
        </p:txBody>
      </p:sp>
      <p:cxnSp>
        <p:nvCxnSpPr>
          <p:cNvPr id="49" name="Straight Arrow Connector 48"/>
          <p:cNvCxnSpPr>
            <a:endCxn id="48" idx="0"/>
          </p:cNvCxnSpPr>
          <p:nvPr/>
        </p:nvCxnSpPr>
        <p:spPr>
          <a:xfrm flipH="1">
            <a:off x="1461058" y="3313333"/>
            <a:ext cx="616642" cy="3441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557779" y="3693158"/>
            <a:ext cx="949299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HAL_BUSY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2986045" y="3313333"/>
            <a:ext cx="851237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567431" y="5113714"/>
            <a:ext cx="2859780" cy="773218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dirty="0" smtClean="0">
                <a:solidFill>
                  <a:schemeClr val="accent2"/>
                </a:solidFill>
              </a:rPr>
              <a:t>Defined by user</a:t>
            </a:r>
            <a:endParaRPr lang="en-GB" dirty="0"/>
          </a:p>
        </p:txBody>
      </p:sp>
      <p:sp>
        <p:nvSpPr>
          <p:cNvPr id="29" name="Oval 28"/>
          <p:cNvSpPr/>
          <p:nvPr/>
        </p:nvSpPr>
        <p:spPr>
          <a:xfrm>
            <a:off x="549350" y="2672887"/>
            <a:ext cx="3916876" cy="64611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4" name="Straight Arrow Connector 33"/>
          <p:cNvCxnSpPr/>
          <p:nvPr/>
        </p:nvCxnSpPr>
        <p:spPr>
          <a:xfrm flipH="1" flipV="1">
            <a:off x="4469009" y="2990167"/>
            <a:ext cx="1098422" cy="2123547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Oval 37"/>
          <p:cNvSpPr/>
          <p:nvPr/>
        </p:nvSpPr>
        <p:spPr>
          <a:xfrm>
            <a:off x="358367" y="4208799"/>
            <a:ext cx="4393856" cy="170952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traight Arrow Connector 38"/>
          <p:cNvCxnSpPr>
            <a:stCxn id="23" idx="1"/>
            <a:endCxn id="38" idx="6"/>
          </p:cNvCxnSpPr>
          <p:nvPr/>
        </p:nvCxnSpPr>
        <p:spPr>
          <a:xfrm flipH="1" flipV="1">
            <a:off x="4752223" y="5063562"/>
            <a:ext cx="815208" cy="436761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1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1.3.2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060888" y="3546878"/>
            <a:ext cx="2083112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100" dirty="0"/>
              <a:t>DMA1_Channel1_IRQHandler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59648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accent2"/>
                </a:solidFill>
              </a:rPr>
              <a:t>Use DMA M2M 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DMA with IT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108</a:t>
            </a:fld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862664" y="2667002"/>
            <a:ext cx="3228274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Start process with interrupt generation at end of process</a:t>
            </a:r>
          </a:p>
          <a:p>
            <a:pPr algn="ctr"/>
            <a:r>
              <a:rPr lang="en-US" sz="1200" dirty="0" err="1"/>
              <a:t>HAL_DMA_Start_IT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62664" y="1828800"/>
            <a:ext cx="3228274" cy="55258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DMA Initializations </a:t>
            </a:r>
          </a:p>
          <a:p>
            <a:pPr algn="ctr"/>
            <a:r>
              <a:rPr lang="en-US" sz="1200" dirty="0" smtClean="0"/>
              <a:t>including peripheral interrupt NVIC initializations </a:t>
            </a:r>
            <a:endParaRPr lang="en-US" sz="1200" dirty="0"/>
          </a:p>
        </p:txBody>
      </p:sp>
      <p:sp>
        <p:nvSpPr>
          <p:cNvPr id="26" name="Rectangle 25"/>
          <p:cNvSpPr/>
          <p:nvPr/>
        </p:nvSpPr>
        <p:spPr>
          <a:xfrm>
            <a:off x="4956095" y="3546878"/>
            <a:ext cx="1936419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HAL_DMA_IRQHandler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54142" y="4244444"/>
            <a:ext cx="3178285" cy="6259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</a:t>
            </a:r>
            <a:r>
              <a:rPr lang="en-US" sz="1200" dirty="0" smtClean="0">
                <a:solidFill>
                  <a:schemeClr val="tx1"/>
                </a:solidFill>
              </a:rPr>
              <a:t>nd of process callback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</a:rPr>
              <a:t>DMA_</a:t>
            </a:r>
            <a:r>
              <a:rPr lang="en-US" sz="1200" dirty="0" err="1" smtClean="0"/>
              <a:t>XferCpltCallback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2350396" y="2381385"/>
            <a:ext cx="216024" cy="2856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0" name="Bent Arrow 29"/>
          <p:cNvSpPr/>
          <p:nvPr/>
        </p:nvSpPr>
        <p:spPr>
          <a:xfrm rot="10800000">
            <a:off x="4032426" y="4004078"/>
            <a:ext cx="1535005" cy="630658"/>
          </a:xfrm>
          <a:prstGeom prst="bentArrow">
            <a:avLst>
              <a:gd name="adj1" fmla="val 11377"/>
              <a:gd name="adj2" fmla="val 15834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752223" y="1638211"/>
            <a:ext cx="0" cy="430538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Left Arrow 32"/>
          <p:cNvSpPr/>
          <p:nvPr/>
        </p:nvSpPr>
        <p:spPr>
          <a:xfrm>
            <a:off x="6892513" y="3693158"/>
            <a:ext cx="671586" cy="137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5" name="Rectangle 34"/>
          <p:cNvSpPr/>
          <p:nvPr/>
        </p:nvSpPr>
        <p:spPr>
          <a:xfrm>
            <a:off x="862664" y="5288717"/>
            <a:ext cx="3169761" cy="51597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  <a:r>
              <a:rPr lang="en-US" sz="1200" dirty="0" smtClean="0">
                <a:solidFill>
                  <a:schemeClr val="tx1"/>
                </a:solidFill>
              </a:rPr>
              <a:t>rocess Error callback</a:t>
            </a:r>
          </a:p>
          <a:p>
            <a:pPr algn="ctr"/>
            <a:r>
              <a:rPr lang="en-US" sz="1200" dirty="0" err="1" smtClean="0"/>
              <a:t>DMA_XferErrorCallback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Bent Arrow 35"/>
          <p:cNvSpPr/>
          <p:nvPr/>
        </p:nvSpPr>
        <p:spPr>
          <a:xfrm rot="10800000">
            <a:off x="4032424" y="4004077"/>
            <a:ext cx="1984226" cy="1699595"/>
          </a:xfrm>
          <a:prstGeom prst="bentArrow">
            <a:avLst>
              <a:gd name="adj1" fmla="val 4702"/>
              <a:gd name="adj2" fmla="val 5710"/>
              <a:gd name="adj3" fmla="val 8562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>
            <a:stCxn id="24" idx="2"/>
            <a:endCxn id="47" idx="0"/>
          </p:cNvCxnSpPr>
          <p:nvPr/>
        </p:nvCxnSpPr>
        <p:spPr>
          <a:xfrm>
            <a:off x="2476801" y="3313333"/>
            <a:ext cx="281926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225568" y="3669421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77779" y="3657512"/>
            <a:ext cx="766557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HAL_OK</a:t>
            </a:r>
          </a:p>
        </p:txBody>
      </p:sp>
      <p:cxnSp>
        <p:nvCxnSpPr>
          <p:cNvPr id="49" name="Straight Arrow Connector 48"/>
          <p:cNvCxnSpPr>
            <a:endCxn id="48" idx="0"/>
          </p:cNvCxnSpPr>
          <p:nvPr/>
        </p:nvCxnSpPr>
        <p:spPr>
          <a:xfrm flipH="1">
            <a:off x="1461058" y="3313333"/>
            <a:ext cx="616642" cy="3441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557779" y="3693158"/>
            <a:ext cx="949299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HAL_BUSY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2986045" y="3313333"/>
            <a:ext cx="851237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798416" y="1958878"/>
            <a:ext cx="2859780" cy="773218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dirty="0" smtClean="0">
                <a:solidFill>
                  <a:schemeClr val="accent2"/>
                </a:solidFill>
              </a:rPr>
              <a:t>Generated in </a:t>
            </a:r>
            <a:r>
              <a:rPr lang="en-US" b="1" dirty="0" err="1" smtClean="0">
                <a:solidFill>
                  <a:schemeClr val="accent2"/>
                </a:solidFill>
              </a:rPr>
              <a:t>main.c</a:t>
            </a:r>
            <a:endParaRPr lang="en-GB" b="1" dirty="0"/>
          </a:p>
        </p:txBody>
      </p:sp>
      <p:sp>
        <p:nvSpPr>
          <p:cNvPr id="29" name="Oval 28"/>
          <p:cNvSpPr/>
          <p:nvPr/>
        </p:nvSpPr>
        <p:spPr>
          <a:xfrm>
            <a:off x="854142" y="1735054"/>
            <a:ext cx="3357818" cy="67006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4" name="Straight Arrow Connector 33"/>
          <p:cNvCxnSpPr>
            <a:stCxn id="23" idx="1"/>
            <a:endCxn id="29" idx="6"/>
          </p:cNvCxnSpPr>
          <p:nvPr/>
        </p:nvCxnSpPr>
        <p:spPr>
          <a:xfrm flipH="1" flipV="1">
            <a:off x="4211960" y="2070088"/>
            <a:ext cx="1586456" cy="275399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1.3.2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060888" y="3546878"/>
            <a:ext cx="2083112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100" dirty="0"/>
              <a:t>DMA1_Channel1_IRQHandler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18468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accent2"/>
                </a:solidFill>
              </a:rPr>
              <a:t>Use DMA M2M 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DMA with IT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109</a:t>
            </a:fld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862664" y="2667002"/>
            <a:ext cx="3228274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Start process with interrupt generation at end of process</a:t>
            </a:r>
          </a:p>
          <a:p>
            <a:pPr algn="ctr"/>
            <a:r>
              <a:rPr lang="en-US" sz="1200" dirty="0" err="1"/>
              <a:t>HAL_DMA_Start_IT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62664" y="1828800"/>
            <a:ext cx="3228274" cy="55258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DMA Initializations </a:t>
            </a:r>
          </a:p>
          <a:p>
            <a:pPr algn="ctr"/>
            <a:r>
              <a:rPr lang="en-US" sz="1200" dirty="0" smtClean="0"/>
              <a:t>including peripheral interrupt NVIC initializations </a:t>
            </a:r>
            <a:endParaRPr lang="en-US" sz="1200" dirty="0"/>
          </a:p>
        </p:txBody>
      </p:sp>
      <p:sp>
        <p:nvSpPr>
          <p:cNvPr id="26" name="Rectangle 25"/>
          <p:cNvSpPr/>
          <p:nvPr/>
        </p:nvSpPr>
        <p:spPr>
          <a:xfrm>
            <a:off x="4956095" y="3546878"/>
            <a:ext cx="1936419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HAL_DMA_IRQHandler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54142" y="4244444"/>
            <a:ext cx="3178285" cy="6259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</a:t>
            </a:r>
            <a:r>
              <a:rPr lang="en-US" sz="1200" dirty="0" smtClean="0">
                <a:solidFill>
                  <a:schemeClr val="tx1"/>
                </a:solidFill>
              </a:rPr>
              <a:t>nd of process callback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</a:rPr>
              <a:t>DMA_</a:t>
            </a:r>
            <a:r>
              <a:rPr lang="en-US" sz="1200" dirty="0" err="1" smtClean="0"/>
              <a:t>XferCpltCallback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2350396" y="2381385"/>
            <a:ext cx="216024" cy="2856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0" name="Bent Arrow 29"/>
          <p:cNvSpPr/>
          <p:nvPr/>
        </p:nvSpPr>
        <p:spPr>
          <a:xfrm rot="10800000">
            <a:off x="4032426" y="4004078"/>
            <a:ext cx="1535005" cy="630658"/>
          </a:xfrm>
          <a:prstGeom prst="bentArrow">
            <a:avLst>
              <a:gd name="adj1" fmla="val 11377"/>
              <a:gd name="adj2" fmla="val 15834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752223" y="1638211"/>
            <a:ext cx="0" cy="430538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Left Arrow 32"/>
          <p:cNvSpPr/>
          <p:nvPr/>
        </p:nvSpPr>
        <p:spPr>
          <a:xfrm>
            <a:off x="6892513" y="3693158"/>
            <a:ext cx="671586" cy="137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5" name="Rectangle 34"/>
          <p:cNvSpPr/>
          <p:nvPr/>
        </p:nvSpPr>
        <p:spPr>
          <a:xfrm>
            <a:off x="862664" y="5288717"/>
            <a:ext cx="3169761" cy="51597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  <a:r>
              <a:rPr lang="en-US" sz="1200" dirty="0" smtClean="0">
                <a:solidFill>
                  <a:schemeClr val="tx1"/>
                </a:solidFill>
              </a:rPr>
              <a:t>rocess Error callback</a:t>
            </a:r>
          </a:p>
          <a:p>
            <a:pPr algn="ctr"/>
            <a:r>
              <a:rPr lang="en-US" sz="1200" dirty="0" err="1" smtClean="0"/>
              <a:t>DMA_XferErrorCallback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Bent Arrow 35"/>
          <p:cNvSpPr/>
          <p:nvPr/>
        </p:nvSpPr>
        <p:spPr>
          <a:xfrm rot="10800000">
            <a:off x="4032424" y="4004077"/>
            <a:ext cx="1984226" cy="1699595"/>
          </a:xfrm>
          <a:prstGeom prst="bentArrow">
            <a:avLst>
              <a:gd name="adj1" fmla="val 4702"/>
              <a:gd name="adj2" fmla="val 5710"/>
              <a:gd name="adj3" fmla="val 8562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>
            <a:stCxn id="24" idx="2"/>
            <a:endCxn id="47" idx="0"/>
          </p:cNvCxnSpPr>
          <p:nvPr/>
        </p:nvCxnSpPr>
        <p:spPr>
          <a:xfrm>
            <a:off x="2476801" y="3313333"/>
            <a:ext cx="281926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225568" y="3669421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77779" y="3657512"/>
            <a:ext cx="766557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HAL_OK</a:t>
            </a:r>
          </a:p>
        </p:txBody>
      </p:sp>
      <p:cxnSp>
        <p:nvCxnSpPr>
          <p:cNvPr id="49" name="Straight Arrow Connector 48"/>
          <p:cNvCxnSpPr>
            <a:endCxn id="48" idx="0"/>
          </p:cNvCxnSpPr>
          <p:nvPr/>
        </p:nvCxnSpPr>
        <p:spPr>
          <a:xfrm flipH="1">
            <a:off x="1461058" y="3313333"/>
            <a:ext cx="616642" cy="3441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557779" y="3693158"/>
            <a:ext cx="949299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HAL_BUSY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2986045" y="3313333"/>
            <a:ext cx="851237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016650" y="4543941"/>
            <a:ext cx="2859780" cy="773218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dirty="0" smtClean="0">
                <a:solidFill>
                  <a:schemeClr val="accent2"/>
                </a:solidFill>
              </a:rPr>
              <a:t>We recommend to use it in </a:t>
            </a:r>
            <a:r>
              <a:rPr lang="en-US" b="1" dirty="0" err="1" smtClean="0">
                <a:solidFill>
                  <a:schemeClr val="accent2"/>
                </a:solidFill>
              </a:rPr>
              <a:t>main.c</a:t>
            </a:r>
            <a:endParaRPr lang="en-GB" b="1" dirty="0"/>
          </a:p>
        </p:txBody>
      </p:sp>
      <p:sp>
        <p:nvSpPr>
          <p:cNvPr id="29" name="Oval 28"/>
          <p:cNvSpPr/>
          <p:nvPr/>
        </p:nvSpPr>
        <p:spPr>
          <a:xfrm>
            <a:off x="733120" y="2667002"/>
            <a:ext cx="3357818" cy="67006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4" name="Straight Arrow Connector 33"/>
          <p:cNvCxnSpPr>
            <a:stCxn id="23" idx="1"/>
            <a:endCxn id="29" idx="6"/>
          </p:cNvCxnSpPr>
          <p:nvPr/>
        </p:nvCxnSpPr>
        <p:spPr>
          <a:xfrm flipH="1" flipV="1">
            <a:off x="4090938" y="3002036"/>
            <a:ext cx="1925712" cy="1928514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Straight Arrow Connector 37"/>
          <p:cNvCxnSpPr>
            <a:stCxn id="23" idx="1"/>
          </p:cNvCxnSpPr>
          <p:nvPr/>
        </p:nvCxnSpPr>
        <p:spPr>
          <a:xfrm flipH="1" flipV="1">
            <a:off x="4256063" y="4510986"/>
            <a:ext cx="1760587" cy="419564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Oval 38"/>
          <p:cNvSpPr/>
          <p:nvPr/>
        </p:nvSpPr>
        <p:spPr>
          <a:xfrm>
            <a:off x="885520" y="4199092"/>
            <a:ext cx="3357818" cy="67006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0" name="Straight Arrow Connector 39"/>
          <p:cNvCxnSpPr>
            <a:stCxn id="23" idx="1"/>
          </p:cNvCxnSpPr>
          <p:nvPr/>
        </p:nvCxnSpPr>
        <p:spPr>
          <a:xfrm flipH="1">
            <a:off x="4243338" y="4930550"/>
            <a:ext cx="1773312" cy="611688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1" name="Oval 40"/>
          <p:cNvSpPr/>
          <p:nvPr/>
        </p:nvSpPr>
        <p:spPr>
          <a:xfrm>
            <a:off x="885520" y="5207204"/>
            <a:ext cx="3357818" cy="67006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1.3.2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060888" y="3546878"/>
            <a:ext cx="2083112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100" dirty="0"/>
              <a:t>DMA1_Channel1_IRQHandler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97745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640290" y="4313013"/>
            <a:ext cx="8097310" cy="82251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STM32Snippets: A Low Level Coding Package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6085698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accent2"/>
                </a:solidFill>
              </a:rPr>
              <a:t>Use DMA M2M 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DMA with IT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110</a:t>
            </a:fld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862664" y="2667002"/>
            <a:ext cx="3228274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Start process with interrupt generation at end of process</a:t>
            </a:r>
          </a:p>
          <a:p>
            <a:pPr algn="ctr"/>
            <a:r>
              <a:rPr lang="en-US" sz="1200" dirty="0" err="1"/>
              <a:t>HAL_DMA_Start_IT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62664" y="1828800"/>
            <a:ext cx="3228274" cy="55258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DMA Initializations </a:t>
            </a:r>
          </a:p>
          <a:p>
            <a:pPr algn="ctr"/>
            <a:r>
              <a:rPr lang="en-US" sz="1200" dirty="0" smtClean="0"/>
              <a:t>including peripheral interrupt NVIC initializations </a:t>
            </a:r>
            <a:endParaRPr lang="en-US" sz="1200" dirty="0"/>
          </a:p>
        </p:txBody>
      </p:sp>
      <p:sp>
        <p:nvSpPr>
          <p:cNvPr id="26" name="Rectangle 25"/>
          <p:cNvSpPr/>
          <p:nvPr/>
        </p:nvSpPr>
        <p:spPr>
          <a:xfrm>
            <a:off x="4956095" y="3546878"/>
            <a:ext cx="1936419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HAL_DMA_IRQHandler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54142" y="4244444"/>
            <a:ext cx="3178285" cy="6259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</a:t>
            </a:r>
            <a:r>
              <a:rPr lang="en-US" sz="1200" dirty="0" smtClean="0">
                <a:solidFill>
                  <a:schemeClr val="tx1"/>
                </a:solidFill>
              </a:rPr>
              <a:t>nd of process callback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</a:rPr>
              <a:t>DMA_</a:t>
            </a:r>
            <a:r>
              <a:rPr lang="en-US" sz="1200" dirty="0" err="1" smtClean="0"/>
              <a:t>XferCpltCallback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2350396" y="2381385"/>
            <a:ext cx="216024" cy="2856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0" name="Bent Arrow 29"/>
          <p:cNvSpPr/>
          <p:nvPr/>
        </p:nvSpPr>
        <p:spPr>
          <a:xfrm rot="10800000">
            <a:off x="4032426" y="4004078"/>
            <a:ext cx="1535005" cy="630658"/>
          </a:xfrm>
          <a:prstGeom prst="bentArrow">
            <a:avLst>
              <a:gd name="adj1" fmla="val 11377"/>
              <a:gd name="adj2" fmla="val 15834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752223" y="1638211"/>
            <a:ext cx="0" cy="430538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Left Arrow 32"/>
          <p:cNvSpPr/>
          <p:nvPr/>
        </p:nvSpPr>
        <p:spPr>
          <a:xfrm>
            <a:off x="6892513" y="3693158"/>
            <a:ext cx="671586" cy="137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5" name="Rectangle 34"/>
          <p:cNvSpPr/>
          <p:nvPr/>
        </p:nvSpPr>
        <p:spPr>
          <a:xfrm>
            <a:off x="862664" y="5288717"/>
            <a:ext cx="3169761" cy="51597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  <a:r>
              <a:rPr lang="en-US" sz="1200" dirty="0" smtClean="0">
                <a:solidFill>
                  <a:schemeClr val="tx1"/>
                </a:solidFill>
              </a:rPr>
              <a:t>rocess Error callback</a:t>
            </a:r>
          </a:p>
          <a:p>
            <a:pPr algn="ctr"/>
            <a:r>
              <a:rPr lang="en-US" sz="1200" dirty="0" err="1" smtClean="0"/>
              <a:t>DMA_XferErrorCallback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Bent Arrow 35"/>
          <p:cNvSpPr/>
          <p:nvPr/>
        </p:nvSpPr>
        <p:spPr>
          <a:xfrm rot="10800000">
            <a:off x="4032424" y="4004077"/>
            <a:ext cx="1984226" cy="1699595"/>
          </a:xfrm>
          <a:prstGeom prst="bentArrow">
            <a:avLst>
              <a:gd name="adj1" fmla="val 4702"/>
              <a:gd name="adj2" fmla="val 5710"/>
              <a:gd name="adj3" fmla="val 8562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>
            <a:stCxn id="24" idx="2"/>
            <a:endCxn id="47" idx="0"/>
          </p:cNvCxnSpPr>
          <p:nvPr/>
        </p:nvCxnSpPr>
        <p:spPr>
          <a:xfrm>
            <a:off x="2476801" y="3313333"/>
            <a:ext cx="281926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225568" y="3669421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77779" y="3657512"/>
            <a:ext cx="766557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HAL_OK</a:t>
            </a:r>
          </a:p>
        </p:txBody>
      </p:sp>
      <p:cxnSp>
        <p:nvCxnSpPr>
          <p:cNvPr id="49" name="Straight Arrow Connector 48"/>
          <p:cNvCxnSpPr>
            <a:endCxn id="48" idx="0"/>
          </p:cNvCxnSpPr>
          <p:nvPr/>
        </p:nvCxnSpPr>
        <p:spPr>
          <a:xfrm flipH="1">
            <a:off x="1461058" y="3313333"/>
            <a:ext cx="616642" cy="3441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557779" y="3693158"/>
            <a:ext cx="949299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HAL_BUSY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2986045" y="3313333"/>
            <a:ext cx="851237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492762" y="4543940"/>
            <a:ext cx="3383668" cy="1621363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b="1" dirty="0" smtClean="0">
                <a:solidFill>
                  <a:schemeClr val="accent2"/>
                </a:solidFill>
              </a:rPr>
              <a:t>User defined </a:t>
            </a:r>
            <a:r>
              <a:rPr lang="en-US" dirty="0" smtClean="0">
                <a:solidFill>
                  <a:schemeClr val="accent2"/>
                </a:solidFill>
              </a:rPr>
              <a:t>functions. The user must define functions by himself and put function names into </a:t>
            </a:r>
            <a:r>
              <a:rPr lang="en-US" b="1" dirty="0" smtClean="0">
                <a:solidFill>
                  <a:schemeClr val="accent2"/>
                </a:solidFill>
              </a:rPr>
              <a:t>DMA structure</a:t>
            </a:r>
            <a:endParaRPr lang="en-GB" b="1" dirty="0"/>
          </a:p>
        </p:txBody>
      </p:sp>
      <p:cxnSp>
        <p:nvCxnSpPr>
          <p:cNvPr id="38" name="Straight Arrow Connector 37"/>
          <p:cNvCxnSpPr>
            <a:stCxn id="23" idx="1"/>
          </p:cNvCxnSpPr>
          <p:nvPr/>
        </p:nvCxnSpPr>
        <p:spPr>
          <a:xfrm flipH="1" flipV="1">
            <a:off x="4256064" y="4510986"/>
            <a:ext cx="1236698" cy="843636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Oval 38"/>
          <p:cNvSpPr/>
          <p:nvPr/>
        </p:nvSpPr>
        <p:spPr>
          <a:xfrm>
            <a:off x="885520" y="4199092"/>
            <a:ext cx="3357818" cy="67006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0" name="Straight Arrow Connector 39"/>
          <p:cNvCxnSpPr>
            <a:stCxn id="23" idx="1"/>
          </p:cNvCxnSpPr>
          <p:nvPr/>
        </p:nvCxnSpPr>
        <p:spPr>
          <a:xfrm flipH="1">
            <a:off x="4243338" y="5354622"/>
            <a:ext cx="1249424" cy="187616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1" name="Oval 40"/>
          <p:cNvSpPr/>
          <p:nvPr/>
        </p:nvSpPr>
        <p:spPr>
          <a:xfrm>
            <a:off x="885520" y="5207204"/>
            <a:ext cx="3357818" cy="67006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1.3.2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060888" y="3546878"/>
            <a:ext cx="2083112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100" dirty="0"/>
              <a:t>DMA1_Channel1_IRQHandler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07375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accent2"/>
                </a:solidFill>
              </a:rPr>
              <a:t>Use DMA M2M 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DMA with IT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111</a:t>
            </a:fld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862664" y="2667002"/>
            <a:ext cx="3228274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Start process with interrupt generation at end of process</a:t>
            </a:r>
          </a:p>
          <a:p>
            <a:pPr algn="ctr"/>
            <a:r>
              <a:rPr lang="en-US" sz="1200" dirty="0" err="1"/>
              <a:t>HAL_DMA_Start_IT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62664" y="1828800"/>
            <a:ext cx="3228274" cy="55258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DMA Initializations </a:t>
            </a:r>
          </a:p>
          <a:p>
            <a:pPr algn="ctr"/>
            <a:r>
              <a:rPr lang="en-US" sz="1200" dirty="0" smtClean="0"/>
              <a:t>including peripheral interrupt NVIC initializations </a:t>
            </a:r>
            <a:endParaRPr lang="en-US" sz="1200" dirty="0"/>
          </a:p>
        </p:txBody>
      </p:sp>
      <p:sp>
        <p:nvSpPr>
          <p:cNvPr id="26" name="Rectangle 25"/>
          <p:cNvSpPr/>
          <p:nvPr/>
        </p:nvSpPr>
        <p:spPr>
          <a:xfrm>
            <a:off x="4956095" y="3546878"/>
            <a:ext cx="1936419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HAL_DMA_IRQHandler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54142" y="4244444"/>
            <a:ext cx="3178285" cy="6259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</a:t>
            </a:r>
            <a:r>
              <a:rPr lang="en-US" sz="1200" dirty="0" smtClean="0">
                <a:solidFill>
                  <a:schemeClr val="tx1"/>
                </a:solidFill>
              </a:rPr>
              <a:t>nd of process callback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</a:rPr>
              <a:t>DMA_</a:t>
            </a:r>
            <a:r>
              <a:rPr lang="en-US" sz="1200" dirty="0" err="1" smtClean="0"/>
              <a:t>XferCpltCallback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2350396" y="2381385"/>
            <a:ext cx="216024" cy="2856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0" name="Bent Arrow 29"/>
          <p:cNvSpPr/>
          <p:nvPr/>
        </p:nvSpPr>
        <p:spPr>
          <a:xfrm rot="10800000">
            <a:off x="4032426" y="4004078"/>
            <a:ext cx="1535005" cy="630658"/>
          </a:xfrm>
          <a:prstGeom prst="bentArrow">
            <a:avLst>
              <a:gd name="adj1" fmla="val 11377"/>
              <a:gd name="adj2" fmla="val 15834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752223" y="1638211"/>
            <a:ext cx="0" cy="430538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Left Arrow 32"/>
          <p:cNvSpPr/>
          <p:nvPr/>
        </p:nvSpPr>
        <p:spPr>
          <a:xfrm>
            <a:off x="6892513" y="3693158"/>
            <a:ext cx="671586" cy="137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5" name="Rectangle 34"/>
          <p:cNvSpPr/>
          <p:nvPr/>
        </p:nvSpPr>
        <p:spPr>
          <a:xfrm>
            <a:off x="862664" y="5288717"/>
            <a:ext cx="3169761" cy="51597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  <a:r>
              <a:rPr lang="en-US" sz="1200" dirty="0" smtClean="0">
                <a:solidFill>
                  <a:schemeClr val="tx1"/>
                </a:solidFill>
              </a:rPr>
              <a:t>rocess Error callback</a:t>
            </a:r>
          </a:p>
          <a:p>
            <a:pPr algn="ctr"/>
            <a:r>
              <a:rPr lang="en-US" sz="1200" dirty="0" err="1" smtClean="0"/>
              <a:t>DMA_XferErrorCallback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Bent Arrow 35"/>
          <p:cNvSpPr/>
          <p:nvPr/>
        </p:nvSpPr>
        <p:spPr>
          <a:xfrm rot="10800000">
            <a:off x="4032424" y="4004077"/>
            <a:ext cx="1984226" cy="1699595"/>
          </a:xfrm>
          <a:prstGeom prst="bentArrow">
            <a:avLst>
              <a:gd name="adj1" fmla="val 4702"/>
              <a:gd name="adj2" fmla="val 5710"/>
              <a:gd name="adj3" fmla="val 8562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>
            <a:stCxn id="24" idx="2"/>
            <a:endCxn id="47" idx="0"/>
          </p:cNvCxnSpPr>
          <p:nvPr/>
        </p:nvCxnSpPr>
        <p:spPr>
          <a:xfrm>
            <a:off x="2476801" y="3313333"/>
            <a:ext cx="281926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225568" y="3669421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77779" y="3657512"/>
            <a:ext cx="766557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HAL_OK</a:t>
            </a:r>
          </a:p>
        </p:txBody>
      </p:sp>
      <p:cxnSp>
        <p:nvCxnSpPr>
          <p:cNvPr id="49" name="Straight Arrow Connector 48"/>
          <p:cNvCxnSpPr>
            <a:endCxn id="48" idx="0"/>
          </p:cNvCxnSpPr>
          <p:nvPr/>
        </p:nvCxnSpPr>
        <p:spPr>
          <a:xfrm flipH="1">
            <a:off x="1461058" y="3313333"/>
            <a:ext cx="616642" cy="3441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557779" y="3693158"/>
            <a:ext cx="949299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HAL_BUSY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2986045" y="3313333"/>
            <a:ext cx="851237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016650" y="4543941"/>
            <a:ext cx="2859780" cy="773218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dirty="0" smtClean="0">
                <a:solidFill>
                  <a:schemeClr val="accent2"/>
                </a:solidFill>
              </a:rPr>
              <a:t>Generated in </a:t>
            </a:r>
            <a:r>
              <a:rPr lang="en-US" b="1" dirty="0" smtClean="0">
                <a:solidFill>
                  <a:schemeClr val="accent2"/>
                </a:solidFill>
              </a:rPr>
              <a:t>stm32f0xx_it.c</a:t>
            </a:r>
            <a:endParaRPr lang="en-GB" b="1" dirty="0"/>
          </a:p>
        </p:txBody>
      </p:sp>
      <p:sp>
        <p:nvSpPr>
          <p:cNvPr id="29" name="Oval 28"/>
          <p:cNvSpPr/>
          <p:nvPr/>
        </p:nvSpPr>
        <p:spPr>
          <a:xfrm>
            <a:off x="7096385" y="3440444"/>
            <a:ext cx="2125273" cy="67006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4" name="Straight Arrow Connector 33"/>
          <p:cNvCxnSpPr>
            <a:stCxn id="23" idx="0"/>
            <a:endCxn id="29" idx="4"/>
          </p:cNvCxnSpPr>
          <p:nvPr/>
        </p:nvCxnSpPr>
        <p:spPr>
          <a:xfrm flipV="1">
            <a:off x="7446540" y="4110512"/>
            <a:ext cx="712482" cy="433429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1.3.2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060888" y="3546878"/>
            <a:ext cx="2083112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100" dirty="0"/>
              <a:t>DMA1_Channel1_IRQHandler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02306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accent2"/>
                </a:solidFill>
              </a:rPr>
              <a:t>Use DMA M2M 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DMA with IT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112</a:t>
            </a:fld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862664" y="2667002"/>
            <a:ext cx="3228274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Start process with interrupt generation at end of process</a:t>
            </a:r>
          </a:p>
          <a:p>
            <a:pPr algn="ctr"/>
            <a:r>
              <a:rPr lang="en-US" sz="1200" dirty="0" err="1"/>
              <a:t>HAL_DMA_Start_IT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62664" y="1828800"/>
            <a:ext cx="3228274" cy="55258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DMA Initializations </a:t>
            </a:r>
          </a:p>
          <a:p>
            <a:pPr algn="ctr"/>
            <a:r>
              <a:rPr lang="en-US" sz="1200" dirty="0" smtClean="0"/>
              <a:t>including peripheral interrupt NVIC initializations </a:t>
            </a:r>
            <a:endParaRPr lang="en-US" sz="1200" dirty="0"/>
          </a:p>
        </p:txBody>
      </p:sp>
      <p:sp>
        <p:nvSpPr>
          <p:cNvPr id="26" name="Rectangle 25"/>
          <p:cNvSpPr/>
          <p:nvPr/>
        </p:nvSpPr>
        <p:spPr>
          <a:xfrm>
            <a:off x="4956095" y="3546878"/>
            <a:ext cx="1936419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HAL_DMA_IRQHandler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54142" y="4244444"/>
            <a:ext cx="3178285" cy="6259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</a:t>
            </a:r>
            <a:r>
              <a:rPr lang="en-US" sz="1200" dirty="0" smtClean="0">
                <a:solidFill>
                  <a:schemeClr val="tx1"/>
                </a:solidFill>
              </a:rPr>
              <a:t>nd of process callback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</a:rPr>
              <a:t>DMA_</a:t>
            </a:r>
            <a:r>
              <a:rPr lang="en-US" sz="1200" dirty="0" err="1" smtClean="0"/>
              <a:t>XferCpltCallback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2350396" y="2381385"/>
            <a:ext cx="216024" cy="2856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0" name="Bent Arrow 29"/>
          <p:cNvSpPr/>
          <p:nvPr/>
        </p:nvSpPr>
        <p:spPr>
          <a:xfrm rot="10800000">
            <a:off x="4032426" y="4004078"/>
            <a:ext cx="1535005" cy="630658"/>
          </a:xfrm>
          <a:prstGeom prst="bentArrow">
            <a:avLst>
              <a:gd name="adj1" fmla="val 11377"/>
              <a:gd name="adj2" fmla="val 15834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752223" y="1638211"/>
            <a:ext cx="0" cy="430538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Left Arrow 32"/>
          <p:cNvSpPr/>
          <p:nvPr/>
        </p:nvSpPr>
        <p:spPr>
          <a:xfrm>
            <a:off x="6892513" y="3693158"/>
            <a:ext cx="671586" cy="137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5" name="Rectangle 34"/>
          <p:cNvSpPr/>
          <p:nvPr/>
        </p:nvSpPr>
        <p:spPr>
          <a:xfrm>
            <a:off x="862664" y="5288717"/>
            <a:ext cx="3169761" cy="51597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  <a:r>
              <a:rPr lang="en-US" sz="1200" dirty="0" smtClean="0">
                <a:solidFill>
                  <a:schemeClr val="tx1"/>
                </a:solidFill>
              </a:rPr>
              <a:t>rocess Error callback</a:t>
            </a:r>
          </a:p>
          <a:p>
            <a:pPr algn="ctr"/>
            <a:r>
              <a:rPr lang="en-US" sz="1200" dirty="0" err="1" smtClean="0"/>
              <a:t>DMA_XferErrorCallback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Bent Arrow 35"/>
          <p:cNvSpPr/>
          <p:nvPr/>
        </p:nvSpPr>
        <p:spPr>
          <a:xfrm rot="10800000">
            <a:off x="4032424" y="4004077"/>
            <a:ext cx="1984226" cy="1699595"/>
          </a:xfrm>
          <a:prstGeom prst="bentArrow">
            <a:avLst>
              <a:gd name="adj1" fmla="val 4702"/>
              <a:gd name="adj2" fmla="val 5710"/>
              <a:gd name="adj3" fmla="val 8562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>
            <a:stCxn id="24" idx="2"/>
            <a:endCxn id="47" idx="0"/>
          </p:cNvCxnSpPr>
          <p:nvPr/>
        </p:nvCxnSpPr>
        <p:spPr>
          <a:xfrm>
            <a:off x="2476801" y="3313333"/>
            <a:ext cx="281926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225568" y="3669421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77779" y="3657512"/>
            <a:ext cx="766557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HAL_OK</a:t>
            </a:r>
          </a:p>
        </p:txBody>
      </p:sp>
      <p:cxnSp>
        <p:nvCxnSpPr>
          <p:cNvPr id="49" name="Straight Arrow Connector 48"/>
          <p:cNvCxnSpPr>
            <a:endCxn id="48" idx="0"/>
          </p:cNvCxnSpPr>
          <p:nvPr/>
        </p:nvCxnSpPr>
        <p:spPr>
          <a:xfrm flipH="1">
            <a:off x="1461058" y="3313333"/>
            <a:ext cx="616642" cy="3441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557779" y="3693158"/>
            <a:ext cx="949299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HAL_BUSY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2986045" y="3313333"/>
            <a:ext cx="851237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888684" y="4543941"/>
            <a:ext cx="2859780" cy="773218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dirty="0" smtClean="0">
                <a:solidFill>
                  <a:schemeClr val="accent2"/>
                </a:solidFill>
              </a:rPr>
              <a:t>Defined in </a:t>
            </a:r>
            <a:r>
              <a:rPr lang="en-US" b="1" dirty="0" smtClean="0">
                <a:solidFill>
                  <a:schemeClr val="accent2"/>
                </a:solidFill>
              </a:rPr>
              <a:t>stm32f0xx_hal_dma.c</a:t>
            </a:r>
            <a:endParaRPr lang="en-GB" b="1" dirty="0"/>
          </a:p>
        </p:txBody>
      </p:sp>
      <p:sp>
        <p:nvSpPr>
          <p:cNvPr id="29" name="Oval 28"/>
          <p:cNvSpPr/>
          <p:nvPr/>
        </p:nvSpPr>
        <p:spPr>
          <a:xfrm>
            <a:off x="4816564" y="3453283"/>
            <a:ext cx="2125273" cy="67006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4" name="Straight Arrow Connector 33"/>
          <p:cNvCxnSpPr>
            <a:stCxn id="23" idx="0"/>
            <a:endCxn id="29" idx="4"/>
          </p:cNvCxnSpPr>
          <p:nvPr/>
        </p:nvCxnSpPr>
        <p:spPr>
          <a:xfrm flipH="1" flipV="1">
            <a:off x="5879201" y="4123351"/>
            <a:ext cx="1439373" cy="420590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1.3.2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060888" y="3546878"/>
            <a:ext cx="2083112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100" dirty="0"/>
              <a:t>DMA1_Channel1_IRQHandler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46252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accent2"/>
                </a:solidFill>
              </a:rPr>
              <a:t>Use DMA M2M 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DMA with IT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113</a:t>
            </a:fld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862664" y="2667002"/>
            <a:ext cx="3228274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Start process with interrupt generation at end of process</a:t>
            </a:r>
          </a:p>
          <a:p>
            <a:pPr algn="ctr"/>
            <a:r>
              <a:rPr lang="en-US" sz="1200" dirty="0" err="1"/>
              <a:t>HAL_DMA_Start_IT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62664" y="1828800"/>
            <a:ext cx="3228274" cy="55258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DMA Initializations </a:t>
            </a:r>
          </a:p>
          <a:p>
            <a:pPr algn="ctr"/>
            <a:r>
              <a:rPr lang="en-US" sz="1200" dirty="0" smtClean="0"/>
              <a:t>including peripheral interrupt NVIC initializations </a:t>
            </a:r>
            <a:endParaRPr lang="en-US" sz="1200" dirty="0"/>
          </a:p>
        </p:txBody>
      </p:sp>
      <p:sp>
        <p:nvSpPr>
          <p:cNvPr id="26" name="Rectangle 25"/>
          <p:cNvSpPr/>
          <p:nvPr/>
        </p:nvSpPr>
        <p:spPr>
          <a:xfrm>
            <a:off x="4956095" y="3546878"/>
            <a:ext cx="1936419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HAL_DMA_IRQHandler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54142" y="4244444"/>
            <a:ext cx="3178285" cy="6259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</a:t>
            </a:r>
            <a:r>
              <a:rPr lang="en-US" sz="1200" dirty="0" smtClean="0">
                <a:solidFill>
                  <a:schemeClr val="tx1"/>
                </a:solidFill>
              </a:rPr>
              <a:t>nd of process callback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</a:rPr>
              <a:t>DMA_</a:t>
            </a:r>
            <a:r>
              <a:rPr lang="en-US" sz="1200" dirty="0" err="1" smtClean="0"/>
              <a:t>XferCpltCallback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2350396" y="2381385"/>
            <a:ext cx="216024" cy="2856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0" name="Bent Arrow 29"/>
          <p:cNvSpPr/>
          <p:nvPr/>
        </p:nvSpPr>
        <p:spPr>
          <a:xfrm rot="10800000">
            <a:off x="4032426" y="4004078"/>
            <a:ext cx="1535005" cy="630658"/>
          </a:xfrm>
          <a:prstGeom prst="bentArrow">
            <a:avLst>
              <a:gd name="adj1" fmla="val 11377"/>
              <a:gd name="adj2" fmla="val 15834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752223" y="1638211"/>
            <a:ext cx="0" cy="430538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Left Arrow 32"/>
          <p:cNvSpPr/>
          <p:nvPr/>
        </p:nvSpPr>
        <p:spPr>
          <a:xfrm>
            <a:off x="6892513" y="3693158"/>
            <a:ext cx="671586" cy="137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5" name="Rectangle 34"/>
          <p:cNvSpPr/>
          <p:nvPr/>
        </p:nvSpPr>
        <p:spPr>
          <a:xfrm>
            <a:off x="862664" y="5288717"/>
            <a:ext cx="3169761" cy="51597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  <a:r>
              <a:rPr lang="en-US" sz="1200" dirty="0" smtClean="0">
                <a:solidFill>
                  <a:schemeClr val="tx1"/>
                </a:solidFill>
              </a:rPr>
              <a:t>rocess Error callback</a:t>
            </a:r>
          </a:p>
          <a:p>
            <a:pPr algn="ctr"/>
            <a:r>
              <a:rPr lang="en-US" sz="1200" dirty="0" err="1" smtClean="0"/>
              <a:t>DMA_XferErrorCallback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Bent Arrow 35"/>
          <p:cNvSpPr/>
          <p:nvPr/>
        </p:nvSpPr>
        <p:spPr>
          <a:xfrm rot="10800000">
            <a:off x="4032424" y="4004077"/>
            <a:ext cx="1984226" cy="1699595"/>
          </a:xfrm>
          <a:prstGeom prst="bentArrow">
            <a:avLst>
              <a:gd name="adj1" fmla="val 4702"/>
              <a:gd name="adj2" fmla="val 5710"/>
              <a:gd name="adj3" fmla="val 8562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>
            <a:stCxn id="24" idx="2"/>
            <a:endCxn id="47" idx="0"/>
          </p:cNvCxnSpPr>
          <p:nvPr/>
        </p:nvCxnSpPr>
        <p:spPr>
          <a:xfrm>
            <a:off x="2476801" y="3313333"/>
            <a:ext cx="281926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225568" y="3669421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77779" y="3657512"/>
            <a:ext cx="766557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HAL_OK</a:t>
            </a:r>
          </a:p>
        </p:txBody>
      </p:sp>
      <p:cxnSp>
        <p:nvCxnSpPr>
          <p:cNvPr id="49" name="Straight Arrow Connector 48"/>
          <p:cNvCxnSpPr>
            <a:endCxn id="48" idx="0"/>
          </p:cNvCxnSpPr>
          <p:nvPr/>
        </p:nvCxnSpPr>
        <p:spPr>
          <a:xfrm flipH="1">
            <a:off x="1461058" y="3313333"/>
            <a:ext cx="616642" cy="3441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557779" y="3693158"/>
            <a:ext cx="949299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HAL_BUSY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2986045" y="3313333"/>
            <a:ext cx="851237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673033" y="1700808"/>
            <a:ext cx="2859780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dirty="0" smtClean="0">
                <a:solidFill>
                  <a:schemeClr val="accent2"/>
                </a:solidFill>
              </a:rPr>
              <a:t>Start DMA buffer transfer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Not blocking function program can continue</a:t>
            </a:r>
            <a:endParaRPr lang="en-GB" dirty="0"/>
          </a:p>
        </p:txBody>
      </p:sp>
      <p:sp>
        <p:nvSpPr>
          <p:cNvPr id="29" name="Oval 28"/>
          <p:cNvSpPr/>
          <p:nvPr/>
        </p:nvSpPr>
        <p:spPr>
          <a:xfrm>
            <a:off x="374943" y="2655353"/>
            <a:ext cx="3916876" cy="64611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4" name="Straight Arrow Connector 33"/>
          <p:cNvCxnSpPr>
            <a:stCxn id="23" idx="1"/>
            <a:endCxn id="29" idx="6"/>
          </p:cNvCxnSpPr>
          <p:nvPr/>
        </p:nvCxnSpPr>
        <p:spPr>
          <a:xfrm flipH="1">
            <a:off x="4291819" y="2420888"/>
            <a:ext cx="1381214" cy="557521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1.3.2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060888" y="3546878"/>
            <a:ext cx="2083112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100" dirty="0"/>
              <a:t>DMA1_Channel1_IRQHandler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5319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accent2"/>
                </a:solidFill>
              </a:rPr>
              <a:t>Use DMA M2M 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DMA with IT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114</a:t>
            </a:fld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862664" y="2667002"/>
            <a:ext cx="3228274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Start process with interrupt generation at end of process</a:t>
            </a:r>
          </a:p>
          <a:p>
            <a:pPr algn="ctr"/>
            <a:r>
              <a:rPr lang="en-US" sz="1200" dirty="0" err="1"/>
              <a:t>HAL_DMA_Start_IT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62664" y="1828800"/>
            <a:ext cx="3228274" cy="55258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DMA Initializations </a:t>
            </a:r>
          </a:p>
          <a:p>
            <a:pPr algn="ctr"/>
            <a:r>
              <a:rPr lang="en-US" sz="1200" dirty="0" smtClean="0"/>
              <a:t>including peripheral interrupt NVIC initializations </a:t>
            </a:r>
            <a:endParaRPr lang="en-US" sz="1200" dirty="0"/>
          </a:p>
        </p:txBody>
      </p:sp>
      <p:sp>
        <p:nvSpPr>
          <p:cNvPr id="26" name="Rectangle 25"/>
          <p:cNvSpPr/>
          <p:nvPr/>
        </p:nvSpPr>
        <p:spPr>
          <a:xfrm>
            <a:off x="4956095" y="3546878"/>
            <a:ext cx="1936419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HAL_DMA_IRQHandler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54142" y="4244444"/>
            <a:ext cx="3178285" cy="6259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</a:t>
            </a:r>
            <a:r>
              <a:rPr lang="en-US" sz="1200" dirty="0" smtClean="0">
                <a:solidFill>
                  <a:schemeClr val="tx1"/>
                </a:solidFill>
              </a:rPr>
              <a:t>nd of process callback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</a:rPr>
              <a:t>DMA_</a:t>
            </a:r>
            <a:r>
              <a:rPr lang="en-US" sz="1200" dirty="0" err="1" smtClean="0"/>
              <a:t>XferCpltCallback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2350396" y="2381385"/>
            <a:ext cx="216024" cy="2856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0" name="Bent Arrow 29"/>
          <p:cNvSpPr/>
          <p:nvPr/>
        </p:nvSpPr>
        <p:spPr>
          <a:xfrm rot="10800000">
            <a:off x="4032426" y="4004078"/>
            <a:ext cx="1535005" cy="630658"/>
          </a:xfrm>
          <a:prstGeom prst="bentArrow">
            <a:avLst>
              <a:gd name="adj1" fmla="val 11377"/>
              <a:gd name="adj2" fmla="val 15834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752223" y="1638211"/>
            <a:ext cx="0" cy="430538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Left Arrow 32"/>
          <p:cNvSpPr/>
          <p:nvPr/>
        </p:nvSpPr>
        <p:spPr>
          <a:xfrm>
            <a:off x="6892513" y="3693158"/>
            <a:ext cx="671586" cy="137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5" name="Rectangle 34"/>
          <p:cNvSpPr/>
          <p:nvPr/>
        </p:nvSpPr>
        <p:spPr>
          <a:xfrm>
            <a:off x="862664" y="5288717"/>
            <a:ext cx="3169761" cy="51597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  <a:r>
              <a:rPr lang="en-US" sz="1200" dirty="0" smtClean="0">
                <a:solidFill>
                  <a:schemeClr val="tx1"/>
                </a:solidFill>
              </a:rPr>
              <a:t>rocess Error callback</a:t>
            </a:r>
          </a:p>
          <a:p>
            <a:pPr algn="ctr"/>
            <a:r>
              <a:rPr lang="en-US" sz="1200" dirty="0" err="1" smtClean="0"/>
              <a:t>DMA_XferErrorCallback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Bent Arrow 35"/>
          <p:cNvSpPr/>
          <p:nvPr/>
        </p:nvSpPr>
        <p:spPr>
          <a:xfrm rot="10800000">
            <a:off x="4032424" y="4004077"/>
            <a:ext cx="1984226" cy="1699595"/>
          </a:xfrm>
          <a:prstGeom prst="bentArrow">
            <a:avLst>
              <a:gd name="adj1" fmla="val 4702"/>
              <a:gd name="adj2" fmla="val 5710"/>
              <a:gd name="adj3" fmla="val 8562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>
            <a:stCxn id="24" idx="2"/>
            <a:endCxn id="47" idx="0"/>
          </p:cNvCxnSpPr>
          <p:nvPr/>
        </p:nvCxnSpPr>
        <p:spPr>
          <a:xfrm>
            <a:off x="2476801" y="3313333"/>
            <a:ext cx="281926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225568" y="3669421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77779" y="3657512"/>
            <a:ext cx="766557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HAL_OK</a:t>
            </a:r>
          </a:p>
        </p:txBody>
      </p:sp>
      <p:cxnSp>
        <p:nvCxnSpPr>
          <p:cNvPr id="49" name="Straight Arrow Connector 48"/>
          <p:cNvCxnSpPr>
            <a:endCxn id="48" idx="0"/>
          </p:cNvCxnSpPr>
          <p:nvPr/>
        </p:nvCxnSpPr>
        <p:spPr>
          <a:xfrm flipH="1">
            <a:off x="1461058" y="3313333"/>
            <a:ext cx="616642" cy="3441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557779" y="3693158"/>
            <a:ext cx="949299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HAL_BUSY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2986045" y="3313333"/>
            <a:ext cx="851237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176716" y="1340768"/>
            <a:ext cx="2859780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dirty="0" smtClean="0">
                <a:solidFill>
                  <a:schemeClr val="accent2"/>
                </a:solidFill>
              </a:rPr>
              <a:t>Interrupt indicate DMA process is half/complete or error was detected</a:t>
            </a:r>
            <a:endParaRPr lang="en-GB" dirty="0"/>
          </a:p>
        </p:txBody>
      </p:sp>
      <p:sp>
        <p:nvSpPr>
          <p:cNvPr id="29" name="Oval 28"/>
          <p:cNvSpPr/>
          <p:nvPr/>
        </p:nvSpPr>
        <p:spPr>
          <a:xfrm>
            <a:off x="7047400" y="3465261"/>
            <a:ext cx="2115650" cy="64611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982021" y="2780928"/>
            <a:ext cx="253656" cy="684333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1.3.2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060888" y="3546878"/>
            <a:ext cx="2083112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100" dirty="0"/>
              <a:t>DMA1_Channel1_IRQHandler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9944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accent2"/>
                </a:solidFill>
              </a:rPr>
              <a:t>Use DMA M2M 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DMA with IT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115</a:t>
            </a:fld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862664" y="2667002"/>
            <a:ext cx="3228274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Start process with interrupt generation at end of process</a:t>
            </a:r>
          </a:p>
          <a:p>
            <a:pPr algn="ctr"/>
            <a:r>
              <a:rPr lang="en-US" sz="1200" dirty="0" err="1"/>
              <a:t>HAL_DMA_Start_IT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62664" y="1828800"/>
            <a:ext cx="3228274" cy="55258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DMA Initializations </a:t>
            </a:r>
          </a:p>
          <a:p>
            <a:pPr algn="ctr"/>
            <a:r>
              <a:rPr lang="en-US" sz="1200" dirty="0" smtClean="0"/>
              <a:t>including peripheral interrupt NVIC initializations </a:t>
            </a:r>
            <a:endParaRPr lang="en-US" sz="1200" dirty="0"/>
          </a:p>
        </p:txBody>
      </p:sp>
      <p:sp>
        <p:nvSpPr>
          <p:cNvPr id="26" name="Rectangle 25"/>
          <p:cNvSpPr/>
          <p:nvPr/>
        </p:nvSpPr>
        <p:spPr>
          <a:xfrm>
            <a:off x="4956095" y="3546878"/>
            <a:ext cx="1936419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HAL_DMA_IRQHandler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54142" y="4244444"/>
            <a:ext cx="3178285" cy="6259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</a:t>
            </a:r>
            <a:r>
              <a:rPr lang="en-US" sz="1200" dirty="0" smtClean="0">
                <a:solidFill>
                  <a:schemeClr val="tx1"/>
                </a:solidFill>
              </a:rPr>
              <a:t>nd of process callback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</a:rPr>
              <a:t>DMA_</a:t>
            </a:r>
            <a:r>
              <a:rPr lang="en-US" sz="1200" dirty="0" err="1" smtClean="0"/>
              <a:t>XferCpltCallback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2350396" y="2381385"/>
            <a:ext cx="216024" cy="2856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0" name="Bent Arrow 29"/>
          <p:cNvSpPr/>
          <p:nvPr/>
        </p:nvSpPr>
        <p:spPr>
          <a:xfrm rot="10800000">
            <a:off x="4032426" y="4004078"/>
            <a:ext cx="1535005" cy="630658"/>
          </a:xfrm>
          <a:prstGeom prst="bentArrow">
            <a:avLst>
              <a:gd name="adj1" fmla="val 11377"/>
              <a:gd name="adj2" fmla="val 15834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752223" y="1638211"/>
            <a:ext cx="0" cy="430538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Left Arrow 32"/>
          <p:cNvSpPr/>
          <p:nvPr/>
        </p:nvSpPr>
        <p:spPr>
          <a:xfrm>
            <a:off x="6892513" y="3693158"/>
            <a:ext cx="671586" cy="137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5" name="Rectangle 34"/>
          <p:cNvSpPr/>
          <p:nvPr/>
        </p:nvSpPr>
        <p:spPr>
          <a:xfrm>
            <a:off x="862664" y="5288717"/>
            <a:ext cx="3169761" cy="51597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  <a:r>
              <a:rPr lang="en-US" sz="1200" dirty="0" smtClean="0">
                <a:solidFill>
                  <a:schemeClr val="tx1"/>
                </a:solidFill>
              </a:rPr>
              <a:t>rocess Error callback</a:t>
            </a:r>
          </a:p>
          <a:p>
            <a:pPr algn="ctr"/>
            <a:r>
              <a:rPr lang="en-US" sz="1200" dirty="0" err="1" smtClean="0"/>
              <a:t>DMA_XferErrorCallback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Bent Arrow 35"/>
          <p:cNvSpPr/>
          <p:nvPr/>
        </p:nvSpPr>
        <p:spPr>
          <a:xfrm rot="10800000">
            <a:off x="4032424" y="4004077"/>
            <a:ext cx="1984226" cy="1699595"/>
          </a:xfrm>
          <a:prstGeom prst="bentArrow">
            <a:avLst>
              <a:gd name="adj1" fmla="val 4702"/>
              <a:gd name="adj2" fmla="val 5710"/>
              <a:gd name="adj3" fmla="val 8562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>
            <a:stCxn id="24" idx="2"/>
            <a:endCxn id="47" idx="0"/>
          </p:cNvCxnSpPr>
          <p:nvPr/>
        </p:nvCxnSpPr>
        <p:spPr>
          <a:xfrm>
            <a:off x="2476801" y="3313333"/>
            <a:ext cx="281926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225568" y="3669421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77779" y="3657512"/>
            <a:ext cx="766557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HAL_OK</a:t>
            </a:r>
          </a:p>
        </p:txBody>
      </p:sp>
      <p:cxnSp>
        <p:nvCxnSpPr>
          <p:cNvPr id="49" name="Straight Arrow Connector 48"/>
          <p:cNvCxnSpPr>
            <a:endCxn id="48" idx="0"/>
          </p:cNvCxnSpPr>
          <p:nvPr/>
        </p:nvCxnSpPr>
        <p:spPr>
          <a:xfrm flipH="1">
            <a:off x="1461058" y="3313333"/>
            <a:ext cx="616642" cy="3441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557779" y="3693158"/>
            <a:ext cx="949299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HAL_BUSY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2986045" y="3313333"/>
            <a:ext cx="851237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176716" y="2270284"/>
            <a:ext cx="2859780" cy="726667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dirty="0" smtClean="0">
                <a:solidFill>
                  <a:schemeClr val="accent2"/>
                </a:solidFill>
              </a:rPr>
              <a:t>Process interrupt information</a:t>
            </a:r>
            <a:endParaRPr lang="en-GB" dirty="0"/>
          </a:p>
        </p:txBody>
      </p:sp>
      <p:sp>
        <p:nvSpPr>
          <p:cNvPr id="29" name="Oval 28"/>
          <p:cNvSpPr/>
          <p:nvPr/>
        </p:nvSpPr>
        <p:spPr>
          <a:xfrm>
            <a:off x="4860032" y="3485422"/>
            <a:ext cx="2074882" cy="64611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4" name="Straight Arrow Connector 33"/>
          <p:cNvCxnSpPr>
            <a:endCxn id="29" idx="0"/>
          </p:cNvCxnSpPr>
          <p:nvPr/>
        </p:nvCxnSpPr>
        <p:spPr>
          <a:xfrm flipH="1">
            <a:off x="5897473" y="3011982"/>
            <a:ext cx="279243" cy="473440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1.3.2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060888" y="3546878"/>
            <a:ext cx="2083112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100" dirty="0"/>
              <a:t>DMA1_Channel1_IRQHandler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18838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accent2"/>
                </a:solidFill>
              </a:rPr>
              <a:t>Use DMA M2M 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DMA with IT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116</a:t>
            </a:fld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862664" y="2667002"/>
            <a:ext cx="3228274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Start process with interrupt generation at end of process</a:t>
            </a:r>
          </a:p>
          <a:p>
            <a:pPr algn="ctr"/>
            <a:r>
              <a:rPr lang="en-US" sz="1200" dirty="0" err="1"/>
              <a:t>HAL_DMA_Start_IT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62664" y="1828800"/>
            <a:ext cx="3228274" cy="55258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DMA Initializations </a:t>
            </a:r>
          </a:p>
          <a:p>
            <a:pPr algn="ctr"/>
            <a:r>
              <a:rPr lang="en-US" sz="1200" dirty="0" smtClean="0"/>
              <a:t>including peripheral interrupt NVIC initializations </a:t>
            </a:r>
            <a:endParaRPr lang="en-US" sz="1200" dirty="0"/>
          </a:p>
        </p:txBody>
      </p:sp>
      <p:sp>
        <p:nvSpPr>
          <p:cNvPr id="26" name="Rectangle 25"/>
          <p:cNvSpPr/>
          <p:nvPr/>
        </p:nvSpPr>
        <p:spPr>
          <a:xfrm>
            <a:off x="4956095" y="3546878"/>
            <a:ext cx="1936419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HAL_DMA_IRQHandler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54142" y="4244444"/>
            <a:ext cx="3178285" cy="6259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</a:t>
            </a:r>
            <a:r>
              <a:rPr lang="en-US" sz="1200" dirty="0" smtClean="0">
                <a:solidFill>
                  <a:schemeClr val="tx1"/>
                </a:solidFill>
              </a:rPr>
              <a:t>nd of process callback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</a:rPr>
              <a:t>DMA_</a:t>
            </a:r>
            <a:r>
              <a:rPr lang="en-US" sz="1200" dirty="0" err="1" smtClean="0"/>
              <a:t>XferCpltCallback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2350396" y="2381385"/>
            <a:ext cx="216024" cy="2856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0" name="Bent Arrow 29"/>
          <p:cNvSpPr/>
          <p:nvPr/>
        </p:nvSpPr>
        <p:spPr>
          <a:xfrm rot="10800000">
            <a:off x="4032426" y="4004078"/>
            <a:ext cx="1535005" cy="630658"/>
          </a:xfrm>
          <a:prstGeom prst="bentArrow">
            <a:avLst>
              <a:gd name="adj1" fmla="val 11377"/>
              <a:gd name="adj2" fmla="val 15834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752223" y="1638211"/>
            <a:ext cx="0" cy="430538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Left Arrow 32"/>
          <p:cNvSpPr/>
          <p:nvPr/>
        </p:nvSpPr>
        <p:spPr>
          <a:xfrm>
            <a:off x="6892513" y="3693158"/>
            <a:ext cx="671586" cy="137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5" name="Rectangle 34"/>
          <p:cNvSpPr/>
          <p:nvPr/>
        </p:nvSpPr>
        <p:spPr>
          <a:xfrm>
            <a:off x="862664" y="5288717"/>
            <a:ext cx="3169761" cy="51597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  <a:r>
              <a:rPr lang="en-US" sz="1200" dirty="0" smtClean="0">
                <a:solidFill>
                  <a:schemeClr val="tx1"/>
                </a:solidFill>
              </a:rPr>
              <a:t>rocess Error callback</a:t>
            </a:r>
          </a:p>
          <a:p>
            <a:pPr algn="ctr"/>
            <a:r>
              <a:rPr lang="en-US" sz="1200" dirty="0" err="1" smtClean="0"/>
              <a:t>DMA_XferErrorCallback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Bent Arrow 35"/>
          <p:cNvSpPr/>
          <p:nvPr/>
        </p:nvSpPr>
        <p:spPr>
          <a:xfrm rot="10800000">
            <a:off x="4032424" y="4004077"/>
            <a:ext cx="1984226" cy="1699595"/>
          </a:xfrm>
          <a:prstGeom prst="bentArrow">
            <a:avLst>
              <a:gd name="adj1" fmla="val 4702"/>
              <a:gd name="adj2" fmla="val 5710"/>
              <a:gd name="adj3" fmla="val 8562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>
            <a:stCxn id="24" idx="2"/>
            <a:endCxn id="47" idx="0"/>
          </p:cNvCxnSpPr>
          <p:nvPr/>
        </p:nvCxnSpPr>
        <p:spPr>
          <a:xfrm>
            <a:off x="2476801" y="3313333"/>
            <a:ext cx="281926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225568" y="3669421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77779" y="3657512"/>
            <a:ext cx="766557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HAL_OK</a:t>
            </a:r>
          </a:p>
        </p:txBody>
      </p:sp>
      <p:cxnSp>
        <p:nvCxnSpPr>
          <p:cNvPr id="49" name="Straight Arrow Connector 48"/>
          <p:cNvCxnSpPr>
            <a:endCxn id="48" idx="0"/>
          </p:cNvCxnSpPr>
          <p:nvPr/>
        </p:nvCxnSpPr>
        <p:spPr>
          <a:xfrm flipH="1">
            <a:off x="1461058" y="3313333"/>
            <a:ext cx="616642" cy="3441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557779" y="3693158"/>
            <a:ext cx="949299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HAL_BUSY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2986045" y="3313333"/>
            <a:ext cx="851237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200761" y="4351486"/>
            <a:ext cx="2859780" cy="917233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dirty="0" smtClean="0">
                <a:solidFill>
                  <a:schemeClr val="accent2"/>
                </a:solidFill>
              </a:rPr>
              <a:t>Data correctly transferred</a:t>
            </a:r>
          </a:p>
          <a:p>
            <a:r>
              <a:rPr lang="en-US" b="1" dirty="0" smtClean="0">
                <a:solidFill>
                  <a:schemeClr val="accent2"/>
                </a:solidFill>
              </a:rPr>
              <a:t>Complete callback function</a:t>
            </a:r>
            <a:endParaRPr lang="en-GB" b="1" dirty="0"/>
          </a:p>
        </p:txBody>
      </p:sp>
      <p:sp>
        <p:nvSpPr>
          <p:cNvPr id="29" name="Oval 28"/>
          <p:cNvSpPr/>
          <p:nvPr/>
        </p:nvSpPr>
        <p:spPr>
          <a:xfrm>
            <a:off x="1025427" y="4244444"/>
            <a:ext cx="3006996" cy="64611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4" name="Straight Arrow Connector 33"/>
          <p:cNvCxnSpPr>
            <a:stCxn id="23" idx="1"/>
            <a:endCxn id="29" idx="6"/>
          </p:cNvCxnSpPr>
          <p:nvPr/>
        </p:nvCxnSpPr>
        <p:spPr>
          <a:xfrm flipH="1" flipV="1">
            <a:off x="4032423" y="4567500"/>
            <a:ext cx="2168338" cy="242603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1.3.2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060888" y="3546878"/>
            <a:ext cx="2083112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100" dirty="0"/>
              <a:t>DMA1_Channel1_IRQHandler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73978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accent2"/>
                </a:solidFill>
              </a:rPr>
              <a:t>Use DMA M2M 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DMA with IT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117</a:t>
            </a:fld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862664" y="2667002"/>
            <a:ext cx="3228274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Start process with interrupt generation at end of process</a:t>
            </a:r>
          </a:p>
          <a:p>
            <a:pPr algn="ctr"/>
            <a:r>
              <a:rPr lang="en-US" sz="1200" dirty="0" err="1"/>
              <a:t>HAL_DMA_Start_IT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62664" y="1828800"/>
            <a:ext cx="3228274" cy="55258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DMA Initializations </a:t>
            </a:r>
          </a:p>
          <a:p>
            <a:pPr algn="ctr"/>
            <a:r>
              <a:rPr lang="en-US" sz="1200" dirty="0" smtClean="0"/>
              <a:t>including peripheral interrupt NVIC initializations </a:t>
            </a:r>
            <a:endParaRPr lang="en-US" sz="1200" dirty="0"/>
          </a:p>
        </p:txBody>
      </p:sp>
      <p:sp>
        <p:nvSpPr>
          <p:cNvPr id="26" name="Rectangle 25"/>
          <p:cNvSpPr/>
          <p:nvPr/>
        </p:nvSpPr>
        <p:spPr>
          <a:xfrm>
            <a:off x="4956095" y="3546878"/>
            <a:ext cx="1936419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HAL_DMA_IRQHandler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54142" y="4244444"/>
            <a:ext cx="3178285" cy="6259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</a:t>
            </a:r>
            <a:r>
              <a:rPr lang="en-US" sz="1200" dirty="0" smtClean="0">
                <a:solidFill>
                  <a:schemeClr val="tx1"/>
                </a:solidFill>
              </a:rPr>
              <a:t>nd of process callback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</a:rPr>
              <a:t>DMA_</a:t>
            </a:r>
            <a:r>
              <a:rPr lang="en-US" sz="1200" dirty="0" err="1" smtClean="0"/>
              <a:t>XferCpltCallback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2350396" y="2381385"/>
            <a:ext cx="216024" cy="2856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0" name="Bent Arrow 29"/>
          <p:cNvSpPr/>
          <p:nvPr/>
        </p:nvSpPr>
        <p:spPr>
          <a:xfrm rot="10800000">
            <a:off x="4032426" y="4004078"/>
            <a:ext cx="1535005" cy="630658"/>
          </a:xfrm>
          <a:prstGeom prst="bentArrow">
            <a:avLst>
              <a:gd name="adj1" fmla="val 11377"/>
              <a:gd name="adj2" fmla="val 15834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752223" y="1638211"/>
            <a:ext cx="0" cy="430538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Left Arrow 32"/>
          <p:cNvSpPr/>
          <p:nvPr/>
        </p:nvSpPr>
        <p:spPr>
          <a:xfrm>
            <a:off x="6892513" y="3693158"/>
            <a:ext cx="671586" cy="137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5" name="Rectangle 34"/>
          <p:cNvSpPr/>
          <p:nvPr/>
        </p:nvSpPr>
        <p:spPr>
          <a:xfrm>
            <a:off x="862664" y="5288717"/>
            <a:ext cx="3169761" cy="51597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  <a:r>
              <a:rPr lang="en-US" sz="1200" dirty="0" smtClean="0">
                <a:solidFill>
                  <a:schemeClr val="tx1"/>
                </a:solidFill>
              </a:rPr>
              <a:t>rocess Error callback</a:t>
            </a:r>
          </a:p>
          <a:p>
            <a:pPr algn="ctr"/>
            <a:r>
              <a:rPr lang="en-US" sz="1200" dirty="0" err="1" smtClean="0"/>
              <a:t>DMA_XferErrorCallback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Bent Arrow 35"/>
          <p:cNvSpPr/>
          <p:nvPr/>
        </p:nvSpPr>
        <p:spPr>
          <a:xfrm rot="10800000">
            <a:off x="4032424" y="4004077"/>
            <a:ext cx="1984226" cy="1699595"/>
          </a:xfrm>
          <a:prstGeom prst="bentArrow">
            <a:avLst>
              <a:gd name="adj1" fmla="val 4702"/>
              <a:gd name="adj2" fmla="val 5710"/>
              <a:gd name="adj3" fmla="val 8562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>
            <a:stCxn id="24" idx="2"/>
            <a:endCxn id="47" idx="0"/>
          </p:cNvCxnSpPr>
          <p:nvPr/>
        </p:nvCxnSpPr>
        <p:spPr>
          <a:xfrm>
            <a:off x="2476801" y="3313333"/>
            <a:ext cx="281926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225568" y="3669421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77779" y="3657512"/>
            <a:ext cx="766557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HAL_OK</a:t>
            </a:r>
          </a:p>
        </p:txBody>
      </p:sp>
      <p:cxnSp>
        <p:nvCxnSpPr>
          <p:cNvPr id="49" name="Straight Arrow Connector 48"/>
          <p:cNvCxnSpPr>
            <a:endCxn id="48" idx="0"/>
          </p:cNvCxnSpPr>
          <p:nvPr/>
        </p:nvCxnSpPr>
        <p:spPr>
          <a:xfrm flipH="1">
            <a:off x="1461058" y="3313333"/>
            <a:ext cx="616642" cy="3441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557779" y="3693158"/>
            <a:ext cx="949299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HAL_BUSY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2986045" y="3313333"/>
            <a:ext cx="851237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200761" y="4351486"/>
            <a:ext cx="2859780" cy="917233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dirty="0" smtClean="0">
                <a:solidFill>
                  <a:schemeClr val="accent2"/>
                </a:solidFill>
              </a:rPr>
              <a:t>Error was detected </a:t>
            </a:r>
          </a:p>
          <a:p>
            <a:r>
              <a:rPr lang="en-US" b="1" dirty="0" smtClean="0">
                <a:solidFill>
                  <a:schemeClr val="accent2"/>
                </a:solidFill>
              </a:rPr>
              <a:t>Error callback function</a:t>
            </a:r>
            <a:endParaRPr lang="en-GB" b="1" dirty="0"/>
          </a:p>
        </p:txBody>
      </p:sp>
      <p:sp>
        <p:nvSpPr>
          <p:cNvPr id="29" name="Oval 28"/>
          <p:cNvSpPr/>
          <p:nvPr/>
        </p:nvSpPr>
        <p:spPr>
          <a:xfrm>
            <a:off x="954910" y="5223646"/>
            <a:ext cx="3006996" cy="64611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4" name="Straight Arrow Connector 33"/>
          <p:cNvCxnSpPr>
            <a:stCxn id="23" idx="1"/>
            <a:endCxn id="29" idx="6"/>
          </p:cNvCxnSpPr>
          <p:nvPr/>
        </p:nvCxnSpPr>
        <p:spPr>
          <a:xfrm flipH="1">
            <a:off x="3961906" y="4810103"/>
            <a:ext cx="2238855" cy="736599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1.3.2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060888" y="3546878"/>
            <a:ext cx="2083112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100" dirty="0"/>
              <a:t>DMA1_Channel1_IRQHandler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01799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accent2"/>
                </a:solidFill>
              </a:rPr>
              <a:t>Use DMA M2M 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DMA with IT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118</a:t>
            </a:fld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862664" y="2667002"/>
            <a:ext cx="3228274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Start process with interrupt generation at end of process</a:t>
            </a:r>
          </a:p>
          <a:p>
            <a:pPr algn="ctr"/>
            <a:r>
              <a:rPr lang="en-US" sz="1200" dirty="0" err="1"/>
              <a:t>HAL_DMA_Start_IT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62664" y="1828800"/>
            <a:ext cx="3228274" cy="55258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DMA Initializations </a:t>
            </a:r>
          </a:p>
          <a:p>
            <a:pPr algn="ctr"/>
            <a:r>
              <a:rPr lang="en-US" sz="1200" dirty="0" smtClean="0"/>
              <a:t>including peripheral interrupt NVIC initializations </a:t>
            </a:r>
            <a:endParaRPr lang="en-US" sz="1200" dirty="0"/>
          </a:p>
        </p:txBody>
      </p:sp>
      <p:sp>
        <p:nvSpPr>
          <p:cNvPr id="26" name="Rectangle 25"/>
          <p:cNvSpPr/>
          <p:nvPr/>
        </p:nvSpPr>
        <p:spPr>
          <a:xfrm>
            <a:off x="4956095" y="3546878"/>
            <a:ext cx="1936419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HAL_DMA_IRQHandler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54142" y="4244444"/>
            <a:ext cx="3178285" cy="6259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</a:t>
            </a:r>
            <a:r>
              <a:rPr lang="en-US" sz="1200" dirty="0" smtClean="0">
                <a:solidFill>
                  <a:schemeClr val="tx1"/>
                </a:solidFill>
              </a:rPr>
              <a:t>nd of process callback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</a:rPr>
              <a:t>DMA_</a:t>
            </a:r>
            <a:r>
              <a:rPr lang="en-US" sz="1200" dirty="0" err="1" smtClean="0"/>
              <a:t>XferCpltCallback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2350396" y="2381385"/>
            <a:ext cx="216024" cy="2856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0" name="Bent Arrow 29"/>
          <p:cNvSpPr/>
          <p:nvPr/>
        </p:nvSpPr>
        <p:spPr>
          <a:xfrm rot="10800000">
            <a:off x="4032426" y="4004078"/>
            <a:ext cx="1535005" cy="630658"/>
          </a:xfrm>
          <a:prstGeom prst="bentArrow">
            <a:avLst>
              <a:gd name="adj1" fmla="val 11377"/>
              <a:gd name="adj2" fmla="val 15834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752223" y="1638211"/>
            <a:ext cx="0" cy="430538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Left Arrow 32"/>
          <p:cNvSpPr/>
          <p:nvPr/>
        </p:nvSpPr>
        <p:spPr>
          <a:xfrm>
            <a:off x="6892513" y="3693158"/>
            <a:ext cx="671586" cy="137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5" name="Rectangle 34"/>
          <p:cNvSpPr/>
          <p:nvPr/>
        </p:nvSpPr>
        <p:spPr>
          <a:xfrm>
            <a:off x="862664" y="5288717"/>
            <a:ext cx="3169761" cy="51597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  <a:r>
              <a:rPr lang="en-US" sz="1200" dirty="0" smtClean="0">
                <a:solidFill>
                  <a:schemeClr val="tx1"/>
                </a:solidFill>
              </a:rPr>
              <a:t>rocess Error callback</a:t>
            </a:r>
          </a:p>
          <a:p>
            <a:pPr algn="ctr"/>
            <a:r>
              <a:rPr lang="en-US" sz="1200" dirty="0" err="1" smtClean="0"/>
              <a:t>DMA_XferErrorCallback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Bent Arrow 35"/>
          <p:cNvSpPr/>
          <p:nvPr/>
        </p:nvSpPr>
        <p:spPr>
          <a:xfrm rot="10800000">
            <a:off x="4032424" y="4004077"/>
            <a:ext cx="1984226" cy="1699595"/>
          </a:xfrm>
          <a:prstGeom prst="bentArrow">
            <a:avLst>
              <a:gd name="adj1" fmla="val 4702"/>
              <a:gd name="adj2" fmla="val 5710"/>
              <a:gd name="adj3" fmla="val 8562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>
            <a:stCxn id="24" idx="2"/>
            <a:endCxn id="47" idx="0"/>
          </p:cNvCxnSpPr>
          <p:nvPr/>
        </p:nvCxnSpPr>
        <p:spPr>
          <a:xfrm>
            <a:off x="2476801" y="3313333"/>
            <a:ext cx="281926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225568" y="3669421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77779" y="3657512"/>
            <a:ext cx="766557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HAL_OK</a:t>
            </a:r>
          </a:p>
        </p:txBody>
      </p:sp>
      <p:cxnSp>
        <p:nvCxnSpPr>
          <p:cNvPr id="49" name="Straight Arrow Connector 48"/>
          <p:cNvCxnSpPr>
            <a:endCxn id="48" idx="0"/>
          </p:cNvCxnSpPr>
          <p:nvPr/>
        </p:nvCxnSpPr>
        <p:spPr>
          <a:xfrm flipH="1">
            <a:off x="1461058" y="3313333"/>
            <a:ext cx="616642" cy="3441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557779" y="3693158"/>
            <a:ext cx="949299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HAL_BUSY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2986045" y="3313333"/>
            <a:ext cx="851237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ular Callout 22"/>
          <p:cNvSpPr/>
          <p:nvPr/>
        </p:nvSpPr>
        <p:spPr>
          <a:xfrm>
            <a:off x="4067944" y="1685666"/>
            <a:ext cx="1512168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DMA </a:t>
            </a:r>
            <a:r>
              <a:rPr lang="en-US" sz="1400" dirty="0" err="1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init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Rectangular Callout 28"/>
          <p:cNvSpPr/>
          <p:nvPr/>
        </p:nvSpPr>
        <p:spPr>
          <a:xfrm>
            <a:off x="4073992" y="2579089"/>
            <a:ext cx="1512168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DMA transfer start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Rectangular Callout 33"/>
          <p:cNvSpPr/>
          <p:nvPr/>
        </p:nvSpPr>
        <p:spPr>
          <a:xfrm>
            <a:off x="7461837" y="4014480"/>
            <a:ext cx="1614430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DMA transfer complete or error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Rectangular Callout 37"/>
          <p:cNvSpPr/>
          <p:nvPr/>
        </p:nvSpPr>
        <p:spPr>
          <a:xfrm>
            <a:off x="5452882" y="4000328"/>
            <a:ext cx="1512168" cy="634408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HAL DMA management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Rectangular Callout 38"/>
          <p:cNvSpPr/>
          <p:nvPr/>
        </p:nvSpPr>
        <p:spPr>
          <a:xfrm>
            <a:off x="3557779" y="4249399"/>
            <a:ext cx="1512168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DMA transfer was correct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Rectangular Callout 39"/>
          <p:cNvSpPr/>
          <p:nvPr/>
        </p:nvSpPr>
        <p:spPr>
          <a:xfrm>
            <a:off x="3557779" y="5298245"/>
            <a:ext cx="1512168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Error in DMA transfer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1" name="Straight Arrow Connector 40"/>
          <p:cNvCxnSpPr>
            <a:stCxn id="34" idx="1"/>
            <a:endCxn id="38" idx="3"/>
          </p:cNvCxnSpPr>
          <p:nvPr/>
        </p:nvCxnSpPr>
        <p:spPr>
          <a:xfrm flipH="1">
            <a:off x="6965050" y="4231667"/>
            <a:ext cx="496787" cy="85865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Straight Arrow Connector 41"/>
          <p:cNvCxnSpPr>
            <a:stCxn id="38" idx="1"/>
            <a:endCxn id="39" idx="3"/>
          </p:cNvCxnSpPr>
          <p:nvPr/>
        </p:nvCxnSpPr>
        <p:spPr>
          <a:xfrm flipH="1">
            <a:off x="5069947" y="4317532"/>
            <a:ext cx="382935" cy="149054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Straight Arrow Connector 42"/>
          <p:cNvCxnSpPr>
            <a:stCxn id="38" idx="1"/>
          </p:cNvCxnSpPr>
          <p:nvPr/>
        </p:nvCxnSpPr>
        <p:spPr>
          <a:xfrm flipH="1">
            <a:off x="5069947" y="4317532"/>
            <a:ext cx="382935" cy="971185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1.3.2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060888" y="3546878"/>
            <a:ext cx="2083112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100" dirty="0"/>
              <a:t>DMA1_Channel1_IRQHandler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02330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9" grpId="0" animBg="1"/>
      <p:bldP spid="34" grpId="0" animBg="1"/>
      <p:bldP spid="38" grpId="0" animBg="1"/>
      <p:bldP spid="39" grpId="0" animBg="1"/>
      <p:bldP spid="40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accent2"/>
                </a:solidFill>
              </a:rPr>
              <a:t>Use DMA M2M 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616101"/>
          </a:xfrm>
        </p:spPr>
        <p:txBody>
          <a:bodyPr/>
          <a:lstStyle/>
          <a:p>
            <a:r>
              <a:rPr lang="en-GB" sz="1800" dirty="0" smtClean="0"/>
              <a:t>Now we open the project in our IDE</a:t>
            </a:r>
          </a:p>
          <a:p>
            <a:pPr lvl="1"/>
            <a:r>
              <a:rPr lang="en-GB" sz="1400" dirty="0" smtClean="0"/>
              <a:t>The functions we want to put into </a:t>
            </a:r>
            <a:r>
              <a:rPr lang="en-GB" sz="1400" dirty="0" err="1" smtClean="0"/>
              <a:t>main.c</a:t>
            </a:r>
            <a:endParaRPr lang="en-GB" sz="1400" dirty="0" smtClean="0"/>
          </a:p>
          <a:p>
            <a:pPr lvl="1"/>
            <a:r>
              <a:rPr lang="en-GB" sz="1400" dirty="0"/>
              <a:t>Between </a:t>
            </a:r>
            <a:r>
              <a:rPr lang="en-GB" sz="1400" i="1" dirty="0"/>
              <a:t>/* USER CODE BEGIN </a:t>
            </a:r>
            <a:r>
              <a:rPr lang="en-GB" sz="1400" i="1" dirty="0" smtClean="0"/>
              <a:t>2 </a:t>
            </a:r>
            <a:r>
              <a:rPr lang="en-GB" sz="1400" i="1" dirty="0"/>
              <a:t>*/</a:t>
            </a:r>
            <a:r>
              <a:rPr lang="en-GB" sz="1400" dirty="0"/>
              <a:t> and </a:t>
            </a:r>
            <a:r>
              <a:rPr lang="en-GB" sz="1400" i="1" dirty="0"/>
              <a:t>/* USER CODE END </a:t>
            </a:r>
            <a:r>
              <a:rPr lang="en-GB" sz="1400" i="1" dirty="0" smtClean="0"/>
              <a:t>2 */ </a:t>
            </a:r>
            <a:r>
              <a:rPr lang="en-GB" sz="1400" dirty="0" smtClean="0"/>
              <a:t>tags</a:t>
            </a:r>
          </a:p>
          <a:p>
            <a:r>
              <a:rPr lang="en-US" sz="1800" dirty="0" smtClean="0"/>
              <a:t>DMA callback function</a:t>
            </a:r>
          </a:p>
          <a:p>
            <a:pPr lvl="1"/>
            <a:r>
              <a:rPr lang="en-US" sz="1400" dirty="0" smtClean="0"/>
              <a:t>We need to add the name of callback function into DMA structure</a:t>
            </a:r>
            <a:endParaRPr lang="en-GB" sz="1400" dirty="0" smtClean="0"/>
          </a:p>
          <a:p>
            <a:r>
              <a:rPr lang="en-US" sz="1800" dirty="0" smtClean="0"/>
              <a:t>HAL functions for DMA</a:t>
            </a:r>
            <a:endParaRPr lang="en-GB" sz="1800" dirty="0" smtClean="0"/>
          </a:p>
          <a:p>
            <a:pPr lvl="1"/>
            <a:r>
              <a:rPr lang="en-GB" sz="1400" dirty="0" err="1"/>
              <a:t>HAL_DMA_Start_IT</a:t>
            </a:r>
            <a:r>
              <a:rPr lang="en-GB" sz="1400" dirty="0"/>
              <a:t>(</a:t>
            </a:r>
            <a:r>
              <a:rPr lang="en-GB" sz="1400" dirty="0" err="1"/>
              <a:t>DMA_HandleTypeDef</a:t>
            </a:r>
            <a:r>
              <a:rPr lang="en-GB" sz="1400" dirty="0"/>
              <a:t> *</a:t>
            </a:r>
            <a:r>
              <a:rPr lang="en-GB" sz="1400" dirty="0" err="1"/>
              <a:t>hdma</a:t>
            </a:r>
            <a:r>
              <a:rPr lang="en-GB" sz="1400" dirty="0"/>
              <a:t>, uint32_t </a:t>
            </a:r>
            <a:r>
              <a:rPr lang="en-GB" sz="1400" dirty="0" err="1"/>
              <a:t>SrcAddress</a:t>
            </a:r>
            <a:r>
              <a:rPr lang="en-GB" sz="1400" dirty="0"/>
              <a:t>, uint32_t </a:t>
            </a:r>
            <a:r>
              <a:rPr lang="en-GB" sz="1400" dirty="0" err="1"/>
              <a:t>DstAddress</a:t>
            </a:r>
            <a:r>
              <a:rPr lang="en-GB" sz="1400" dirty="0"/>
              <a:t>, uint32_t </a:t>
            </a:r>
            <a:r>
              <a:rPr lang="en-GB" sz="1400" dirty="0" err="1"/>
              <a:t>DataLength</a:t>
            </a:r>
            <a:r>
              <a:rPr lang="en-GB" sz="1400" dirty="0" smtClean="0"/>
              <a:t>)</a:t>
            </a: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119</a:t>
            </a:fld>
            <a:endParaRPr lang="fr-FR" dirty="0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1.3.2</a:t>
            </a:r>
          </a:p>
        </p:txBody>
      </p:sp>
    </p:spTree>
    <p:extLst>
      <p:ext uri="{BB962C8B-B14F-4D97-AF65-F5344CB8AC3E}">
        <p14:creationId xmlns:p14="http://schemas.microsoft.com/office/powerpoint/2010/main" val="426622287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STM32 Embedded Software Offer - Overview</a:t>
            </a:r>
            <a:endParaRPr lang="en-US" sz="2800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42" name="Rectangle 41"/>
          <p:cNvSpPr/>
          <p:nvPr/>
        </p:nvSpPr>
        <p:spPr>
          <a:xfrm>
            <a:off x="7690158" y="5957976"/>
            <a:ext cx="144016" cy="1353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 dirty="0"/>
          </a:p>
        </p:txBody>
      </p:sp>
      <p:sp>
        <p:nvSpPr>
          <p:cNvPr id="44" name="Text Box 20"/>
          <p:cNvSpPr txBox="1">
            <a:spLocks noChangeArrowheads="1"/>
          </p:cNvSpPr>
          <p:nvPr/>
        </p:nvSpPr>
        <p:spPr bwMode="auto">
          <a:xfrm>
            <a:off x="7834174" y="5910711"/>
            <a:ext cx="1189061" cy="229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5224" tIns="37613" rIns="75224" bIns="37613">
            <a:spAutoFit/>
          </a:bodyPr>
          <a:lstStyle/>
          <a:p>
            <a:pPr eaLnBrk="0" hangingPunct="0"/>
            <a:r>
              <a:rPr lang="fr-FR" sz="1000" b="1" dirty="0" smtClean="0">
                <a:solidFill>
                  <a:srgbClr val="002152"/>
                </a:solidFill>
              </a:rPr>
              <a:t>ST </a:t>
            </a:r>
            <a:r>
              <a:rPr lang="fr-FR" sz="1000" b="1" dirty="0" err="1" smtClean="0">
                <a:solidFill>
                  <a:srgbClr val="002152"/>
                </a:solidFill>
              </a:rPr>
              <a:t>Offering</a:t>
            </a:r>
            <a:r>
              <a:rPr lang="fr-FR" sz="1000" b="1" dirty="0" smtClean="0">
                <a:solidFill>
                  <a:srgbClr val="002152"/>
                </a:solidFill>
              </a:rPr>
              <a:t>. </a:t>
            </a:r>
            <a:r>
              <a:rPr lang="fr-FR" sz="1000" b="1" dirty="0" smtClean="0">
                <a:solidFill>
                  <a:schemeClr val="accent2"/>
                </a:solidFill>
              </a:rPr>
              <a:t>Free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690158" y="6198944"/>
            <a:ext cx="144016" cy="13532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 dirty="0"/>
          </a:p>
        </p:txBody>
      </p:sp>
      <p:sp>
        <p:nvSpPr>
          <p:cNvPr id="46" name="Text Box 20"/>
          <p:cNvSpPr txBox="1">
            <a:spLocks noChangeArrowheads="1"/>
          </p:cNvSpPr>
          <p:nvPr/>
        </p:nvSpPr>
        <p:spPr bwMode="auto">
          <a:xfrm>
            <a:off x="7837390" y="6151679"/>
            <a:ext cx="1011127" cy="229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5224" tIns="37613" rIns="75224" bIns="37613">
            <a:spAutoFit/>
          </a:bodyPr>
          <a:lstStyle/>
          <a:p>
            <a:pPr eaLnBrk="0" hangingPunct="0"/>
            <a:r>
              <a:rPr lang="fr-FR" sz="1000" b="1" dirty="0" err="1" smtClean="0">
                <a:solidFill>
                  <a:srgbClr val="002152"/>
                </a:solidFill>
              </a:rPr>
              <a:t>Partners</a:t>
            </a:r>
            <a:r>
              <a:rPr lang="fr-FR" sz="1000" b="1" dirty="0" smtClean="0">
                <a:solidFill>
                  <a:srgbClr val="002152"/>
                </a:solidFill>
              </a:rPr>
              <a:t> </a:t>
            </a:r>
            <a:r>
              <a:rPr lang="fr-FR" sz="1000" b="1" dirty="0" err="1" smtClean="0">
                <a:solidFill>
                  <a:srgbClr val="002152"/>
                </a:solidFill>
              </a:rPr>
              <a:t>Offer</a:t>
            </a:r>
            <a:endParaRPr lang="fr-FR" sz="1000" b="1" dirty="0" smtClean="0">
              <a:solidFill>
                <a:srgbClr val="002152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79512" y="1340768"/>
            <a:ext cx="9145016" cy="4480544"/>
            <a:chOff x="218808" y="1533123"/>
            <a:chExt cx="9320569" cy="3875463"/>
          </a:xfrm>
        </p:grpSpPr>
        <p:sp>
          <p:nvSpPr>
            <p:cNvPr id="5" name="Text Box 4"/>
            <p:cNvSpPr txBox="1">
              <a:spLocks noChangeArrowheads="1"/>
            </p:cNvSpPr>
            <p:nvPr/>
          </p:nvSpPr>
          <p:spPr bwMode="auto">
            <a:xfrm>
              <a:off x="218808" y="1533123"/>
              <a:ext cx="1062265" cy="358519"/>
            </a:xfrm>
            <a:prstGeom prst="rect">
              <a:avLst/>
            </a:prstGeom>
            <a:noFill/>
            <a:ln w="63500" algn="ctr">
              <a:noFill/>
              <a:miter lim="800000"/>
              <a:headEnd/>
              <a:tailEnd/>
            </a:ln>
          </p:spPr>
          <p:txBody>
            <a:bodyPr wrap="square" lIns="75203" tIns="37603" rIns="75203" bIns="37603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1100" b="1" dirty="0" smtClean="0">
                  <a:solidFill>
                    <a:schemeClr val="bg1">
                      <a:lumMod val="50000"/>
                    </a:schemeClr>
                  </a:solidFill>
                </a:rPr>
                <a:t>Abstraction </a:t>
              </a:r>
              <a:br>
                <a:rPr lang="en-US" sz="1100" b="1" dirty="0" smtClean="0">
                  <a:solidFill>
                    <a:schemeClr val="bg1">
                      <a:lumMod val="50000"/>
                    </a:schemeClr>
                  </a:solidFill>
                </a:rPr>
              </a:br>
              <a:r>
                <a:rPr lang="en-US" sz="1100" b="1" dirty="0" smtClean="0">
                  <a:solidFill>
                    <a:schemeClr val="bg1">
                      <a:lumMod val="50000"/>
                    </a:schemeClr>
                  </a:solidFill>
                </a:rPr>
                <a:t>Level</a:t>
              </a:r>
              <a:endParaRPr lang="en-US" sz="11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" name="Text Box 4"/>
            <p:cNvSpPr txBox="1">
              <a:spLocks noChangeArrowheads="1"/>
            </p:cNvSpPr>
            <p:nvPr/>
          </p:nvSpPr>
          <p:spPr bwMode="auto">
            <a:xfrm>
              <a:off x="7378723" y="4616030"/>
              <a:ext cx="2160654" cy="212102"/>
            </a:xfrm>
            <a:prstGeom prst="rect">
              <a:avLst/>
            </a:prstGeom>
            <a:noFill/>
            <a:ln w="63500" algn="ctr">
              <a:noFill/>
              <a:miter lim="800000"/>
              <a:headEnd/>
              <a:tailEnd/>
            </a:ln>
          </p:spPr>
          <p:txBody>
            <a:bodyPr wrap="square" lIns="75203" tIns="37603" rIns="75203" bIns="37603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1100" b="1" dirty="0" smtClean="0">
                  <a:solidFill>
                    <a:schemeClr val="bg1">
                      <a:lumMod val="50000"/>
                    </a:schemeClr>
                  </a:solidFill>
                </a:rPr>
                <a:t>Portability Level</a:t>
              </a:r>
              <a:endParaRPr lang="en-US" sz="11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" name="Line 6"/>
            <p:cNvSpPr>
              <a:spLocks noChangeShapeType="1"/>
            </p:cNvSpPr>
            <p:nvPr/>
          </p:nvSpPr>
          <p:spPr bwMode="auto">
            <a:xfrm flipH="1" flipV="1">
              <a:off x="758209" y="1874638"/>
              <a:ext cx="16654" cy="2994523"/>
            </a:xfrm>
            <a:prstGeom prst="line">
              <a:avLst/>
            </a:prstGeom>
            <a:ln w="28575">
              <a:headEnd/>
              <a:tailEnd type="triangl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wrap="none" lIns="61918" tIns="30960" rIns="61918" bIns="30960"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5"/>
            <p:cNvSpPr>
              <a:spLocks noChangeShapeType="1"/>
            </p:cNvSpPr>
            <p:nvPr/>
          </p:nvSpPr>
          <p:spPr bwMode="auto">
            <a:xfrm>
              <a:off x="760620" y="4867782"/>
              <a:ext cx="8275875" cy="0"/>
            </a:xfrm>
            <a:prstGeom prst="line">
              <a:avLst/>
            </a:prstGeom>
            <a:ln w="28575">
              <a:headEnd/>
              <a:tailEnd type="triangl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wrap="none" lIns="61918" tIns="30960" rIns="61918" bIns="30960"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 flipV="1">
              <a:off x="1937539" y="1875326"/>
              <a:ext cx="0" cy="2993144"/>
            </a:xfrm>
            <a:prstGeom prst="line">
              <a:avLst/>
            </a:prstGeom>
            <a:ln>
              <a:solidFill>
                <a:schemeClr val="accent3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3119268" y="1875325"/>
              <a:ext cx="0" cy="2993144"/>
            </a:xfrm>
            <a:prstGeom prst="line">
              <a:avLst/>
            </a:prstGeom>
            <a:ln>
              <a:solidFill>
                <a:schemeClr val="accent3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4300997" y="1867407"/>
              <a:ext cx="0" cy="2993144"/>
            </a:xfrm>
            <a:prstGeom prst="line">
              <a:avLst/>
            </a:prstGeom>
            <a:ln>
              <a:solidFill>
                <a:schemeClr val="accent3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5488284" y="1867407"/>
              <a:ext cx="0" cy="2993144"/>
            </a:xfrm>
            <a:prstGeom prst="line">
              <a:avLst/>
            </a:prstGeom>
            <a:ln>
              <a:solidFill>
                <a:schemeClr val="accent3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6653439" y="1867407"/>
              <a:ext cx="0" cy="2993144"/>
            </a:xfrm>
            <a:prstGeom prst="line">
              <a:avLst/>
            </a:prstGeom>
            <a:ln>
              <a:solidFill>
                <a:schemeClr val="accent3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7838789" y="1867407"/>
              <a:ext cx="0" cy="2993144"/>
            </a:xfrm>
            <a:prstGeom prst="line">
              <a:avLst/>
            </a:prstGeom>
            <a:ln>
              <a:solidFill>
                <a:schemeClr val="accent3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hlinkClick r:id="rId2"/>
            </p:cNvPr>
            <p:cNvSpPr/>
            <p:nvPr/>
          </p:nvSpPr>
          <p:spPr>
            <a:xfrm>
              <a:off x="774863" y="4335885"/>
              <a:ext cx="1159200" cy="53252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50" dirty="0" smtClean="0"/>
            </a:p>
            <a:p>
              <a:pPr algn="ctr"/>
              <a:r>
                <a:rPr lang="fr-FR" sz="1000" b="1" dirty="0" smtClean="0"/>
                <a:t>STM32Snippets</a:t>
              </a:r>
              <a:endParaRPr lang="fr-FR" sz="1000" b="1" dirty="0"/>
            </a:p>
          </p:txBody>
        </p:sp>
        <p:sp>
          <p:nvSpPr>
            <p:cNvPr id="29" name="Rectangle 28">
              <a:hlinkClick r:id="rId3"/>
            </p:cNvPr>
            <p:cNvSpPr/>
            <p:nvPr/>
          </p:nvSpPr>
          <p:spPr>
            <a:xfrm>
              <a:off x="1944455" y="3831829"/>
              <a:ext cx="1181729" cy="50405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 smtClean="0"/>
                <a:t>Standard </a:t>
              </a:r>
              <a:r>
                <a:rPr lang="fr-FR" sz="1050" b="1" dirty="0" err="1" smtClean="0"/>
                <a:t>Peripheral</a:t>
              </a:r>
              <a:r>
                <a:rPr lang="fr-FR" sz="1050" b="1" dirty="0" smtClean="0"/>
                <a:t> </a:t>
              </a:r>
              <a:r>
                <a:rPr lang="fr-FR" sz="1050" b="1" dirty="0" err="1" smtClean="0"/>
                <a:t>Libraries</a:t>
              </a:r>
              <a:endParaRPr lang="fr-FR" sz="1050" b="1" dirty="0"/>
            </a:p>
          </p:txBody>
        </p:sp>
        <p:sp>
          <p:nvSpPr>
            <p:cNvPr id="30" name="Rectangle 29">
              <a:hlinkClick r:id="rId4"/>
            </p:cNvPr>
            <p:cNvSpPr/>
            <p:nvPr/>
          </p:nvSpPr>
          <p:spPr>
            <a:xfrm>
              <a:off x="3124826" y="3650765"/>
              <a:ext cx="1181729" cy="53256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fr-FR" sz="1050" dirty="0" smtClean="0"/>
            </a:p>
            <a:p>
              <a:pPr algn="r"/>
              <a:endParaRPr lang="fr-FR" sz="1050" dirty="0" smtClean="0"/>
            </a:p>
            <a:p>
              <a:pPr algn="ctr"/>
              <a:r>
                <a:rPr lang="fr-FR" sz="1050" b="1" dirty="0" smtClean="0"/>
                <a:t>STM32Cube</a:t>
              </a:r>
              <a:endParaRPr lang="fr-FR" sz="1050" b="1" dirty="0"/>
            </a:p>
          </p:txBody>
        </p:sp>
        <p:sp>
          <p:nvSpPr>
            <p:cNvPr id="31" name="Rectangle 30">
              <a:hlinkClick r:id="rId5"/>
            </p:cNvPr>
            <p:cNvSpPr/>
            <p:nvPr/>
          </p:nvSpPr>
          <p:spPr>
            <a:xfrm>
              <a:off x="4306555" y="3277064"/>
              <a:ext cx="1181729" cy="50405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fr-FR" sz="1050" dirty="0" smtClean="0"/>
            </a:p>
            <a:p>
              <a:pPr algn="r"/>
              <a:endParaRPr lang="fr-FR" sz="1050" dirty="0"/>
            </a:p>
            <a:p>
              <a:pPr algn="ctr"/>
              <a:r>
                <a:rPr lang="fr-FR" sz="1050" b="1" dirty="0" err="1" smtClean="0"/>
                <a:t>Mbed</a:t>
              </a:r>
              <a:r>
                <a:rPr lang="fr-FR" sz="1050" b="1" dirty="0" smtClean="0"/>
                <a:t> </a:t>
              </a:r>
              <a:r>
                <a:rPr lang="fr-FR" sz="1050" b="1" dirty="0" err="1" smtClean="0"/>
                <a:t>Core</a:t>
              </a:r>
              <a:endParaRPr lang="fr-FR" sz="1050" b="1" dirty="0"/>
            </a:p>
          </p:txBody>
        </p:sp>
        <p:sp>
          <p:nvSpPr>
            <p:cNvPr id="32" name="Rectangle 31">
              <a:hlinkClick r:id="rId6"/>
            </p:cNvPr>
            <p:cNvSpPr/>
            <p:nvPr/>
          </p:nvSpPr>
          <p:spPr>
            <a:xfrm>
              <a:off x="5492661" y="3526198"/>
              <a:ext cx="1160777" cy="755048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 smtClean="0">
                  <a:solidFill>
                    <a:schemeClr val="bg1"/>
                  </a:solidFill>
                </a:rPr>
                <a:t>« C » </a:t>
              </a:r>
              <a:r>
                <a:rPr lang="fr-FR" sz="1050" b="1" dirty="0" err="1" smtClean="0">
                  <a:solidFill>
                    <a:schemeClr val="bg1"/>
                  </a:solidFill>
                </a:rPr>
                <a:t>partners</a:t>
              </a:r>
              <a:endParaRPr lang="fr-FR" sz="1050" b="1" dirty="0" smtClean="0">
                <a:solidFill>
                  <a:schemeClr val="bg1"/>
                </a:solidFill>
              </a:endParaRPr>
            </a:p>
            <a:p>
              <a:pPr algn="ctr"/>
              <a:endParaRPr lang="fr-FR" sz="6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fr-FR" sz="800" b="1" dirty="0" err="1" smtClean="0">
                  <a:solidFill>
                    <a:schemeClr val="bg1"/>
                  </a:solidFill>
                </a:rPr>
                <a:t>Micrium</a:t>
              </a:r>
              <a:r>
                <a:rPr lang="fr-FR" sz="800" b="1" dirty="0" smtClean="0">
                  <a:solidFill>
                    <a:schemeClr val="bg1"/>
                  </a:solidFill>
                </a:rPr>
                <a:t>, SEGGER, </a:t>
              </a:r>
            </a:p>
            <a:p>
              <a:pPr algn="ctr"/>
              <a:r>
                <a:rPr lang="fr-FR" sz="800" b="1" dirty="0" smtClean="0">
                  <a:solidFill>
                    <a:schemeClr val="bg1"/>
                  </a:solidFill>
                </a:rPr>
                <a:t>HCC, ….</a:t>
              </a:r>
              <a:endParaRPr lang="fr-FR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Rectangle 34">
              <a:hlinkClick r:id="rId7"/>
            </p:cNvPr>
            <p:cNvSpPr/>
            <p:nvPr/>
          </p:nvSpPr>
          <p:spPr>
            <a:xfrm>
              <a:off x="6664553" y="2529660"/>
              <a:ext cx="1181729" cy="9256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b="1" dirty="0" smtClean="0">
                  <a:solidFill>
                    <a:schemeClr val="bg1"/>
                  </a:solidFill>
                </a:rPr>
                <a:t>Virtual Machines</a:t>
              </a:r>
            </a:p>
            <a:p>
              <a:pPr algn="ctr"/>
              <a:r>
                <a:rPr lang="fr-FR" sz="1050" b="1" dirty="0" err="1" smtClean="0">
                  <a:solidFill>
                    <a:schemeClr val="bg1"/>
                  </a:solidFill>
                </a:rPr>
                <a:t>With</a:t>
              </a:r>
              <a:r>
                <a:rPr lang="fr-FR" sz="1050" b="1" dirty="0" smtClean="0">
                  <a:solidFill>
                    <a:schemeClr val="bg1"/>
                  </a:solidFill>
                </a:rPr>
                <a:t> </a:t>
              </a:r>
              <a:r>
                <a:rPr lang="fr-FR" sz="1050" b="1" dirty="0" err="1" smtClean="0">
                  <a:solidFill>
                    <a:schemeClr val="bg1"/>
                  </a:solidFill>
                </a:rPr>
                <a:t>partners</a:t>
              </a:r>
              <a:endParaRPr lang="fr-FR" sz="105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fr-FR" sz="800" b="1" dirty="0">
                  <a:solidFill>
                    <a:schemeClr val="bg1"/>
                  </a:solidFill>
                </a:rPr>
                <a:t>.Net, Java</a:t>
              </a:r>
            </a:p>
            <a:p>
              <a:pPr algn="ctr"/>
              <a:endParaRPr lang="fr-FR" sz="105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fr-FR" sz="800" b="1" dirty="0" smtClean="0">
                  <a:solidFill>
                    <a:schemeClr val="bg1"/>
                  </a:solidFill>
                </a:rPr>
                <a:t>IS2T, Oracle, </a:t>
              </a:r>
              <a:r>
                <a:rPr lang="fr-FR" sz="800" b="1" dirty="0" err="1" smtClean="0">
                  <a:solidFill>
                    <a:schemeClr val="bg1"/>
                  </a:solidFill>
                </a:rPr>
                <a:t>Mountainer</a:t>
              </a:r>
              <a:r>
                <a:rPr lang="fr-FR" sz="800" b="1" dirty="0" smtClean="0">
                  <a:solidFill>
                    <a:schemeClr val="bg1"/>
                  </a:solidFill>
                </a:rPr>
                <a:t>, .…</a:t>
              </a:r>
              <a:endParaRPr lang="fr-FR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 Box 20"/>
            <p:cNvSpPr txBox="1">
              <a:spLocks noChangeArrowheads="1"/>
            </p:cNvSpPr>
            <p:nvPr/>
          </p:nvSpPr>
          <p:spPr bwMode="auto">
            <a:xfrm>
              <a:off x="831851" y="4940994"/>
              <a:ext cx="1079550" cy="4650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75224" tIns="37613" rIns="75224" bIns="37613">
              <a:spAutoFit/>
            </a:bodyPr>
            <a:lstStyle/>
            <a:p>
              <a:pPr algn="ctr" eaLnBrk="0" hangingPunct="0"/>
              <a:r>
                <a:rPr lang="fr-FR" sz="1000" b="1" dirty="0" smtClean="0">
                  <a:solidFill>
                    <a:srgbClr val="002152"/>
                  </a:solidFill>
                </a:rPr>
                <a:t>STM32 </a:t>
              </a:r>
              <a:r>
                <a:rPr lang="fr-FR" sz="1000" b="1" dirty="0" err="1" smtClean="0">
                  <a:solidFill>
                    <a:srgbClr val="002152"/>
                  </a:solidFill>
                </a:rPr>
                <a:t>Device</a:t>
              </a:r>
              <a:endParaRPr lang="fr-FR" sz="1000" b="1" dirty="0" smtClean="0">
                <a:solidFill>
                  <a:srgbClr val="002152"/>
                </a:solidFill>
              </a:endParaRPr>
            </a:p>
            <a:p>
              <a:pPr algn="ctr" eaLnBrk="0" hangingPunct="0"/>
              <a:r>
                <a:rPr lang="fr-FR" sz="1000" b="1" dirty="0" smtClean="0">
                  <a:solidFill>
                    <a:srgbClr val="002152"/>
                  </a:solidFill>
                </a:rPr>
                <a:t>-</a:t>
              </a:r>
              <a:r>
                <a:rPr lang="fr-FR" sz="1000" b="1" dirty="0" err="1" smtClean="0">
                  <a:solidFill>
                    <a:srgbClr val="002152"/>
                  </a:solidFill>
                </a:rPr>
                <a:t>specific</a:t>
              </a:r>
              <a:endParaRPr lang="fr-FR" sz="1000" b="1" dirty="0" smtClean="0">
                <a:solidFill>
                  <a:srgbClr val="002152"/>
                </a:solidFill>
              </a:endParaRPr>
            </a:p>
            <a:p>
              <a:pPr algn="ctr" eaLnBrk="0" hangingPunct="0"/>
              <a:r>
                <a:rPr lang="fr-FR" sz="1000" i="1" dirty="0" err="1" smtClean="0">
                  <a:solidFill>
                    <a:srgbClr val="002152"/>
                  </a:solidFill>
                </a:rPr>
                <a:t>f.i</a:t>
              </a:r>
              <a:r>
                <a:rPr lang="fr-FR" sz="1000" i="1" dirty="0" smtClean="0">
                  <a:solidFill>
                    <a:srgbClr val="002152"/>
                  </a:solidFill>
                </a:rPr>
                <a:t>.: STM32F072</a:t>
              </a:r>
            </a:p>
          </p:txBody>
        </p:sp>
        <p:sp>
          <p:nvSpPr>
            <p:cNvPr id="37" name="Text Box 20"/>
            <p:cNvSpPr txBox="1">
              <a:spLocks noChangeArrowheads="1"/>
            </p:cNvSpPr>
            <p:nvPr/>
          </p:nvSpPr>
          <p:spPr bwMode="auto">
            <a:xfrm>
              <a:off x="2080697" y="4943565"/>
              <a:ext cx="999496" cy="4650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75224" tIns="37613" rIns="75224" bIns="37613">
              <a:spAutoFit/>
            </a:bodyPr>
            <a:lstStyle/>
            <a:p>
              <a:pPr algn="ctr" eaLnBrk="0" hangingPunct="0"/>
              <a:r>
                <a:rPr lang="fr-FR" sz="1000" b="1" dirty="0" smtClean="0">
                  <a:solidFill>
                    <a:srgbClr val="002152"/>
                  </a:solidFill>
                </a:rPr>
                <a:t>STM32 </a:t>
              </a:r>
              <a:r>
                <a:rPr lang="fr-FR" sz="1000" b="1" dirty="0" err="1" smtClean="0">
                  <a:solidFill>
                    <a:srgbClr val="002152"/>
                  </a:solidFill>
                </a:rPr>
                <a:t>Series</a:t>
              </a:r>
              <a:endParaRPr lang="fr-FR" sz="1000" b="1" dirty="0">
                <a:solidFill>
                  <a:srgbClr val="002152"/>
                </a:solidFill>
              </a:endParaRPr>
            </a:p>
            <a:p>
              <a:pPr algn="ctr" eaLnBrk="0" hangingPunct="0"/>
              <a:r>
                <a:rPr lang="fr-FR" sz="1000" b="1" dirty="0" smtClean="0">
                  <a:solidFill>
                    <a:srgbClr val="002152"/>
                  </a:solidFill>
                </a:rPr>
                <a:t>-</a:t>
              </a:r>
              <a:r>
                <a:rPr lang="fr-FR" sz="1000" b="1" dirty="0" err="1" smtClean="0">
                  <a:solidFill>
                    <a:srgbClr val="002152"/>
                  </a:solidFill>
                </a:rPr>
                <a:t>specific</a:t>
              </a:r>
              <a:endParaRPr lang="fr-FR" sz="1000" b="1" dirty="0" smtClean="0">
                <a:solidFill>
                  <a:srgbClr val="002152"/>
                </a:solidFill>
              </a:endParaRPr>
            </a:p>
            <a:p>
              <a:pPr algn="ctr" eaLnBrk="0" hangingPunct="0"/>
              <a:r>
                <a:rPr lang="fr-FR" sz="1000" i="1" dirty="0" err="1">
                  <a:solidFill>
                    <a:srgbClr val="002152"/>
                  </a:solidFill>
                </a:rPr>
                <a:t>f.i</a:t>
              </a:r>
              <a:r>
                <a:rPr lang="fr-FR" sz="1000" i="1" dirty="0">
                  <a:solidFill>
                    <a:srgbClr val="002152"/>
                  </a:solidFill>
                </a:rPr>
                <a:t>.: </a:t>
              </a:r>
              <a:r>
                <a:rPr lang="fr-FR" sz="1000" i="1" dirty="0" smtClean="0">
                  <a:solidFill>
                    <a:srgbClr val="002152"/>
                  </a:solidFill>
                </a:rPr>
                <a:t>STM32F1</a:t>
              </a:r>
              <a:endParaRPr lang="en-US" sz="1000" i="1" dirty="0">
                <a:solidFill>
                  <a:srgbClr val="002152"/>
                </a:solidFill>
              </a:endParaRPr>
            </a:p>
          </p:txBody>
        </p:sp>
        <p:sp>
          <p:nvSpPr>
            <p:cNvPr id="38" name="Text Box 20"/>
            <p:cNvSpPr txBox="1">
              <a:spLocks noChangeArrowheads="1"/>
            </p:cNvSpPr>
            <p:nvPr/>
          </p:nvSpPr>
          <p:spPr bwMode="auto">
            <a:xfrm>
              <a:off x="3185329" y="4941744"/>
              <a:ext cx="1022367" cy="3319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75224" tIns="37613" rIns="75224" bIns="37613">
              <a:spAutoFit/>
            </a:bodyPr>
            <a:lstStyle/>
            <a:p>
              <a:pPr algn="ctr" eaLnBrk="0" hangingPunct="0"/>
              <a:r>
                <a:rPr lang="fr-FR" sz="1000" b="1" dirty="0" smtClean="0">
                  <a:solidFill>
                    <a:srgbClr val="002152"/>
                  </a:solidFill>
                </a:rPr>
                <a:t>STM32 </a:t>
              </a:r>
              <a:r>
                <a:rPr lang="fr-FR" sz="1000" b="1" dirty="0" err="1" smtClean="0">
                  <a:solidFill>
                    <a:srgbClr val="002152"/>
                  </a:solidFill>
                </a:rPr>
                <a:t>Family</a:t>
              </a:r>
              <a:endParaRPr lang="fr-FR" sz="1000" b="1" dirty="0" smtClean="0">
                <a:solidFill>
                  <a:srgbClr val="002152"/>
                </a:solidFill>
              </a:endParaRPr>
            </a:p>
            <a:p>
              <a:pPr algn="ctr" eaLnBrk="0" hangingPunct="0"/>
              <a:r>
                <a:rPr lang="fr-FR" sz="1000" b="1" dirty="0" smtClean="0">
                  <a:solidFill>
                    <a:srgbClr val="002152"/>
                  </a:solidFill>
                </a:rPr>
                <a:t>-</a:t>
              </a:r>
              <a:r>
                <a:rPr lang="fr-FR" sz="1000" b="1" dirty="0" err="1" smtClean="0">
                  <a:solidFill>
                    <a:srgbClr val="002152"/>
                  </a:solidFill>
                </a:rPr>
                <a:t>specific</a:t>
              </a:r>
              <a:endParaRPr lang="fr-FR" sz="1000" b="1" dirty="0" smtClean="0">
                <a:solidFill>
                  <a:srgbClr val="002152"/>
                </a:solidFill>
              </a:endParaRPr>
            </a:p>
          </p:txBody>
        </p:sp>
        <p:sp>
          <p:nvSpPr>
            <p:cNvPr id="39" name="Text Box 20"/>
            <p:cNvSpPr txBox="1">
              <a:spLocks noChangeArrowheads="1"/>
            </p:cNvSpPr>
            <p:nvPr/>
          </p:nvSpPr>
          <p:spPr bwMode="auto">
            <a:xfrm>
              <a:off x="4301850" y="4940994"/>
              <a:ext cx="1133465" cy="4650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75224" tIns="37613" rIns="75224" bIns="37613">
              <a:spAutoFit/>
            </a:bodyPr>
            <a:lstStyle/>
            <a:p>
              <a:pPr algn="ctr" eaLnBrk="0" hangingPunct="0"/>
              <a:r>
                <a:rPr lang="fr-FR" sz="1000" b="1" dirty="0" smtClean="0">
                  <a:solidFill>
                    <a:srgbClr val="002152"/>
                  </a:solidFill>
                </a:rPr>
                <a:t>Cortex-M </a:t>
              </a:r>
              <a:r>
                <a:rPr lang="fr-FR" sz="1000" b="1" dirty="0" err="1" smtClean="0">
                  <a:solidFill>
                    <a:srgbClr val="002152"/>
                  </a:solidFill>
                </a:rPr>
                <a:t>based</a:t>
              </a:r>
              <a:endParaRPr lang="fr-FR" sz="1000" b="1" dirty="0" smtClean="0">
                <a:solidFill>
                  <a:srgbClr val="002152"/>
                </a:solidFill>
              </a:endParaRPr>
            </a:p>
            <a:p>
              <a:pPr algn="ctr" eaLnBrk="0" hangingPunct="0"/>
              <a:r>
                <a:rPr lang="fr-FR" sz="1000" b="1" dirty="0" err="1" smtClean="0">
                  <a:solidFill>
                    <a:srgbClr val="002152"/>
                  </a:solidFill>
                </a:rPr>
                <a:t>MCUs</a:t>
              </a:r>
              <a:endParaRPr lang="fr-FR" sz="1000" b="1" dirty="0" smtClean="0">
                <a:solidFill>
                  <a:srgbClr val="002152"/>
                </a:solidFill>
              </a:endParaRPr>
            </a:p>
            <a:p>
              <a:pPr algn="ctr" eaLnBrk="0" hangingPunct="0"/>
              <a:r>
                <a:rPr lang="fr-FR" sz="1000" b="1" dirty="0" smtClean="0">
                  <a:solidFill>
                    <a:srgbClr val="002152"/>
                  </a:solidFill>
                </a:rPr>
                <a:t>-</a:t>
              </a:r>
              <a:r>
                <a:rPr lang="fr-FR" sz="1000" b="1" dirty="0" err="1" smtClean="0">
                  <a:solidFill>
                    <a:srgbClr val="002152"/>
                  </a:solidFill>
                </a:rPr>
                <a:t>specific</a:t>
              </a:r>
              <a:endParaRPr lang="fr-FR" sz="1000" b="1" dirty="0" smtClean="0">
                <a:solidFill>
                  <a:srgbClr val="002152"/>
                </a:solidFill>
              </a:endParaRPr>
            </a:p>
          </p:txBody>
        </p:sp>
        <p:sp>
          <p:nvSpPr>
            <p:cNvPr id="40" name="Text Box 20"/>
            <p:cNvSpPr txBox="1">
              <a:spLocks noChangeArrowheads="1"/>
            </p:cNvSpPr>
            <p:nvPr/>
          </p:nvSpPr>
          <p:spPr bwMode="auto">
            <a:xfrm>
              <a:off x="5711756" y="4948685"/>
              <a:ext cx="722586" cy="2298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75224" tIns="37613" rIns="75224" bIns="37613">
              <a:spAutoFit/>
            </a:bodyPr>
            <a:lstStyle/>
            <a:p>
              <a:pPr algn="ctr" eaLnBrk="0" hangingPunct="0"/>
              <a:r>
                <a:rPr lang="fr-FR" sz="1000" b="1" dirty="0" err="1" smtClean="0">
                  <a:solidFill>
                    <a:srgbClr val="002152"/>
                  </a:solidFill>
                </a:rPr>
                <a:t>Any</a:t>
              </a:r>
              <a:r>
                <a:rPr lang="fr-FR" sz="1000" b="1" dirty="0" smtClean="0">
                  <a:solidFill>
                    <a:srgbClr val="002152"/>
                  </a:solidFill>
                </a:rPr>
                <a:t> MCU</a:t>
              </a:r>
            </a:p>
          </p:txBody>
        </p:sp>
        <p:sp>
          <p:nvSpPr>
            <p:cNvPr id="41" name="Text Box 20"/>
            <p:cNvSpPr txBox="1">
              <a:spLocks noChangeArrowheads="1"/>
            </p:cNvSpPr>
            <p:nvPr/>
          </p:nvSpPr>
          <p:spPr bwMode="auto">
            <a:xfrm>
              <a:off x="6780310" y="4948684"/>
              <a:ext cx="950213" cy="3837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75224" tIns="37613" rIns="75224" bIns="37613">
              <a:spAutoFit/>
            </a:bodyPr>
            <a:lstStyle/>
            <a:p>
              <a:pPr algn="ctr" eaLnBrk="0" hangingPunct="0"/>
              <a:r>
                <a:rPr lang="fr-FR" sz="1000" b="1" dirty="0" err="1" smtClean="0">
                  <a:solidFill>
                    <a:srgbClr val="002152"/>
                  </a:solidFill>
                </a:rPr>
                <a:t>Beyond</a:t>
              </a:r>
              <a:r>
                <a:rPr lang="fr-FR" sz="1000" b="1" dirty="0" smtClean="0">
                  <a:solidFill>
                    <a:srgbClr val="002152"/>
                  </a:solidFill>
                </a:rPr>
                <a:t> MCU</a:t>
              </a:r>
            </a:p>
            <a:p>
              <a:pPr algn="ctr" eaLnBrk="0" hangingPunct="0"/>
              <a:r>
                <a:rPr lang="fr-FR" sz="1000" b="1" dirty="0" smtClean="0">
                  <a:solidFill>
                    <a:srgbClr val="002152"/>
                  </a:solidFill>
                </a:rPr>
                <a:t>world</a:t>
              </a:r>
            </a:p>
          </p:txBody>
        </p:sp>
      </p:grpSp>
      <p:pic>
        <p:nvPicPr>
          <p:cNvPr id="47" name="Picture 2" descr="C:\Users\ldesseig\Documents\My ST Documents\MCD\Projects\STM32Cube V1\Branding Visuals\STM32_Cube_128x128px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31" t="10708" r="-7078" b="35752"/>
          <a:stretch/>
        </p:blipFill>
        <p:spPr bwMode="auto">
          <a:xfrm>
            <a:off x="3375716" y="3818374"/>
            <a:ext cx="431999" cy="360000"/>
          </a:xfrm>
          <a:prstGeom prst="snip2DiagRect">
            <a:avLst>
              <a:gd name="adj1" fmla="val 0"/>
              <a:gd name="adj2" fmla="val 305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C:\Users\ldesseig\Documents\My ST Documents\MCD\Projects\Nucleo\mbed-enabled-logo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826" y="3429000"/>
            <a:ext cx="293706" cy="29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C:\Users\ldesseig\Documents\My ST Documents\MCD\Projects\STM32Snippets\Branding Visuals\code_snippet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67" y="4614302"/>
            <a:ext cx="334697" cy="33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1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028" y="4096893"/>
            <a:ext cx="305817" cy="30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78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accent2"/>
                </a:solidFill>
              </a:rPr>
              <a:t>Use DMA M2M 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954107"/>
          </a:xfrm>
        </p:spPr>
        <p:txBody>
          <a:bodyPr/>
          <a:lstStyle/>
          <a:p>
            <a:r>
              <a:rPr lang="en-US" sz="1800" dirty="0" smtClean="0"/>
              <a:t>We create two buffers </a:t>
            </a:r>
          </a:p>
          <a:p>
            <a:pPr lvl="1"/>
            <a:r>
              <a:rPr lang="en-US" sz="1400" dirty="0" smtClean="0"/>
              <a:t>One with source data </a:t>
            </a:r>
          </a:p>
          <a:p>
            <a:pPr lvl="1"/>
            <a:r>
              <a:rPr lang="en-US" sz="1400" dirty="0"/>
              <a:t>S</a:t>
            </a:r>
            <a:r>
              <a:rPr lang="en-US" sz="1400" dirty="0" smtClean="0"/>
              <a:t>econd as destination buffer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120</a:t>
            </a:fld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457200" y="2353816"/>
            <a:ext cx="6131024" cy="1200329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0 */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uint8_t 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Buffer_Src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[]={0,1,2,3,4,5,6,7,8,9};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uint8_t 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Buffer_Dest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[10];</a:t>
            </a:r>
          </a:p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0 */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1.3.2</a:t>
            </a:r>
          </a:p>
        </p:txBody>
      </p:sp>
    </p:spTree>
    <p:extLst>
      <p:ext uri="{BB962C8B-B14F-4D97-AF65-F5344CB8AC3E}">
        <p14:creationId xmlns:p14="http://schemas.microsoft.com/office/powerpoint/2010/main" val="406090127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accent2"/>
                </a:solidFill>
              </a:rPr>
              <a:t>Use DMA M2M 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954655"/>
          </a:xfrm>
        </p:spPr>
        <p:txBody>
          <a:bodyPr/>
          <a:lstStyle/>
          <a:p>
            <a:r>
              <a:rPr lang="en-US" sz="1800" dirty="0" smtClean="0"/>
              <a:t>DMA callback creation function prototype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r>
              <a:rPr lang="en-US" sz="1800" dirty="0" smtClean="0"/>
              <a:t>DMA complete callback with </a:t>
            </a:r>
            <a:r>
              <a:rPr lang="en-US" sz="1800" dirty="0" err="1" smtClean="0"/>
              <a:t>nop</a:t>
            </a:r>
            <a:r>
              <a:rPr lang="en-US" sz="1800" dirty="0" smtClean="0"/>
              <a:t> where we can put breakpoint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121</a:t>
            </a:fld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463550" y="4149080"/>
            <a:ext cx="7704856" cy="1754326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/* USER CODE BEGIN 4 */</a:t>
            </a:r>
            <a:endParaRPr lang="en-GB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GB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XferCpltCallback</a:t>
            </a:r>
            <a:r>
              <a:rPr lang="en-GB" dirty="0" smtClean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GB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DMA_HandleTypeDef</a:t>
            </a:r>
            <a:r>
              <a:rPr lang="en-GB" dirty="0" smtClean="0">
                <a:solidFill>
                  <a:prstClr val="black"/>
                </a:solidFill>
                <a:latin typeface="Consolas" panose="020B0609020204030204" pitchFamily="49" charset="0"/>
              </a:rPr>
              <a:t> *</a:t>
            </a:r>
            <a:r>
              <a:rPr lang="en-GB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hdma</a:t>
            </a:r>
            <a:r>
              <a:rPr lang="en-GB" dirty="0" smtClean="0">
                <a:solidFill>
                  <a:prstClr val="black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dirty="0" smtClean="0">
                <a:solidFill>
                  <a:prstClr val="black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__NOP();</a:t>
            </a:r>
            <a:r>
              <a:rPr lang="en-GB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//we reach this only if DMA transfer was correct</a:t>
            </a:r>
            <a:endParaRPr lang="en-GB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/* USER CODE END 4 */</a:t>
            </a:r>
            <a:endParaRPr lang="en-GB" dirty="0">
              <a:solidFill>
                <a:srgbClr val="008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9552" y="1556792"/>
            <a:ext cx="7628854" cy="1754326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0 */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uint8_t 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Buffer_Src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[]={0,1,2,3,4,5,6,7,8,9};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uint8_t 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Buffer_Dest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[10];</a:t>
            </a:r>
          </a:p>
          <a:p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XferCpltCallback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DMA_HandleTypeDef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*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hdma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0 */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1.3.2</a:t>
            </a:r>
          </a:p>
        </p:txBody>
      </p:sp>
    </p:spTree>
    <p:extLst>
      <p:ext uri="{BB962C8B-B14F-4D97-AF65-F5344CB8AC3E}">
        <p14:creationId xmlns:p14="http://schemas.microsoft.com/office/powerpoint/2010/main" val="43073717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accent2"/>
                </a:solidFill>
              </a:rPr>
              <a:t>Use DMA M2M 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815882"/>
          </a:xfrm>
        </p:spPr>
        <p:txBody>
          <a:bodyPr/>
          <a:lstStyle/>
          <a:p>
            <a:r>
              <a:rPr lang="en-US" sz="1800" dirty="0" smtClean="0"/>
              <a:t>DMA Start</a:t>
            </a:r>
            <a:endParaRPr lang="en-US" sz="1400" dirty="0"/>
          </a:p>
          <a:p>
            <a:pPr lvl="1"/>
            <a:r>
              <a:rPr lang="en-US" sz="1400" dirty="0" smtClean="0"/>
              <a:t>Before we start the DMA with interrupt we need to set the callback into DMA structure</a:t>
            </a:r>
          </a:p>
          <a:p>
            <a:pPr lvl="1"/>
            <a:r>
              <a:rPr lang="en-US" sz="1400" dirty="0" smtClean="0"/>
              <a:t>Then is possible use the </a:t>
            </a:r>
            <a:r>
              <a:rPr lang="en-GB" sz="14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HAL_DMA_Start_IT</a:t>
            </a:r>
            <a:r>
              <a:rPr lang="en-GB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/>
              <a:t>to begin DMA transfer</a:t>
            </a:r>
            <a:endParaRPr lang="en-US" sz="1400" dirty="0"/>
          </a:p>
          <a:p>
            <a:endParaRPr lang="en-US" sz="1800" dirty="0"/>
          </a:p>
          <a:p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122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60102" y="2348880"/>
            <a:ext cx="9036496" cy="1131079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350" dirty="0">
                <a:latin typeface="Consolas" panose="020B0609020204030204" pitchFamily="49" charset="0"/>
              </a:rPr>
              <a:t> </a:t>
            </a:r>
            <a:r>
              <a:rPr lang="en-GB" sz="1350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2 </a:t>
            </a:r>
            <a:r>
              <a:rPr lang="en-GB" sz="135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*/</a:t>
            </a:r>
            <a:endParaRPr lang="en-GB" sz="135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sz="1350" dirty="0">
                <a:solidFill>
                  <a:prstClr val="black"/>
                </a:solidFill>
                <a:latin typeface="Consolas" panose="020B0609020204030204" pitchFamily="49" charset="0"/>
              </a:rPr>
              <a:t>  hdma_memtomem_dma1_channel1.XferCpltCallback=&amp;</a:t>
            </a:r>
            <a:r>
              <a:rPr lang="en-GB" sz="1350" dirty="0" err="1">
                <a:solidFill>
                  <a:prstClr val="black"/>
                </a:solidFill>
                <a:latin typeface="Consolas" panose="020B0609020204030204" pitchFamily="49" charset="0"/>
              </a:rPr>
              <a:t>XferCpltCallback</a:t>
            </a:r>
            <a:r>
              <a:rPr lang="en-GB" sz="1350" dirty="0">
                <a:solidFill>
                  <a:prstClr val="black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35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350" dirty="0" err="1">
                <a:solidFill>
                  <a:prstClr val="black"/>
                </a:solidFill>
                <a:latin typeface="Consolas" panose="020B0609020204030204" pitchFamily="49" charset="0"/>
              </a:rPr>
              <a:t>HAL_DMA_Start_IT</a:t>
            </a:r>
            <a:r>
              <a:rPr lang="en-GB" sz="1350" dirty="0">
                <a:solidFill>
                  <a:prstClr val="black"/>
                </a:solidFill>
                <a:latin typeface="Consolas" panose="020B0609020204030204" pitchFamily="49" charset="0"/>
              </a:rPr>
              <a:t>(&amp;</a:t>
            </a:r>
            <a:r>
              <a:rPr lang="pt-BR" sz="1350" dirty="0">
                <a:solidFill>
                  <a:prstClr val="black"/>
                </a:solidFill>
                <a:latin typeface="Consolas" panose="020B0609020204030204" pitchFamily="49" charset="0"/>
              </a:rPr>
              <a:t>hdma_memtomem_dma1_channel1</a:t>
            </a:r>
            <a:r>
              <a:rPr lang="en-GB" sz="1350" dirty="0" smtClean="0">
                <a:solidFill>
                  <a:prstClr val="black"/>
                </a:solidFill>
                <a:latin typeface="Consolas" panose="020B0609020204030204" pitchFamily="49" charset="0"/>
              </a:rPr>
              <a:t>,(</a:t>
            </a:r>
            <a:r>
              <a:rPr lang="en-GB" sz="1350" dirty="0">
                <a:solidFill>
                  <a:prstClr val="black"/>
                </a:solidFill>
                <a:latin typeface="Consolas" panose="020B0609020204030204" pitchFamily="49" charset="0"/>
              </a:rPr>
              <a:t>uint32_t)</a:t>
            </a:r>
            <a:r>
              <a:rPr lang="en-GB" sz="1350" dirty="0" err="1">
                <a:solidFill>
                  <a:prstClr val="black"/>
                </a:solidFill>
                <a:latin typeface="Consolas" panose="020B0609020204030204" pitchFamily="49" charset="0"/>
              </a:rPr>
              <a:t>Buffer_Src</a:t>
            </a:r>
            <a:r>
              <a:rPr lang="en-GB" sz="1350" dirty="0">
                <a:solidFill>
                  <a:prstClr val="black"/>
                </a:solidFill>
                <a:latin typeface="Consolas" panose="020B0609020204030204" pitchFamily="49" charset="0"/>
              </a:rPr>
              <a:t>,(uint32_t)Buffer_Dest,10);</a:t>
            </a:r>
          </a:p>
          <a:p>
            <a:r>
              <a:rPr lang="en-GB" sz="135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350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2 */</a:t>
            </a:r>
            <a:endParaRPr lang="en-GB" sz="1350" dirty="0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1.3.2</a:t>
            </a:r>
          </a:p>
        </p:txBody>
      </p:sp>
    </p:spTree>
    <p:extLst>
      <p:ext uri="{BB962C8B-B14F-4D97-AF65-F5344CB8AC3E}">
        <p14:creationId xmlns:p14="http://schemas.microsoft.com/office/powerpoint/2010/main" val="170088850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/>
                </a:solidFill>
              </a:rPr>
              <a:t>2.1.1 </a:t>
            </a:r>
            <a:r>
              <a:rPr lang="en-US" dirty="0" smtClean="0"/>
              <a:t>UART Poll lab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022F87-24B0-41D2-B4A9-5E30A9FEDC5E}" type="datetime1">
              <a:rPr lang="fr-FR" smtClean="0"/>
              <a:t>01/10/2015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649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communication</a:t>
            </a:r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108543"/>
          </a:xfrm>
        </p:spPr>
        <p:txBody>
          <a:bodyPr/>
          <a:lstStyle/>
          <a:p>
            <a:r>
              <a:rPr lang="en-GB" sz="2400" dirty="0" smtClean="0"/>
              <a:t>Objective</a:t>
            </a:r>
          </a:p>
          <a:p>
            <a:pPr lvl="1"/>
            <a:r>
              <a:rPr lang="en-GB" sz="1800" dirty="0" smtClean="0"/>
              <a:t>Learn how to </a:t>
            </a:r>
            <a:r>
              <a:rPr lang="en-US" sz="1800" dirty="0" smtClean="0"/>
              <a:t>setup UART in CubeMX</a:t>
            </a:r>
            <a:endParaRPr lang="en-GB" sz="1800" dirty="0" smtClean="0"/>
          </a:p>
          <a:p>
            <a:pPr lvl="1"/>
            <a:r>
              <a:rPr lang="en-US" sz="1800" dirty="0" smtClean="0"/>
              <a:t>How to Generate Code in CubeMX and use HAL functions</a:t>
            </a:r>
          </a:p>
          <a:p>
            <a:pPr lvl="1"/>
            <a:r>
              <a:rPr lang="en-US" sz="1800" dirty="0" smtClean="0"/>
              <a:t>Work in pairs, one will create transmitter and second receiver</a:t>
            </a:r>
            <a:endParaRPr lang="en-GB" sz="1800" dirty="0"/>
          </a:p>
          <a:p>
            <a:r>
              <a:rPr lang="en-GB" sz="2400" dirty="0" smtClean="0"/>
              <a:t>Goal</a:t>
            </a:r>
          </a:p>
          <a:p>
            <a:pPr lvl="1"/>
            <a:r>
              <a:rPr lang="en-US" sz="1800" dirty="0" smtClean="0"/>
              <a:t>Configure UART in CubeMX and Generate Code</a:t>
            </a:r>
            <a:endParaRPr lang="pl-PL" sz="1800" dirty="0" smtClean="0"/>
          </a:p>
          <a:p>
            <a:pPr lvl="1"/>
            <a:r>
              <a:rPr lang="en-US" sz="1800" dirty="0" smtClean="0"/>
              <a:t>Learn how to send and receive data over UART without interrupts</a:t>
            </a:r>
            <a:endParaRPr lang="en-GB" sz="1800" dirty="0" smtClean="0"/>
          </a:p>
          <a:p>
            <a:pPr lvl="1"/>
            <a:r>
              <a:rPr lang="en-US" sz="1800" dirty="0" smtClean="0"/>
              <a:t>Verify the correct functionality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124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2.1.1</a:t>
            </a:r>
          </a:p>
        </p:txBody>
      </p:sp>
    </p:spTree>
    <p:extLst>
      <p:ext uri="{BB962C8B-B14F-4D97-AF65-F5344CB8AC3E}">
        <p14:creationId xmlns:p14="http://schemas.microsoft.com/office/powerpoint/2010/main" val="144032217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492990"/>
          </a:xfrm>
        </p:spPr>
        <p:txBody>
          <a:bodyPr/>
          <a:lstStyle/>
          <a:p>
            <a:r>
              <a:rPr lang="en-GB" sz="1800" dirty="0" smtClean="0"/>
              <a:t>Create project in CubeMX</a:t>
            </a:r>
          </a:p>
          <a:p>
            <a:pPr lvl="1"/>
            <a:r>
              <a:rPr lang="en-GB" sz="1400" dirty="0"/>
              <a:t>Menu &gt; File &gt; New Project</a:t>
            </a:r>
          </a:p>
          <a:p>
            <a:pPr lvl="1"/>
            <a:r>
              <a:rPr lang="en-GB" sz="1400" dirty="0"/>
              <a:t>Select </a:t>
            </a:r>
            <a:r>
              <a:rPr lang="en-GB" sz="1400" dirty="0" smtClean="0"/>
              <a:t>STM32F0 </a:t>
            </a:r>
            <a:r>
              <a:rPr lang="en-GB" sz="1400" dirty="0"/>
              <a:t>&gt; </a:t>
            </a:r>
            <a:r>
              <a:rPr lang="en-GB" sz="1400" dirty="0" smtClean="0"/>
              <a:t>STM32F030 </a:t>
            </a:r>
            <a:r>
              <a:rPr lang="en-GB" sz="1400" dirty="0"/>
              <a:t>&gt; </a:t>
            </a:r>
            <a:r>
              <a:rPr lang="en-GB" sz="1400" dirty="0" smtClean="0"/>
              <a:t>LQFP64 </a:t>
            </a:r>
            <a:r>
              <a:rPr lang="en-GB" sz="1400" dirty="0"/>
              <a:t>&gt; </a:t>
            </a:r>
            <a:r>
              <a:rPr lang="en-GB" sz="1400" dirty="0" smtClean="0"/>
              <a:t>STM32F030R8</a:t>
            </a:r>
            <a:endParaRPr lang="en-GB" sz="1800" dirty="0" smtClean="0"/>
          </a:p>
          <a:p>
            <a:r>
              <a:rPr lang="en-US" sz="1800" dirty="0" smtClean="0"/>
              <a:t>Pin selection</a:t>
            </a:r>
          </a:p>
          <a:p>
            <a:pPr lvl="1"/>
            <a:r>
              <a:rPr lang="en-US" sz="1400" dirty="0" smtClean="0"/>
              <a:t>We are looking for free pins where is possible to create wire loopback connection</a:t>
            </a:r>
            <a:endParaRPr lang="en-GB" sz="1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125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2.1.1</a:t>
            </a:r>
          </a:p>
        </p:txBody>
      </p:sp>
    </p:spTree>
    <p:extLst>
      <p:ext uri="{BB962C8B-B14F-4D97-AF65-F5344CB8AC3E}">
        <p14:creationId xmlns:p14="http://schemas.microsoft.com/office/powerpoint/2010/main" val="391827763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785378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sz="1800" dirty="0" smtClean="0"/>
              <a:t>Create project in CubeMX</a:t>
            </a:r>
          </a:p>
          <a:p>
            <a:pPr lvl="1"/>
            <a:r>
              <a:rPr lang="en-GB" sz="1400" dirty="0"/>
              <a:t>Menu &gt; File &gt; New Project</a:t>
            </a:r>
          </a:p>
          <a:p>
            <a:pPr lvl="1"/>
            <a:r>
              <a:rPr lang="en-GB" sz="1400" dirty="0"/>
              <a:t>Select STM32F0 &gt; STM32F030 &gt; LQFP64 &gt; STM32F030R8</a:t>
            </a:r>
            <a:endParaRPr lang="en-GB" sz="1800" dirty="0"/>
          </a:p>
          <a:p>
            <a:r>
              <a:rPr lang="en-US" sz="1800" dirty="0" err="1" smtClean="0"/>
              <a:t>CubeMX</a:t>
            </a:r>
            <a:r>
              <a:rPr lang="en-US" sz="1800" dirty="0" smtClean="0"/>
              <a:t> UART selection</a:t>
            </a:r>
          </a:p>
          <a:p>
            <a:pPr lvl="1"/>
            <a:r>
              <a:rPr lang="en-US" sz="1400" dirty="0" smtClean="0"/>
              <a:t>Select USART2 in asynchronous mode</a:t>
            </a:r>
          </a:p>
          <a:p>
            <a:pPr lvl="1"/>
            <a:r>
              <a:rPr lang="en-US" sz="1400" dirty="0" smtClean="0"/>
              <a:t>Select PA2 and PA3 for USART2 if weren't selected</a:t>
            </a:r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126</a:t>
            </a:fld>
            <a:endParaRPr lang="fr-FR" dirty="0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507" y="2767969"/>
            <a:ext cx="3086100" cy="3619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40" y="3700905"/>
            <a:ext cx="4817067" cy="136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1261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692771"/>
          </a:xfrm>
        </p:spPr>
        <p:txBody>
          <a:bodyPr/>
          <a:lstStyle/>
          <a:p>
            <a:r>
              <a:rPr lang="en-GB" sz="1800" dirty="0"/>
              <a:t>In order to run on maximum frequency, setup clock system</a:t>
            </a:r>
          </a:p>
          <a:p>
            <a:r>
              <a:rPr lang="en-US" sz="1800" dirty="0" smtClean="0"/>
              <a:t>Details </a:t>
            </a:r>
            <a:r>
              <a:rPr lang="en-US" sz="1800" dirty="0"/>
              <a:t>in </a:t>
            </a:r>
            <a:r>
              <a:rPr lang="en-US" sz="1800" dirty="0" smtClean="0"/>
              <a:t>lab </a:t>
            </a:r>
            <a:r>
              <a:rPr lang="en-US" sz="1800" dirty="0"/>
              <a:t>0</a:t>
            </a:r>
            <a:endParaRPr lang="en-GB" sz="1800" dirty="0"/>
          </a:p>
          <a:p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127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42" y="2012236"/>
            <a:ext cx="7056727" cy="465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7455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477328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CubeMX UART configuration</a:t>
            </a:r>
          </a:p>
          <a:p>
            <a:pPr lvl="1"/>
            <a:r>
              <a:rPr lang="en-US" sz="1400" dirty="0" smtClean="0"/>
              <a:t>Tab&gt;Configuration&gt;Connectivity&gt;USART2</a:t>
            </a:r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128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70" y="2132856"/>
            <a:ext cx="7155160" cy="402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3603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646878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CubeMX USART configuration check:</a:t>
            </a:r>
          </a:p>
          <a:p>
            <a:pPr lvl="1"/>
            <a:r>
              <a:rPr lang="en-US" sz="1400" dirty="0" err="1" smtClean="0"/>
              <a:t>BaudRate</a:t>
            </a:r>
            <a:endParaRPr lang="en-US" sz="1400" dirty="0" smtClean="0"/>
          </a:p>
          <a:p>
            <a:pPr lvl="1"/>
            <a:r>
              <a:rPr lang="en-US" sz="1400" dirty="0" smtClean="0"/>
              <a:t>World length</a:t>
            </a:r>
          </a:p>
          <a:p>
            <a:pPr lvl="1"/>
            <a:r>
              <a:rPr lang="en-US" sz="1400" dirty="0" smtClean="0"/>
              <a:t>Parity</a:t>
            </a:r>
          </a:p>
          <a:p>
            <a:pPr lvl="1"/>
            <a:r>
              <a:rPr lang="en-US" sz="1400" dirty="0" smtClean="0"/>
              <a:t>Stop bits</a:t>
            </a:r>
          </a:p>
          <a:p>
            <a:pPr lvl="1"/>
            <a:r>
              <a:rPr lang="en-US" sz="1400" dirty="0" smtClean="0"/>
              <a:t>Data direction</a:t>
            </a:r>
          </a:p>
          <a:p>
            <a:pPr lvl="1"/>
            <a:r>
              <a:rPr lang="en-US" sz="1400" dirty="0" smtClean="0"/>
              <a:t>Oversampling</a:t>
            </a:r>
            <a:endParaRPr lang="en-GB" sz="1400" dirty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129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1579340"/>
            <a:ext cx="5071570" cy="502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2644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STM32Snippets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7496"/>
            <a:ext cx="8686800" cy="2092881"/>
          </a:xfrm>
        </p:spPr>
        <p:txBody>
          <a:bodyPr/>
          <a:lstStyle/>
          <a:p>
            <a:pPr lvl="0"/>
            <a:r>
              <a:rPr lang="en-US" dirty="0" smtClean="0"/>
              <a:t>What is it ?</a:t>
            </a:r>
          </a:p>
          <a:p>
            <a:pPr lvl="1"/>
            <a:r>
              <a:rPr lang="en-US" sz="1500" dirty="0" smtClean="0"/>
              <a:t>A collection of code examples, directly based on STM32 peripheral registers, available in documentation and as software bundles</a:t>
            </a:r>
          </a:p>
          <a:p>
            <a:pPr lvl="0"/>
            <a:r>
              <a:rPr lang="en-US" dirty="0" smtClean="0"/>
              <a:t>Target Audience</a:t>
            </a:r>
          </a:p>
          <a:p>
            <a:pPr lvl="1"/>
            <a:r>
              <a:rPr lang="en-US" sz="1500" dirty="0" smtClean="0"/>
              <a:t>low level embedded system developers, typically coming from an 8 bit background, used to assembly or C with little abstraction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6" name="Picture 2" descr="C:\Users\ldesseig\Documents\My ST Documents\MCD\Projects\STM32Snippets\Branding Visuals\code_snipp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56" y="260648"/>
            <a:ext cx="935484" cy="93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273340" y="6098704"/>
          <a:ext cx="7259100" cy="6400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11862"/>
                <a:gridCol w="1411862"/>
                <a:gridCol w="1411862"/>
                <a:gridCol w="1411862"/>
                <a:gridCol w="1611652"/>
              </a:tblGrid>
              <a:tr h="250879"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Portability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Optimization</a:t>
                      </a:r>
                    </a:p>
                    <a:p>
                      <a:pPr algn="ctr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(Memory</a:t>
                      </a:r>
                      <a:r>
                        <a:rPr lang="en-US" sz="1200" b="1" baseline="0" noProof="0" dirty="0" smtClean="0">
                          <a:solidFill>
                            <a:schemeClr val="bg1"/>
                          </a:solidFill>
                        </a:rPr>
                        <a:t> &amp; </a:t>
                      </a:r>
                      <a:r>
                        <a:rPr lang="en-US" sz="1200" b="1" baseline="0" noProof="0" dirty="0" err="1" smtClean="0">
                          <a:solidFill>
                            <a:schemeClr val="bg1"/>
                          </a:solidFill>
                        </a:rPr>
                        <a:t>Mips</a:t>
                      </a:r>
                      <a:r>
                        <a:rPr lang="en-US" sz="1200" b="1" baseline="0" noProof="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Easy</a:t>
                      </a:r>
                      <a:endParaRPr lang="en-US" sz="1200" b="1" baseline="0" noProof="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Readiness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Hardware</a:t>
                      </a:r>
                      <a:r>
                        <a:rPr lang="en-US" sz="1200" b="1" baseline="0" noProof="0" dirty="0" smtClean="0">
                          <a:solidFill>
                            <a:schemeClr val="bg1"/>
                          </a:solidFill>
                        </a:rPr>
                        <a:t> coverage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2090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180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solidFill>
                            <a:schemeClr val="accent4"/>
                          </a:solidFill>
                        </a:rPr>
                        <a:t>+++</a:t>
                      </a:r>
                      <a:endParaRPr lang="en-US" sz="180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180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 smtClean="0">
                        <a:solidFill>
                          <a:schemeClr val="accent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solidFill>
                            <a:schemeClr val="accent4"/>
                          </a:solidFill>
                        </a:rPr>
                        <a:t>+</a:t>
                      </a:r>
                      <a:endParaRPr lang="en-US" sz="180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" name="Content Placeholder 2"/>
          <p:cNvSpPr txBox="1">
            <a:spLocks/>
          </p:cNvSpPr>
          <p:nvPr/>
        </p:nvSpPr>
        <p:spPr>
          <a:xfrm>
            <a:off x="457200" y="3645024"/>
            <a:ext cx="4320480" cy="193899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334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90000"/>
                  <a:lumOff val="1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accent4">
                    <a:lumMod val="90000"/>
                    <a:lumOff val="1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017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7175" indent="-1555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200" kern="1200" baseline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Features:</a:t>
            </a:r>
          </a:p>
          <a:p>
            <a:pPr lvl="1"/>
            <a:r>
              <a:rPr lang="en-US" sz="1500" dirty="0" smtClean="0"/>
              <a:t>Highly Optimized</a:t>
            </a:r>
          </a:p>
          <a:p>
            <a:pPr lvl="1"/>
            <a:r>
              <a:rPr lang="en-US" sz="1500" dirty="0" smtClean="0"/>
              <a:t>Register Level Access</a:t>
            </a:r>
          </a:p>
          <a:p>
            <a:pPr lvl="1"/>
            <a:r>
              <a:rPr lang="en-US" sz="1500" dirty="0" smtClean="0"/>
              <a:t>Small code expressions</a:t>
            </a:r>
          </a:p>
          <a:p>
            <a:pPr lvl="1"/>
            <a:r>
              <a:rPr lang="en-US" sz="1500" dirty="0" smtClean="0"/>
              <a:t>Closely follows the reference manual</a:t>
            </a:r>
          </a:p>
          <a:p>
            <a:pPr lvl="1"/>
            <a:r>
              <a:rPr lang="en-US" sz="1500" dirty="0" smtClean="0"/>
              <a:t>Debugging close to register level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355976" y="3645024"/>
            <a:ext cx="4788024" cy="241604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334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90000"/>
                  <a:lumOff val="1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accent4">
                    <a:lumMod val="90000"/>
                    <a:lumOff val="1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017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7175" indent="-1555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200" kern="1200" baseline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Limitations:</a:t>
            </a:r>
          </a:p>
          <a:p>
            <a:pPr lvl="1"/>
            <a:r>
              <a:rPr lang="en-US" sz="1500" dirty="0" smtClean="0"/>
              <a:t>Specific to STM32 devices, not portable directly between series</a:t>
            </a:r>
          </a:p>
          <a:p>
            <a:pPr lvl="1"/>
            <a:r>
              <a:rPr lang="en-US" sz="1500" dirty="0" smtClean="0"/>
              <a:t>Not matching complex peripherals such as USB</a:t>
            </a:r>
          </a:p>
          <a:p>
            <a:pPr lvl="1"/>
            <a:r>
              <a:rPr lang="en-US" sz="1500" dirty="0" smtClean="0"/>
              <a:t>Lack of abstraction means developers must understand peripheral operation at register level</a:t>
            </a:r>
          </a:p>
          <a:p>
            <a:pPr lvl="1"/>
            <a:r>
              <a:rPr lang="en-US" sz="1500" dirty="0" smtClean="0"/>
              <a:t>Available (today) on STM32 L0 and F0 series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7757793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200602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CubeMX USART GPIO configuration check:</a:t>
            </a:r>
          </a:p>
          <a:p>
            <a:pPr lvl="1"/>
            <a:r>
              <a:rPr lang="en-US" sz="1400" dirty="0" smtClean="0"/>
              <a:t>On high baud rate set the </a:t>
            </a:r>
            <a:br>
              <a:rPr lang="en-US" sz="1400" dirty="0" smtClean="0"/>
            </a:br>
            <a:r>
              <a:rPr lang="en-US" sz="1400" dirty="0" smtClean="0"/>
              <a:t>GPIO speed to HIGH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 smtClean="0"/>
              <a:t>Set the HIGH output speed</a:t>
            </a:r>
            <a:br>
              <a:rPr lang="en-US" sz="1400" dirty="0" smtClean="0"/>
            </a:br>
            <a:r>
              <a:rPr lang="en-US" sz="1400" dirty="0" smtClean="0"/>
              <a:t>Button OK</a:t>
            </a:r>
            <a:endParaRPr lang="en-GB" sz="1400" dirty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130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977" y="1579340"/>
            <a:ext cx="5024816" cy="497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78251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077766"/>
          </a:xfrm>
        </p:spPr>
        <p:txBody>
          <a:bodyPr/>
          <a:lstStyle/>
          <a:p>
            <a:r>
              <a:rPr lang="en-GB" sz="1800" dirty="0" smtClean="0"/>
              <a:t>Now we set the project details for generation</a:t>
            </a:r>
          </a:p>
          <a:p>
            <a:pPr lvl="1"/>
            <a:r>
              <a:rPr lang="en-GB" sz="1400" dirty="0" smtClean="0"/>
              <a:t>Menu &gt; Project &gt; Project Settings</a:t>
            </a:r>
          </a:p>
          <a:p>
            <a:pPr lvl="1"/>
            <a:r>
              <a:rPr lang="en-GB" sz="1400" dirty="0" smtClean="0"/>
              <a:t>Set the project name</a:t>
            </a:r>
          </a:p>
          <a:p>
            <a:pPr lvl="1"/>
            <a:r>
              <a:rPr lang="en-GB" sz="1400" dirty="0" smtClean="0"/>
              <a:t>Project location</a:t>
            </a:r>
          </a:p>
          <a:p>
            <a:pPr lvl="1"/>
            <a:r>
              <a:rPr lang="en-GB" sz="1400" dirty="0" smtClean="0"/>
              <a:t>Type of </a:t>
            </a:r>
            <a:r>
              <a:rPr lang="en-GB" sz="1400" dirty="0" err="1" smtClean="0"/>
              <a:t>toolchain</a:t>
            </a:r>
            <a:endParaRPr lang="en-GB" sz="1400" dirty="0" smtClean="0"/>
          </a:p>
          <a:p>
            <a:r>
              <a:rPr lang="en-GB" sz="1800" dirty="0" smtClean="0"/>
              <a:t>Now we can Generate Code</a:t>
            </a:r>
          </a:p>
          <a:p>
            <a:pPr lvl="1"/>
            <a:r>
              <a:rPr lang="en-GB" sz="1400" dirty="0" smtClean="0"/>
              <a:t>Menu &gt; Project &gt; Generate Code</a:t>
            </a:r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131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942" y="1579340"/>
            <a:ext cx="494347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4032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Down Arrow 45"/>
          <p:cNvSpPr/>
          <p:nvPr/>
        </p:nvSpPr>
        <p:spPr>
          <a:xfrm>
            <a:off x="2555776" y="5404041"/>
            <a:ext cx="216024" cy="7422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985234" y="5113762"/>
            <a:ext cx="301881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err="1" smtClean="0"/>
              <a:t>Init</a:t>
            </a:r>
            <a:r>
              <a:rPr lang="en-US" sz="1400" dirty="0" smtClean="0"/>
              <a:t> GPIO and NVIC for UART</a:t>
            </a:r>
            <a:endParaRPr lang="en-US" sz="1400" dirty="0"/>
          </a:p>
        </p:txBody>
      </p:sp>
      <p:sp>
        <p:nvSpPr>
          <p:cNvPr id="45" name="Down Arrow 44"/>
          <p:cNvSpPr/>
          <p:nvPr/>
        </p:nvSpPr>
        <p:spPr>
          <a:xfrm>
            <a:off x="3386628" y="4750932"/>
            <a:ext cx="216024" cy="3411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985235" y="4444055"/>
            <a:ext cx="301881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err="1" smtClean="0"/>
              <a:t>HAL_UART_MspInit</a:t>
            </a:r>
            <a:r>
              <a:rPr lang="en-US" sz="1400" dirty="0" smtClean="0"/>
              <a:t> callback</a:t>
            </a:r>
            <a:endParaRPr lang="en-US" sz="1400" dirty="0"/>
          </a:p>
        </p:txBody>
      </p:sp>
      <p:sp>
        <p:nvSpPr>
          <p:cNvPr id="44" name="Down Arrow 43"/>
          <p:cNvSpPr/>
          <p:nvPr/>
        </p:nvSpPr>
        <p:spPr>
          <a:xfrm>
            <a:off x="3386628" y="4119359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1553186" y="3810105"/>
            <a:ext cx="301881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err="1"/>
              <a:t>HAL_UART_Init</a:t>
            </a:r>
            <a:r>
              <a:rPr lang="en-US" sz="1400" dirty="0"/>
              <a:t>(&amp;</a:t>
            </a:r>
            <a:r>
              <a:rPr lang="en-US" sz="1400" dirty="0" smtClean="0"/>
              <a:t>huart2);</a:t>
            </a:r>
            <a:endParaRPr lang="en-US" sz="1400" dirty="0"/>
          </a:p>
        </p:txBody>
      </p:sp>
      <p:sp>
        <p:nvSpPr>
          <p:cNvPr id="41" name="Down Arrow 40"/>
          <p:cNvSpPr/>
          <p:nvPr/>
        </p:nvSpPr>
        <p:spPr>
          <a:xfrm>
            <a:off x="2954580" y="3484220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553187" y="3178313"/>
            <a:ext cx="301881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err="1" smtClean="0"/>
              <a:t>Init</a:t>
            </a:r>
            <a:r>
              <a:rPr lang="en-US" sz="1400" dirty="0" smtClean="0"/>
              <a:t> UART2 structure</a:t>
            </a:r>
            <a:endParaRPr lang="en-US" sz="1400" dirty="0"/>
          </a:p>
        </p:txBody>
      </p:sp>
      <p:sp>
        <p:nvSpPr>
          <p:cNvPr id="40" name="Down Arrow 39"/>
          <p:cNvSpPr/>
          <p:nvPr/>
        </p:nvSpPr>
        <p:spPr>
          <a:xfrm>
            <a:off x="2954580" y="2845219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</a:t>
            </a:r>
            <a:r>
              <a:rPr lang="en-US" sz="2400" dirty="0" err="1" smtClean="0"/>
              <a:t>init</a:t>
            </a:r>
            <a:r>
              <a:rPr lang="en-US" sz="2400" dirty="0" smtClean="0"/>
              <a:t>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132</a:t>
            </a:fld>
            <a:endParaRPr lang="fr-FR" dirty="0"/>
          </a:p>
        </p:txBody>
      </p:sp>
      <p:sp>
        <p:nvSpPr>
          <p:cNvPr id="20" name="Down Arrow 19"/>
          <p:cNvSpPr/>
          <p:nvPr/>
        </p:nvSpPr>
        <p:spPr>
          <a:xfrm>
            <a:off x="2544571" y="2206689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145468" y="1898912"/>
            <a:ext cx="3000420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/>
              <a:t>Peripheral Initializations</a:t>
            </a:r>
            <a:endParaRPr lang="en-US" sz="1400" dirty="0"/>
          </a:p>
        </p:txBody>
      </p:sp>
      <p:sp>
        <p:nvSpPr>
          <p:cNvPr id="34" name="Rectangle 33"/>
          <p:cNvSpPr/>
          <p:nvPr/>
        </p:nvSpPr>
        <p:spPr>
          <a:xfrm>
            <a:off x="1115616" y="2533813"/>
            <a:ext cx="301881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/>
              <a:t>MX_USART2_UART_Init</a:t>
            </a:r>
            <a:r>
              <a:rPr lang="en-US" sz="1400" dirty="0"/>
              <a:t>();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673033" y="1700808"/>
            <a:ext cx="2859780" cy="133967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dirty="0" smtClean="0">
                <a:solidFill>
                  <a:schemeClr val="accent2"/>
                </a:solidFill>
              </a:rPr>
              <a:t>CubeMX UART </a:t>
            </a:r>
            <a:r>
              <a:rPr lang="en-US" dirty="0" err="1" smtClean="0">
                <a:solidFill>
                  <a:schemeClr val="accent2"/>
                </a:solidFill>
              </a:rPr>
              <a:t>init</a:t>
            </a:r>
            <a:r>
              <a:rPr lang="en-US" dirty="0" smtClean="0">
                <a:solidFill>
                  <a:schemeClr val="accent2"/>
                </a:solidFill>
              </a:rPr>
              <a:t> start in </a:t>
            </a:r>
            <a:r>
              <a:rPr lang="en-US" dirty="0" err="1" smtClean="0">
                <a:solidFill>
                  <a:schemeClr val="accent2"/>
                </a:solidFill>
              </a:rPr>
              <a:t>main.c</a:t>
            </a:r>
            <a:r>
              <a:rPr lang="en-US" dirty="0" smtClean="0">
                <a:solidFill>
                  <a:schemeClr val="accent2"/>
                </a:solidFill>
              </a:rPr>
              <a:t> file</a:t>
            </a:r>
            <a:endParaRPr lang="en-GB" dirty="0"/>
          </a:p>
        </p:txBody>
      </p:sp>
      <p:sp>
        <p:nvSpPr>
          <p:cNvPr id="22" name="Oval 21"/>
          <p:cNvSpPr/>
          <p:nvPr/>
        </p:nvSpPr>
        <p:spPr>
          <a:xfrm>
            <a:off x="784020" y="1759281"/>
            <a:ext cx="3816424" cy="58704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4592912" y="2060848"/>
            <a:ext cx="1080121" cy="0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2.1.1</a:t>
            </a:r>
          </a:p>
        </p:txBody>
      </p:sp>
    </p:spTree>
    <p:extLst>
      <p:ext uri="{BB962C8B-B14F-4D97-AF65-F5344CB8AC3E}">
        <p14:creationId xmlns:p14="http://schemas.microsoft.com/office/powerpoint/2010/main" val="411106558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Down Arrow 45"/>
          <p:cNvSpPr/>
          <p:nvPr/>
        </p:nvSpPr>
        <p:spPr>
          <a:xfrm>
            <a:off x="2555776" y="5404041"/>
            <a:ext cx="216024" cy="7422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985234" y="5113762"/>
            <a:ext cx="301881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err="1" smtClean="0"/>
              <a:t>Init</a:t>
            </a:r>
            <a:r>
              <a:rPr lang="en-US" sz="1400" dirty="0" smtClean="0"/>
              <a:t> GPIO and NVIC for UART</a:t>
            </a:r>
            <a:endParaRPr lang="en-US" sz="1400" dirty="0"/>
          </a:p>
        </p:txBody>
      </p:sp>
      <p:sp>
        <p:nvSpPr>
          <p:cNvPr id="45" name="Down Arrow 44"/>
          <p:cNvSpPr/>
          <p:nvPr/>
        </p:nvSpPr>
        <p:spPr>
          <a:xfrm>
            <a:off x="3386628" y="4750932"/>
            <a:ext cx="216024" cy="3411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985235" y="4444055"/>
            <a:ext cx="301881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err="1" smtClean="0"/>
              <a:t>HAL_UART_MspInit</a:t>
            </a:r>
            <a:r>
              <a:rPr lang="en-US" sz="1400" dirty="0" smtClean="0"/>
              <a:t> callback</a:t>
            </a:r>
            <a:endParaRPr lang="en-US" sz="1400" dirty="0"/>
          </a:p>
        </p:txBody>
      </p:sp>
      <p:sp>
        <p:nvSpPr>
          <p:cNvPr id="44" name="Down Arrow 43"/>
          <p:cNvSpPr/>
          <p:nvPr/>
        </p:nvSpPr>
        <p:spPr>
          <a:xfrm>
            <a:off x="3386628" y="4119359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/>
          <p:cNvSpPr/>
          <p:nvPr/>
        </p:nvSpPr>
        <p:spPr>
          <a:xfrm>
            <a:off x="2954580" y="3484220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own Arrow 39"/>
          <p:cNvSpPr/>
          <p:nvPr/>
        </p:nvSpPr>
        <p:spPr>
          <a:xfrm>
            <a:off x="2954580" y="2845219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</a:t>
            </a:r>
            <a:r>
              <a:rPr lang="en-US" sz="2400" dirty="0" err="1" smtClean="0"/>
              <a:t>init</a:t>
            </a:r>
            <a:r>
              <a:rPr lang="en-US" sz="2400" dirty="0" smtClean="0"/>
              <a:t>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133</a:t>
            </a:fld>
            <a:endParaRPr lang="fr-FR" dirty="0"/>
          </a:p>
        </p:txBody>
      </p:sp>
      <p:sp>
        <p:nvSpPr>
          <p:cNvPr id="20" name="Down Arrow 19"/>
          <p:cNvSpPr/>
          <p:nvPr/>
        </p:nvSpPr>
        <p:spPr>
          <a:xfrm>
            <a:off x="2544571" y="2206689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145468" y="1898912"/>
            <a:ext cx="3000420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/>
              <a:t>Peripheral Initializations</a:t>
            </a:r>
            <a:endParaRPr lang="en-US" sz="1400" dirty="0"/>
          </a:p>
        </p:txBody>
      </p:sp>
      <p:sp>
        <p:nvSpPr>
          <p:cNvPr id="36" name="Rectangular Callout 35"/>
          <p:cNvSpPr/>
          <p:nvPr/>
        </p:nvSpPr>
        <p:spPr>
          <a:xfrm>
            <a:off x="4067944" y="1685666"/>
            <a:ext cx="1512168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We need </a:t>
            </a:r>
            <a:r>
              <a:rPr lang="en-US" sz="1400" dirty="0" err="1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init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UART2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553186" y="3810105"/>
            <a:ext cx="301881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err="1"/>
              <a:t>HAL_UART_Init</a:t>
            </a:r>
            <a:r>
              <a:rPr lang="en-US" sz="1400" dirty="0"/>
              <a:t>(&amp;</a:t>
            </a:r>
            <a:r>
              <a:rPr lang="en-US" sz="1400" dirty="0" smtClean="0"/>
              <a:t>huart2);</a:t>
            </a:r>
            <a:endParaRPr lang="en-US" sz="1400" dirty="0"/>
          </a:p>
        </p:txBody>
      </p:sp>
      <p:sp>
        <p:nvSpPr>
          <p:cNvPr id="22" name="Rectangle 21"/>
          <p:cNvSpPr/>
          <p:nvPr/>
        </p:nvSpPr>
        <p:spPr>
          <a:xfrm>
            <a:off x="1553187" y="3178313"/>
            <a:ext cx="301881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err="1" smtClean="0"/>
              <a:t>Init</a:t>
            </a:r>
            <a:r>
              <a:rPr lang="en-US" sz="1400" dirty="0" smtClean="0"/>
              <a:t> UART2 structure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1115616" y="2533813"/>
            <a:ext cx="301881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/>
              <a:t>MX_USART2_UART_Init</a:t>
            </a:r>
            <a:r>
              <a:rPr lang="en-US" sz="1400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49817246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Down Arrow 45"/>
          <p:cNvSpPr/>
          <p:nvPr/>
        </p:nvSpPr>
        <p:spPr>
          <a:xfrm>
            <a:off x="2555776" y="5404041"/>
            <a:ext cx="216024" cy="7422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985234" y="5113762"/>
            <a:ext cx="301881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err="1" smtClean="0"/>
              <a:t>Init</a:t>
            </a:r>
            <a:r>
              <a:rPr lang="en-US" sz="1400" dirty="0" smtClean="0"/>
              <a:t> GPIO and NVIC for UART</a:t>
            </a:r>
            <a:endParaRPr lang="en-US" sz="1400" dirty="0"/>
          </a:p>
        </p:txBody>
      </p:sp>
      <p:sp>
        <p:nvSpPr>
          <p:cNvPr id="45" name="Down Arrow 44"/>
          <p:cNvSpPr/>
          <p:nvPr/>
        </p:nvSpPr>
        <p:spPr>
          <a:xfrm>
            <a:off x="3386628" y="4750932"/>
            <a:ext cx="216024" cy="3411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985235" y="4444055"/>
            <a:ext cx="301881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err="1" smtClean="0"/>
              <a:t>HAL_UART_MspInit</a:t>
            </a:r>
            <a:r>
              <a:rPr lang="en-US" sz="1400" dirty="0" smtClean="0"/>
              <a:t> callback</a:t>
            </a:r>
            <a:endParaRPr lang="en-US" sz="1400" dirty="0"/>
          </a:p>
        </p:txBody>
      </p:sp>
      <p:sp>
        <p:nvSpPr>
          <p:cNvPr id="44" name="Down Arrow 43"/>
          <p:cNvSpPr/>
          <p:nvPr/>
        </p:nvSpPr>
        <p:spPr>
          <a:xfrm>
            <a:off x="3386628" y="4119359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/>
          <p:cNvSpPr/>
          <p:nvPr/>
        </p:nvSpPr>
        <p:spPr>
          <a:xfrm>
            <a:off x="2954580" y="3484220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own Arrow 39"/>
          <p:cNvSpPr/>
          <p:nvPr/>
        </p:nvSpPr>
        <p:spPr>
          <a:xfrm>
            <a:off x="2954580" y="2845219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</a:t>
            </a:r>
            <a:r>
              <a:rPr lang="en-US" sz="2400" dirty="0" err="1" smtClean="0"/>
              <a:t>init</a:t>
            </a:r>
            <a:r>
              <a:rPr lang="en-US" sz="2400" dirty="0" smtClean="0"/>
              <a:t>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134</a:t>
            </a:fld>
            <a:endParaRPr lang="fr-FR" dirty="0"/>
          </a:p>
        </p:txBody>
      </p:sp>
      <p:sp>
        <p:nvSpPr>
          <p:cNvPr id="20" name="Down Arrow 19"/>
          <p:cNvSpPr/>
          <p:nvPr/>
        </p:nvSpPr>
        <p:spPr>
          <a:xfrm>
            <a:off x="2544571" y="2206689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145468" y="1898912"/>
            <a:ext cx="3000420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/>
              <a:t>Peripheral Initializations</a:t>
            </a:r>
            <a:endParaRPr lang="en-US" sz="1400" dirty="0"/>
          </a:p>
        </p:txBody>
      </p:sp>
      <p:sp>
        <p:nvSpPr>
          <p:cNvPr id="36" name="Rectangular Callout 35"/>
          <p:cNvSpPr/>
          <p:nvPr/>
        </p:nvSpPr>
        <p:spPr>
          <a:xfrm>
            <a:off x="4067944" y="1685666"/>
            <a:ext cx="1512168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We need </a:t>
            </a:r>
            <a:r>
              <a:rPr lang="en-US" sz="1400" dirty="0" err="1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init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UART2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73033" y="2377354"/>
            <a:ext cx="2859780" cy="133967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dirty="0" smtClean="0">
                <a:solidFill>
                  <a:schemeClr val="accent2"/>
                </a:solidFill>
              </a:rPr>
              <a:t>CubeMX create for us function which handle UART initialization</a:t>
            </a:r>
            <a:endParaRPr lang="en-GB" dirty="0"/>
          </a:p>
        </p:txBody>
      </p:sp>
      <p:sp>
        <p:nvSpPr>
          <p:cNvPr id="22" name="Oval 21"/>
          <p:cNvSpPr/>
          <p:nvPr/>
        </p:nvSpPr>
        <p:spPr>
          <a:xfrm>
            <a:off x="776488" y="2406268"/>
            <a:ext cx="3816424" cy="58704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4592912" y="2723242"/>
            <a:ext cx="1080121" cy="0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553186" y="3810105"/>
            <a:ext cx="301881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err="1"/>
              <a:t>HAL_UART_Init</a:t>
            </a:r>
            <a:r>
              <a:rPr lang="en-US" sz="1400" dirty="0"/>
              <a:t>(&amp;</a:t>
            </a:r>
            <a:r>
              <a:rPr lang="en-US" sz="1400" dirty="0" smtClean="0"/>
              <a:t>huart2);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1553187" y="3178313"/>
            <a:ext cx="301881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err="1" smtClean="0"/>
              <a:t>Init</a:t>
            </a:r>
            <a:r>
              <a:rPr lang="en-US" sz="1400" dirty="0" smtClean="0"/>
              <a:t> UART2 structure</a:t>
            </a:r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1115616" y="2533813"/>
            <a:ext cx="301881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/>
              <a:t>MX_USART2_UART_Init</a:t>
            </a:r>
            <a:r>
              <a:rPr lang="en-US" sz="1400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2589328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Down Arrow 45"/>
          <p:cNvSpPr/>
          <p:nvPr/>
        </p:nvSpPr>
        <p:spPr>
          <a:xfrm>
            <a:off x="2555776" y="5404041"/>
            <a:ext cx="216024" cy="7422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985234" y="5113762"/>
            <a:ext cx="301881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err="1" smtClean="0"/>
              <a:t>Init</a:t>
            </a:r>
            <a:r>
              <a:rPr lang="en-US" sz="1400" dirty="0" smtClean="0"/>
              <a:t> GPIO and NVIC for UART</a:t>
            </a:r>
            <a:endParaRPr lang="en-US" sz="1400" dirty="0"/>
          </a:p>
        </p:txBody>
      </p:sp>
      <p:sp>
        <p:nvSpPr>
          <p:cNvPr id="45" name="Down Arrow 44"/>
          <p:cNvSpPr/>
          <p:nvPr/>
        </p:nvSpPr>
        <p:spPr>
          <a:xfrm>
            <a:off x="3386628" y="4750932"/>
            <a:ext cx="216024" cy="3411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985235" y="4444055"/>
            <a:ext cx="301881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err="1" smtClean="0"/>
              <a:t>HAL_UART_MspInit</a:t>
            </a:r>
            <a:r>
              <a:rPr lang="en-US" sz="1400" dirty="0" smtClean="0"/>
              <a:t> callback</a:t>
            </a:r>
            <a:endParaRPr lang="en-US" sz="1400" dirty="0"/>
          </a:p>
        </p:txBody>
      </p:sp>
      <p:sp>
        <p:nvSpPr>
          <p:cNvPr id="44" name="Down Arrow 43"/>
          <p:cNvSpPr/>
          <p:nvPr/>
        </p:nvSpPr>
        <p:spPr>
          <a:xfrm>
            <a:off x="3386628" y="4119359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/>
          <p:cNvSpPr/>
          <p:nvPr/>
        </p:nvSpPr>
        <p:spPr>
          <a:xfrm>
            <a:off x="2954580" y="3484220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own Arrow 39"/>
          <p:cNvSpPr/>
          <p:nvPr/>
        </p:nvSpPr>
        <p:spPr>
          <a:xfrm>
            <a:off x="2954580" y="2845219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</a:t>
            </a:r>
            <a:r>
              <a:rPr lang="en-US" sz="2400" dirty="0" err="1" smtClean="0"/>
              <a:t>init</a:t>
            </a:r>
            <a:r>
              <a:rPr lang="en-US" sz="2400" dirty="0" smtClean="0"/>
              <a:t>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135</a:t>
            </a:fld>
            <a:endParaRPr lang="fr-FR" dirty="0"/>
          </a:p>
        </p:txBody>
      </p:sp>
      <p:sp>
        <p:nvSpPr>
          <p:cNvPr id="20" name="Down Arrow 19"/>
          <p:cNvSpPr/>
          <p:nvPr/>
        </p:nvSpPr>
        <p:spPr>
          <a:xfrm>
            <a:off x="2544571" y="2206689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145468" y="1898912"/>
            <a:ext cx="3000420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/>
              <a:t>Peripheral Initializations</a:t>
            </a:r>
            <a:endParaRPr lang="en-US" sz="1400" dirty="0"/>
          </a:p>
        </p:txBody>
      </p:sp>
      <p:sp>
        <p:nvSpPr>
          <p:cNvPr id="36" name="Rectangular Callout 35"/>
          <p:cNvSpPr/>
          <p:nvPr/>
        </p:nvSpPr>
        <p:spPr>
          <a:xfrm>
            <a:off x="4067944" y="1685666"/>
            <a:ext cx="1512168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We need </a:t>
            </a:r>
            <a:r>
              <a:rPr lang="en-US" sz="1400" dirty="0" err="1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init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UART2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ular Callout 46"/>
          <p:cNvSpPr/>
          <p:nvPr/>
        </p:nvSpPr>
        <p:spPr>
          <a:xfrm>
            <a:off x="4067944" y="2401366"/>
            <a:ext cx="1859474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Call UART2 </a:t>
            </a:r>
            <a:r>
              <a:rPr lang="en-US" sz="1400" dirty="0" err="1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init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function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553186" y="3810105"/>
            <a:ext cx="301881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err="1"/>
              <a:t>HAL_UART_Init</a:t>
            </a:r>
            <a:r>
              <a:rPr lang="en-US" sz="1400" dirty="0"/>
              <a:t>(&amp;</a:t>
            </a:r>
            <a:r>
              <a:rPr lang="en-US" sz="1400" dirty="0" smtClean="0"/>
              <a:t>huart2);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1553187" y="3178313"/>
            <a:ext cx="301881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err="1" smtClean="0"/>
              <a:t>Init</a:t>
            </a:r>
            <a:r>
              <a:rPr lang="en-US" sz="1400" dirty="0" smtClean="0"/>
              <a:t> UART2 structure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1115616" y="2533813"/>
            <a:ext cx="301881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/>
              <a:t>MX_USART2_UART_Init</a:t>
            </a:r>
            <a:r>
              <a:rPr lang="en-US" sz="1400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07421017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Down Arrow 45"/>
          <p:cNvSpPr/>
          <p:nvPr/>
        </p:nvSpPr>
        <p:spPr>
          <a:xfrm>
            <a:off x="2555776" y="5404041"/>
            <a:ext cx="216024" cy="7422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985234" y="5113762"/>
            <a:ext cx="301881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err="1" smtClean="0"/>
              <a:t>Init</a:t>
            </a:r>
            <a:r>
              <a:rPr lang="en-US" sz="1400" dirty="0" smtClean="0"/>
              <a:t> GPIO and NVIC for UART</a:t>
            </a:r>
            <a:endParaRPr lang="en-US" sz="1400" dirty="0"/>
          </a:p>
        </p:txBody>
      </p:sp>
      <p:sp>
        <p:nvSpPr>
          <p:cNvPr id="45" name="Down Arrow 44"/>
          <p:cNvSpPr/>
          <p:nvPr/>
        </p:nvSpPr>
        <p:spPr>
          <a:xfrm>
            <a:off x="3386628" y="4750932"/>
            <a:ext cx="216024" cy="3411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985235" y="4444055"/>
            <a:ext cx="301881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err="1" smtClean="0"/>
              <a:t>HAL_UART_MspInit</a:t>
            </a:r>
            <a:r>
              <a:rPr lang="en-US" sz="1400" dirty="0" smtClean="0"/>
              <a:t> callback</a:t>
            </a:r>
            <a:endParaRPr lang="en-US" sz="1400" dirty="0"/>
          </a:p>
        </p:txBody>
      </p:sp>
      <p:sp>
        <p:nvSpPr>
          <p:cNvPr id="44" name="Down Arrow 43"/>
          <p:cNvSpPr/>
          <p:nvPr/>
        </p:nvSpPr>
        <p:spPr>
          <a:xfrm>
            <a:off x="3386628" y="4119359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/>
          <p:cNvSpPr/>
          <p:nvPr/>
        </p:nvSpPr>
        <p:spPr>
          <a:xfrm>
            <a:off x="2954580" y="3484220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own Arrow 39"/>
          <p:cNvSpPr/>
          <p:nvPr/>
        </p:nvSpPr>
        <p:spPr>
          <a:xfrm>
            <a:off x="2954580" y="2845219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</a:t>
            </a:r>
            <a:r>
              <a:rPr lang="en-US" sz="2400" dirty="0" err="1" smtClean="0"/>
              <a:t>init</a:t>
            </a:r>
            <a:r>
              <a:rPr lang="en-US" sz="2400" dirty="0" smtClean="0"/>
              <a:t>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136</a:t>
            </a:fld>
            <a:endParaRPr lang="fr-FR" dirty="0"/>
          </a:p>
        </p:txBody>
      </p:sp>
      <p:sp>
        <p:nvSpPr>
          <p:cNvPr id="20" name="Down Arrow 19"/>
          <p:cNvSpPr/>
          <p:nvPr/>
        </p:nvSpPr>
        <p:spPr>
          <a:xfrm>
            <a:off x="2544571" y="2206689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145468" y="1898912"/>
            <a:ext cx="3000420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/>
              <a:t>Peripheral Initializations</a:t>
            </a:r>
            <a:endParaRPr lang="en-US" sz="1400" dirty="0"/>
          </a:p>
        </p:txBody>
      </p:sp>
      <p:sp>
        <p:nvSpPr>
          <p:cNvPr id="47" name="Rectangular Callout 46"/>
          <p:cNvSpPr/>
          <p:nvPr/>
        </p:nvSpPr>
        <p:spPr>
          <a:xfrm>
            <a:off x="4067944" y="2401366"/>
            <a:ext cx="1859474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Call UART2 </a:t>
            </a:r>
            <a:r>
              <a:rPr lang="en-US" sz="1400" dirty="0" err="1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init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function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58937" y="3004824"/>
            <a:ext cx="2859780" cy="133967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dirty="0" smtClean="0">
                <a:solidFill>
                  <a:schemeClr val="accent2"/>
                </a:solidFill>
              </a:rPr>
              <a:t>CubeMX fill the UART structure with parameters which we choose in Configuration window</a:t>
            </a:r>
            <a:endParaRPr lang="en-GB" dirty="0"/>
          </a:p>
        </p:txBody>
      </p:sp>
      <p:sp>
        <p:nvSpPr>
          <p:cNvPr id="22" name="Oval 21"/>
          <p:cNvSpPr/>
          <p:nvPr/>
        </p:nvSpPr>
        <p:spPr>
          <a:xfrm>
            <a:off x="1262392" y="3033738"/>
            <a:ext cx="3816424" cy="58704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5078816" y="3350712"/>
            <a:ext cx="1080121" cy="0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2.1.1</a:t>
            </a:r>
          </a:p>
        </p:txBody>
      </p:sp>
      <p:sp>
        <p:nvSpPr>
          <p:cNvPr id="25" name="Rectangular Callout 24"/>
          <p:cNvSpPr/>
          <p:nvPr/>
        </p:nvSpPr>
        <p:spPr>
          <a:xfrm>
            <a:off x="4067944" y="1685666"/>
            <a:ext cx="1512168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We need </a:t>
            </a:r>
            <a:r>
              <a:rPr lang="en-US" sz="1400" dirty="0" err="1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init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UART2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553186" y="3810105"/>
            <a:ext cx="301881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err="1"/>
              <a:t>HAL_UART_Init</a:t>
            </a:r>
            <a:r>
              <a:rPr lang="en-US" sz="1400" dirty="0"/>
              <a:t>(&amp;</a:t>
            </a:r>
            <a:r>
              <a:rPr lang="en-US" sz="1400" dirty="0" smtClean="0"/>
              <a:t>huart2);</a:t>
            </a:r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1553187" y="3178313"/>
            <a:ext cx="301881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err="1" smtClean="0"/>
              <a:t>Init</a:t>
            </a:r>
            <a:r>
              <a:rPr lang="en-US" sz="1400" dirty="0" smtClean="0"/>
              <a:t> UART2 structure</a:t>
            </a:r>
            <a:endParaRPr lang="en-US" sz="1400" dirty="0"/>
          </a:p>
        </p:txBody>
      </p:sp>
      <p:sp>
        <p:nvSpPr>
          <p:cNvPr id="28" name="Rectangle 27"/>
          <p:cNvSpPr/>
          <p:nvPr/>
        </p:nvSpPr>
        <p:spPr>
          <a:xfrm>
            <a:off x="1115616" y="2533813"/>
            <a:ext cx="301881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/>
              <a:t>MX_USART2_UART_Init</a:t>
            </a:r>
            <a:r>
              <a:rPr lang="en-US" sz="1400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09640008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Down Arrow 45"/>
          <p:cNvSpPr/>
          <p:nvPr/>
        </p:nvSpPr>
        <p:spPr>
          <a:xfrm>
            <a:off x="2555776" y="5404041"/>
            <a:ext cx="216024" cy="7422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985234" y="5113762"/>
            <a:ext cx="301881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err="1" smtClean="0"/>
              <a:t>Init</a:t>
            </a:r>
            <a:r>
              <a:rPr lang="en-US" sz="1400" dirty="0" smtClean="0"/>
              <a:t> GPIO and NVIC for UART</a:t>
            </a:r>
            <a:endParaRPr lang="en-US" sz="1400" dirty="0"/>
          </a:p>
        </p:txBody>
      </p:sp>
      <p:sp>
        <p:nvSpPr>
          <p:cNvPr id="45" name="Down Arrow 44"/>
          <p:cNvSpPr/>
          <p:nvPr/>
        </p:nvSpPr>
        <p:spPr>
          <a:xfrm>
            <a:off x="3386628" y="4750932"/>
            <a:ext cx="216024" cy="3411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985235" y="4444055"/>
            <a:ext cx="301881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err="1" smtClean="0"/>
              <a:t>HAL_UART_MspInit</a:t>
            </a:r>
            <a:r>
              <a:rPr lang="en-US" sz="1400" dirty="0" smtClean="0"/>
              <a:t> callback</a:t>
            </a:r>
            <a:endParaRPr lang="en-US" sz="1400" dirty="0"/>
          </a:p>
        </p:txBody>
      </p:sp>
      <p:sp>
        <p:nvSpPr>
          <p:cNvPr id="44" name="Down Arrow 43"/>
          <p:cNvSpPr/>
          <p:nvPr/>
        </p:nvSpPr>
        <p:spPr>
          <a:xfrm>
            <a:off x="3386628" y="4119359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/>
          <p:cNvSpPr/>
          <p:nvPr/>
        </p:nvSpPr>
        <p:spPr>
          <a:xfrm>
            <a:off x="2954580" y="3484220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own Arrow 39"/>
          <p:cNvSpPr/>
          <p:nvPr/>
        </p:nvSpPr>
        <p:spPr>
          <a:xfrm>
            <a:off x="2954580" y="2845219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</a:t>
            </a:r>
            <a:r>
              <a:rPr lang="en-US" sz="2400" dirty="0" err="1" smtClean="0"/>
              <a:t>init</a:t>
            </a:r>
            <a:r>
              <a:rPr lang="en-US" sz="2400" dirty="0" smtClean="0"/>
              <a:t>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137</a:t>
            </a:fld>
            <a:endParaRPr lang="fr-FR" dirty="0"/>
          </a:p>
        </p:txBody>
      </p:sp>
      <p:sp>
        <p:nvSpPr>
          <p:cNvPr id="20" name="Down Arrow 19"/>
          <p:cNvSpPr/>
          <p:nvPr/>
        </p:nvSpPr>
        <p:spPr>
          <a:xfrm>
            <a:off x="2544571" y="2206689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145468" y="1898912"/>
            <a:ext cx="3000420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/>
              <a:t>Peripheral Initializations</a:t>
            </a:r>
            <a:endParaRPr lang="en-US" sz="1400" dirty="0"/>
          </a:p>
        </p:txBody>
      </p:sp>
      <p:sp>
        <p:nvSpPr>
          <p:cNvPr id="47" name="Rectangular Callout 46"/>
          <p:cNvSpPr/>
          <p:nvPr/>
        </p:nvSpPr>
        <p:spPr>
          <a:xfrm>
            <a:off x="4067944" y="2401366"/>
            <a:ext cx="1859474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Call UART2 </a:t>
            </a:r>
            <a:r>
              <a:rPr lang="en-US" sz="1400" dirty="0" err="1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init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function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ectangular Callout 23"/>
          <p:cNvSpPr/>
          <p:nvPr/>
        </p:nvSpPr>
        <p:spPr>
          <a:xfrm>
            <a:off x="4032346" y="3155382"/>
            <a:ext cx="2627885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Store UART2 configuration into structure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2.1.1</a:t>
            </a:r>
          </a:p>
        </p:txBody>
      </p:sp>
      <p:sp>
        <p:nvSpPr>
          <p:cNvPr id="22" name="Rectangular Callout 21"/>
          <p:cNvSpPr/>
          <p:nvPr/>
        </p:nvSpPr>
        <p:spPr>
          <a:xfrm>
            <a:off x="4067944" y="1685666"/>
            <a:ext cx="1512168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We need </a:t>
            </a:r>
            <a:r>
              <a:rPr lang="en-US" sz="1400" dirty="0" err="1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init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UART2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553186" y="3810105"/>
            <a:ext cx="301881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err="1"/>
              <a:t>HAL_UART_Init</a:t>
            </a:r>
            <a:r>
              <a:rPr lang="en-US" sz="1400" dirty="0"/>
              <a:t>(&amp;</a:t>
            </a:r>
            <a:r>
              <a:rPr lang="en-US" sz="1400" dirty="0" smtClean="0"/>
              <a:t>huart2);</a:t>
            </a:r>
            <a:endParaRPr lang="en-US" sz="1400" dirty="0"/>
          </a:p>
        </p:txBody>
      </p:sp>
      <p:sp>
        <p:nvSpPr>
          <p:cNvPr id="25" name="Rectangle 24"/>
          <p:cNvSpPr/>
          <p:nvPr/>
        </p:nvSpPr>
        <p:spPr>
          <a:xfrm>
            <a:off x="1553187" y="3178313"/>
            <a:ext cx="301881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err="1" smtClean="0"/>
              <a:t>Init</a:t>
            </a:r>
            <a:r>
              <a:rPr lang="en-US" sz="1400" dirty="0" smtClean="0"/>
              <a:t> UART2 structure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1115616" y="2533813"/>
            <a:ext cx="301881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/>
              <a:t>MX_USART2_UART_Init</a:t>
            </a:r>
            <a:r>
              <a:rPr lang="en-US" sz="1400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72323939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Down Arrow 45"/>
          <p:cNvSpPr/>
          <p:nvPr/>
        </p:nvSpPr>
        <p:spPr>
          <a:xfrm>
            <a:off x="2555776" y="5404041"/>
            <a:ext cx="216024" cy="7422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985234" y="5113762"/>
            <a:ext cx="301881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err="1" smtClean="0"/>
              <a:t>Init</a:t>
            </a:r>
            <a:r>
              <a:rPr lang="en-US" sz="1400" dirty="0" smtClean="0"/>
              <a:t> GPIO and NVIC for UART</a:t>
            </a:r>
            <a:endParaRPr lang="en-US" sz="1400" dirty="0"/>
          </a:p>
        </p:txBody>
      </p:sp>
      <p:sp>
        <p:nvSpPr>
          <p:cNvPr id="45" name="Down Arrow 44"/>
          <p:cNvSpPr/>
          <p:nvPr/>
        </p:nvSpPr>
        <p:spPr>
          <a:xfrm>
            <a:off x="3386628" y="4750932"/>
            <a:ext cx="216024" cy="3411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985235" y="4444055"/>
            <a:ext cx="301881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err="1" smtClean="0"/>
              <a:t>HAL_UART_MspInit</a:t>
            </a:r>
            <a:r>
              <a:rPr lang="en-US" sz="1400" dirty="0" smtClean="0"/>
              <a:t> callback</a:t>
            </a:r>
            <a:endParaRPr lang="en-US" sz="1400" dirty="0"/>
          </a:p>
        </p:txBody>
      </p:sp>
      <p:sp>
        <p:nvSpPr>
          <p:cNvPr id="44" name="Down Arrow 43"/>
          <p:cNvSpPr/>
          <p:nvPr/>
        </p:nvSpPr>
        <p:spPr>
          <a:xfrm>
            <a:off x="3386628" y="4119359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/>
          <p:cNvSpPr/>
          <p:nvPr/>
        </p:nvSpPr>
        <p:spPr>
          <a:xfrm>
            <a:off x="2954580" y="3484220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own Arrow 39"/>
          <p:cNvSpPr/>
          <p:nvPr/>
        </p:nvSpPr>
        <p:spPr>
          <a:xfrm>
            <a:off x="2954580" y="2845219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</a:t>
            </a:r>
            <a:r>
              <a:rPr lang="en-US" sz="2400" dirty="0" err="1" smtClean="0"/>
              <a:t>init</a:t>
            </a:r>
            <a:r>
              <a:rPr lang="en-US" sz="2400" dirty="0" smtClean="0"/>
              <a:t>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138</a:t>
            </a:fld>
            <a:endParaRPr lang="fr-FR" dirty="0"/>
          </a:p>
        </p:txBody>
      </p:sp>
      <p:sp>
        <p:nvSpPr>
          <p:cNvPr id="20" name="Down Arrow 19"/>
          <p:cNvSpPr/>
          <p:nvPr/>
        </p:nvSpPr>
        <p:spPr>
          <a:xfrm>
            <a:off x="2544571" y="2206689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145468" y="1898912"/>
            <a:ext cx="3000420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/>
              <a:t>Peripheral Initializations</a:t>
            </a:r>
            <a:endParaRPr lang="en-US" sz="1400" dirty="0"/>
          </a:p>
        </p:txBody>
      </p:sp>
      <p:sp>
        <p:nvSpPr>
          <p:cNvPr id="24" name="Rectangular Callout 23"/>
          <p:cNvSpPr/>
          <p:nvPr/>
        </p:nvSpPr>
        <p:spPr>
          <a:xfrm>
            <a:off x="4032346" y="3155382"/>
            <a:ext cx="2627885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Store UART1 configuration into structure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16676" y="3646904"/>
            <a:ext cx="2859780" cy="133967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dirty="0" smtClean="0">
                <a:solidFill>
                  <a:schemeClr val="accent2"/>
                </a:solidFill>
              </a:rPr>
              <a:t>Function wrote parameters from structure into UART1 registers</a:t>
            </a:r>
            <a:endParaRPr lang="en-GB" dirty="0"/>
          </a:p>
        </p:txBody>
      </p:sp>
      <p:sp>
        <p:nvSpPr>
          <p:cNvPr id="22" name="Oval 21"/>
          <p:cNvSpPr/>
          <p:nvPr/>
        </p:nvSpPr>
        <p:spPr>
          <a:xfrm>
            <a:off x="1280171" y="3675818"/>
            <a:ext cx="3816424" cy="58704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5096597" y="3992792"/>
            <a:ext cx="699539" cy="15129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2.1.1</a:t>
            </a:r>
          </a:p>
        </p:txBody>
      </p:sp>
      <p:sp>
        <p:nvSpPr>
          <p:cNvPr id="26" name="Rectangular Callout 25"/>
          <p:cNvSpPr/>
          <p:nvPr/>
        </p:nvSpPr>
        <p:spPr>
          <a:xfrm>
            <a:off x="4067944" y="2401366"/>
            <a:ext cx="1859474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Call UART2 </a:t>
            </a:r>
            <a:r>
              <a:rPr lang="en-US" sz="1400" dirty="0" err="1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init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function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Rectangular Callout 26"/>
          <p:cNvSpPr/>
          <p:nvPr/>
        </p:nvSpPr>
        <p:spPr>
          <a:xfrm>
            <a:off x="4032346" y="3155382"/>
            <a:ext cx="2627885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Store UART2 configuration into structure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Rectangular Callout 27"/>
          <p:cNvSpPr/>
          <p:nvPr/>
        </p:nvSpPr>
        <p:spPr>
          <a:xfrm>
            <a:off x="4067944" y="1685666"/>
            <a:ext cx="1512168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We need </a:t>
            </a:r>
            <a:r>
              <a:rPr lang="en-US" sz="1400" dirty="0" err="1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init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UART2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553186" y="3810105"/>
            <a:ext cx="301881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err="1"/>
              <a:t>HAL_UART_Init</a:t>
            </a:r>
            <a:r>
              <a:rPr lang="en-US" sz="1400" dirty="0"/>
              <a:t>(&amp;</a:t>
            </a:r>
            <a:r>
              <a:rPr lang="en-US" sz="1400" dirty="0" smtClean="0"/>
              <a:t>huart2);</a:t>
            </a:r>
            <a:endParaRPr lang="en-US" sz="1400" dirty="0"/>
          </a:p>
        </p:txBody>
      </p:sp>
      <p:sp>
        <p:nvSpPr>
          <p:cNvPr id="31" name="Rectangle 30"/>
          <p:cNvSpPr/>
          <p:nvPr/>
        </p:nvSpPr>
        <p:spPr>
          <a:xfrm>
            <a:off x="1553187" y="3178313"/>
            <a:ext cx="301881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err="1" smtClean="0"/>
              <a:t>Init</a:t>
            </a:r>
            <a:r>
              <a:rPr lang="en-US" sz="1400" dirty="0" smtClean="0"/>
              <a:t> UART2 structure</a:t>
            </a:r>
            <a:endParaRPr lang="en-US" sz="1400" dirty="0"/>
          </a:p>
        </p:txBody>
      </p:sp>
      <p:sp>
        <p:nvSpPr>
          <p:cNvPr id="32" name="Rectangle 31"/>
          <p:cNvSpPr/>
          <p:nvPr/>
        </p:nvSpPr>
        <p:spPr>
          <a:xfrm>
            <a:off x="1115616" y="2533813"/>
            <a:ext cx="301881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/>
              <a:t>MX_USART2_UART_Init</a:t>
            </a:r>
            <a:r>
              <a:rPr lang="en-US" sz="1400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78920757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Down Arrow 45"/>
          <p:cNvSpPr/>
          <p:nvPr/>
        </p:nvSpPr>
        <p:spPr>
          <a:xfrm>
            <a:off x="2555776" y="5404041"/>
            <a:ext cx="216024" cy="7422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985234" y="5113762"/>
            <a:ext cx="301881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err="1" smtClean="0"/>
              <a:t>Init</a:t>
            </a:r>
            <a:r>
              <a:rPr lang="en-US" sz="1400" dirty="0" smtClean="0"/>
              <a:t> GPIO and NVIC for UART</a:t>
            </a:r>
            <a:endParaRPr lang="en-US" sz="1400" dirty="0"/>
          </a:p>
        </p:txBody>
      </p:sp>
      <p:sp>
        <p:nvSpPr>
          <p:cNvPr id="45" name="Down Arrow 44"/>
          <p:cNvSpPr/>
          <p:nvPr/>
        </p:nvSpPr>
        <p:spPr>
          <a:xfrm>
            <a:off x="3386628" y="4750932"/>
            <a:ext cx="216024" cy="3411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985235" y="4444055"/>
            <a:ext cx="301881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err="1" smtClean="0"/>
              <a:t>HAL_UART_MspInit</a:t>
            </a:r>
            <a:r>
              <a:rPr lang="en-US" sz="1400" dirty="0" smtClean="0"/>
              <a:t> callback</a:t>
            </a:r>
            <a:endParaRPr lang="en-US" sz="1400" dirty="0"/>
          </a:p>
        </p:txBody>
      </p:sp>
      <p:sp>
        <p:nvSpPr>
          <p:cNvPr id="44" name="Down Arrow 43"/>
          <p:cNvSpPr/>
          <p:nvPr/>
        </p:nvSpPr>
        <p:spPr>
          <a:xfrm>
            <a:off x="3386628" y="4119359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/>
          <p:cNvSpPr/>
          <p:nvPr/>
        </p:nvSpPr>
        <p:spPr>
          <a:xfrm>
            <a:off x="2954580" y="3484220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own Arrow 39"/>
          <p:cNvSpPr/>
          <p:nvPr/>
        </p:nvSpPr>
        <p:spPr>
          <a:xfrm>
            <a:off x="2954580" y="2845219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</a:t>
            </a:r>
            <a:r>
              <a:rPr lang="en-US" sz="2400" dirty="0" err="1" smtClean="0"/>
              <a:t>init</a:t>
            </a:r>
            <a:r>
              <a:rPr lang="en-US" sz="2400" dirty="0" smtClean="0"/>
              <a:t>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139</a:t>
            </a:fld>
            <a:endParaRPr lang="fr-FR" dirty="0"/>
          </a:p>
        </p:txBody>
      </p:sp>
      <p:sp>
        <p:nvSpPr>
          <p:cNvPr id="20" name="Down Arrow 19"/>
          <p:cNvSpPr/>
          <p:nvPr/>
        </p:nvSpPr>
        <p:spPr>
          <a:xfrm>
            <a:off x="2544571" y="2206689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145468" y="1898912"/>
            <a:ext cx="3000420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/>
              <a:t>Peripheral Initializations</a:t>
            </a:r>
            <a:endParaRPr lang="en-US" sz="1400" dirty="0"/>
          </a:p>
        </p:txBody>
      </p:sp>
      <p:sp>
        <p:nvSpPr>
          <p:cNvPr id="24" name="Rectangular Callout 23"/>
          <p:cNvSpPr/>
          <p:nvPr/>
        </p:nvSpPr>
        <p:spPr>
          <a:xfrm>
            <a:off x="4032346" y="3155382"/>
            <a:ext cx="2627885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Store UART1 configuration into structure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4166244" y="3804882"/>
            <a:ext cx="2627885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 Write to UART2 registers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230945" y="4273216"/>
            <a:ext cx="2859780" cy="133967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dirty="0" smtClean="0">
                <a:solidFill>
                  <a:schemeClr val="accent2"/>
                </a:solidFill>
              </a:rPr>
              <a:t>Optional </a:t>
            </a:r>
            <a:r>
              <a:rPr lang="en-US" dirty="0">
                <a:solidFill>
                  <a:schemeClr val="accent2"/>
                </a:solidFill>
              </a:rPr>
              <a:t>callback from </a:t>
            </a:r>
            <a:r>
              <a:rPr lang="en-US" dirty="0" err="1">
                <a:solidFill>
                  <a:schemeClr val="accent2"/>
                </a:solidFill>
              </a:rPr>
              <a:t>HAL_UART_Init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smtClean="0">
                <a:solidFill>
                  <a:schemeClr val="accent2"/>
                </a:solidFill>
              </a:rPr>
              <a:t>function, be default </a:t>
            </a:r>
            <a:r>
              <a:rPr lang="en-US" b="1" dirty="0" smtClean="0">
                <a:solidFill>
                  <a:schemeClr val="accent2"/>
                </a:solidFill>
              </a:rPr>
              <a:t>empty weak </a:t>
            </a:r>
            <a:r>
              <a:rPr lang="en-US" dirty="0" smtClean="0">
                <a:solidFill>
                  <a:schemeClr val="accent2"/>
                </a:solidFill>
              </a:rPr>
              <a:t>function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1694440" y="4302130"/>
            <a:ext cx="3816424" cy="58704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5510866" y="4619104"/>
            <a:ext cx="699539" cy="15129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2.1.1</a:t>
            </a:r>
          </a:p>
        </p:txBody>
      </p:sp>
      <p:sp>
        <p:nvSpPr>
          <p:cNvPr id="31" name="Rectangular Callout 30"/>
          <p:cNvSpPr/>
          <p:nvPr/>
        </p:nvSpPr>
        <p:spPr>
          <a:xfrm>
            <a:off x="4067944" y="2401366"/>
            <a:ext cx="1859474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Call UART2 </a:t>
            </a:r>
            <a:r>
              <a:rPr lang="en-US" sz="1400" dirty="0" err="1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init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function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Rectangular Callout 31"/>
          <p:cNvSpPr/>
          <p:nvPr/>
        </p:nvSpPr>
        <p:spPr>
          <a:xfrm>
            <a:off x="4032346" y="3155382"/>
            <a:ext cx="2627885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Store UART2 configuration into structure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Rectangular Callout 32"/>
          <p:cNvSpPr/>
          <p:nvPr/>
        </p:nvSpPr>
        <p:spPr>
          <a:xfrm>
            <a:off x="4067944" y="1685666"/>
            <a:ext cx="1512168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We need </a:t>
            </a:r>
            <a:r>
              <a:rPr lang="en-US" sz="1400" dirty="0" err="1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init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UART2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553186" y="3810105"/>
            <a:ext cx="301881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err="1"/>
              <a:t>HAL_UART_Init</a:t>
            </a:r>
            <a:r>
              <a:rPr lang="en-US" sz="1400" dirty="0"/>
              <a:t>(&amp;</a:t>
            </a:r>
            <a:r>
              <a:rPr lang="en-US" sz="1400" dirty="0" smtClean="0"/>
              <a:t>huart2);</a:t>
            </a:r>
            <a:endParaRPr lang="en-US" sz="1400" dirty="0"/>
          </a:p>
        </p:txBody>
      </p:sp>
      <p:sp>
        <p:nvSpPr>
          <p:cNvPr id="37" name="Rectangle 36"/>
          <p:cNvSpPr/>
          <p:nvPr/>
        </p:nvSpPr>
        <p:spPr>
          <a:xfrm>
            <a:off x="1553187" y="3178313"/>
            <a:ext cx="301881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err="1" smtClean="0"/>
              <a:t>Init</a:t>
            </a:r>
            <a:r>
              <a:rPr lang="en-US" sz="1400" dirty="0" smtClean="0"/>
              <a:t> UART2 structure</a:t>
            </a:r>
            <a:endParaRPr lang="en-US" sz="1400" dirty="0"/>
          </a:p>
        </p:txBody>
      </p:sp>
      <p:sp>
        <p:nvSpPr>
          <p:cNvPr id="48" name="Rectangle 47"/>
          <p:cNvSpPr/>
          <p:nvPr/>
        </p:nvSpPr>
        <p:spPr>
          <a:xfrm>
            <a:off x="1115616" y="2533813"/>
            <a:ext cx="301881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/>
              <a:t>MX_USART2_UART_Init</a:t>
            </a:r>
            <a:r>
              <a:rPr lang="en-US" sz="1400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03992029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Standard </a:t>
            </a:r>
            <a:r>
              <a:rPr lang="fr-FR" dirty="0" err="1" smtClean="0"/>
              <a:t>Peripheral</a:t>
            </a:r>
            <a:r>
              <a:rPr lang="fr-FR" dirty="0" smtClean="0"/>
              <a:t> </a:t>
            </a:r>
            <a:r>
              <a:rPr lang="fr-FR" dirty="0" err="1" smtClean="0"/>
              <a:t>Libraries</a:t>
            </a:r>
            <a:r>
              <a:rPr lang="fr-FR" dirty="0" smtClean="0"/>
              <a:t> (SPL)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14</a:t>
            </a:fld>
            <a:endParaRPr lang="fr-FR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1274400" y="6098400"/>
          <a:ext cx="7272808" cy="6400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35578"/>
                <a:gridCol w="1435578"/>
                <a:gridCol w="1435578"/>
                <a:gridCol w="1435578"/>
                <a:gridCol w="1530496"/>
              </a:tblGrid>
              <a:tr h="276266"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Portability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Optimization</a:t>
                      </a:r>
                    </a:p>
                    <a:p>
                      <a:pPr algn="ctr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(Memory</a:t>
                      </a:r>
                      <a:r>
                        <a:rPr lang="en-US" sz="1200" b="1" baseline="0" noProof="0" dirty="0" smtClean="0">
                          <a:solidFill>
                            <a:schemeClr val="bg1"/>
                          </a:solidFill>
                        </a:rPr>
                        <a:t> &amp; </a:t>
                      </a:r>
                      <a:r>
                        <a:rPr lang="en-US" sz="1200" b="1" baseline="0" noProof="0" dirty="0" err="1" smtClean="0">
                          <a:solidFill>
                            <a:schemeClr val="bg1"/>
                          </a:solidFill>
                        </a:rPr>
                        <a:t>Mips</a:t>
                      </a:r>
                      <a:r>
                        <a:rPr lang="en-US" sz="1200" b="1" baseline="0" noProof="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Easy</a:t>
                      </a:r>
                      <a:endParaRPr lang="en-US" sz="1200" b="1" baseline="0" noProof="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Readiness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Hardware</a:t>
                      </a:r>
                      <a:r>
                        <a:rPr lang="en-US" sz="1200" b="1" baseline="0" noProof="0" dirty="0" smtClean="0">
                          <a:solidFill>
                            <a:schemeClr val="bg1"/>
                          </a:solidFill>
                        </a:rPr>
                        <a:t> coverage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2529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solidFill>
                            <a:schemeClr val="accent4"/>
                          </a:solidFill>
                        </a:rPr>
                        <a:t>++</a:t>
                      </a:r>
                      <a:endParaRPr lang="en-US" sz="180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solidFill>
                            <a:schemeClr val="accent4"/>
                          </a:solidFill>
                        </a:rPr>
                        <a:t>++</a:t>
                      </a:r>
                      <a:endParaRPr lang="en-US" sz="180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solidFill>
                            <a:schemeClr val="accent4"/>
                          </a:solidFill>
                        </a:rPr>
                        <a:t>+</a:t>
                      </a:r>
                      <a:endParaRPr lang="en-US" sz="180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solidFill>
                            <a:schemeClr val="accent4"/>
                          </a:solidFill>
                        </a:rPr>
                        <a:t>++</a:t>
                      </a:r>
                      <a:endParaRPr lang="en-US" sz="180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solidFill>
                            <a:schemeClr val="accent4"/>
                          </a:solidFill>
                        </a:rPr>
                        <a:t>+++</a:t>
                      </a:r>
                      <a:endParaRPr lang="en-US" sz="180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56" y="119077"/>
            <a:ext cx="873084" cy="878904"/>
          </a:xfrm>
          <a:prstGeom prst="rect">
            <a:avLst/>
          </a:prstGeom>
        </p:spPr>
      </p:pic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7200" y="1277496"/>
            <a:ext cx="8686800" cy="2169825"/>
          </a:xfrm>
        </p:spPr>
        <p:txBody>
          <a:bodyPr/>
          <a:lstStyle/>
          <a:p>
            <a:pPr lvl="0"/>
            <a:r>
              <a:rPr lang="en-US" dirty="0" smtClean="0"/>
              <a:t>What is it ?</a:t>
            </a:r>
          </a:p>
          <a:p>
            <a:pPr lvl="1"/>
            <a:r>
              <a:rPr lang="en-US" sz="1500" dirty="0" smtClean="0"/>
              <a:t>Collection of C Libraries covering STM32 peripherals</a:t>
            </a:r>
          </a:p>
          <a:p>
            <a:pPr lvl="0"/>
            <a:r>
              <a:rPr lang="en-US" dirty="0" smtClean="0"/>
              <a:t>Target Audience</a:t>
            </a:r>
          </a:p>
          <a:p>
            <a:pPr lvl="1"/>
            <a:r>
              <a:rPr lang="en-US" sz="1500" dirty="0"/>
              <a:t>Embedded systems developers with </a:t>
            </a:r>
            <a:r>
              <a:rPr lang="en-US" sz="1500" dirty="0" smtClean="0"/>
              <a:t>procedural </a:t>
            </a:r>
            <a:r>
              <a:rPr lang="en-US" sz="1500" dirty="0"/>
              <a:t>C background. </a:t>
            </a:r>
            <a:r>
              <a:rPr lang="en-US" sz="1500" dirty="0" smtClean="0"/>
              <a:t>All </a:t>
            </a:r>
            <a:r>
              <a:rPr lang="en-US" sz="1500" dirty="0"/>
              <a:t>existing STM32 customer base prior to the </a:t>
            </a:r>
            <a:r>
              <a:rPr lang="en-US" sz="1500" dirty="0" smtClean="0"/>
              <a:t>STM32Cube launch, willing to keep same supporting technology for future projects, and same STM32 series.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57200" y="3447321"/>
            <a:ext cx="4320480" cy="240065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334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90000"/>
                  <a:lumOff val="1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accent4">
                    <a:lumMod val="90000"/>
                    <a:lumOff val="1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017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7175" indent="-1555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200" kern="1200" baseline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Features:</a:t>
            </a:r>
          </a:p>
          <a:p>
            <a:pPr lvl="1"/>
            <a:r>
              <a:rPr lang="en-US" sz="1500" dirty="0" smtClean="0"/>
              <a:t>Average optimization, fitting lots of situations</a:t>
            </a:r>
          </a:p>
          <a:p>
            <a:pPr lvl="1"/>
            <a:r>
              <a:rPr lang="en-US" sz="1500" dirty="0" smtClean="0"/>
              <a:t>No need </a:t>
            </a:r>
            <a:r>
              <a:rPr lang="en-US" sz="1500" dirty="0"/>
              <a:t>for direct register manipulation</a:t>
            </a:r>
          </a:p>
          <a:p>
            <a:pPr lvl="1"/>
            <a:r>
              <a:rPr lang="en-US" sz="1500" dirty="0"/>
              <a:t>100% coverage of all peripherals</a:t>
            </a:r>
          </a:p>
          <a:p>
            <a:pPr lvl="1"/>
            <a:r>
              <a:rPr lang="en-US" sz="1500" dirty="0" smtClean="0"/>
              <a:t>Easier </a:t>
            </a:r>
            <a:r>
              <a:rPr lang="en-US" sz="1500" dirty="0"/>
              <a:t>debugging of procedural </a:t>
            </a:r>
            <a:r>
              <a:rPr lang="en-US" sz="1500" dirty="0" smtClean="0"/>
              <a:t>code</a:t>
            </a:r>
            <a:endParaRPr lang="en-US" sz="1500" dirty="0"/>
          </a:p>
          <a:p>
            <a:pPr lvl="1"/>
            <a:r>
              <a:rPr lang="en-US" sz="1500" dirty="0" smtClean="0"/>
              <a:t>Extensions for complex </a:t>
            </a:r>
            <a:r>
              <a:rPr lang="en-US" sz="1500" dirty="0"/>
              <a:t>middleware such as </a:t>
            </a:r>
            <a:r>
              <a:rPr lang="en-US" sz="1500" dirty="0" smtClean="0"/>
              <a:t>USB/TCP-IP/Graphics/Touch Sense</a:t>
            </a:r>
            <a:endParaRPr lang="en-US" sz="1500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355976" y="3447321"/>
            <a:ext cx="4788024" cy="264687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334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90000"/>
                  <a:lumOff val="1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accent4">
                    <a:lumMod val="90000"/>
                    <a:lumOff val="1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017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7175" indent="-1555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200" kern="1200" baseline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Limitations:</a:t>
            </a:r>
          </a:p>
          <a:p>
            <a:pPr lvl="1"/>
            <a:r>
              <a:rPr lang="en-US" sz="1500" dirty="0" smtClean="0"/>
              <a:t>Specific </a:t>
            </a:r>
            <a:r>
              <a:rPr lang="en-US" sz="1500" dirty="0"/>
              <a:t>to certain STM32 series.</a:t>
            </a:r>
          </a:p>
          <a:p>
            <a:pPr lvl="1"/>
            <a:r>
              <a:rPr lang="en-US" sz="1500" dirty="0"/>
              <a:t>No common HAL API prevents application portability between series</a:t>
            </a:r>
          </a:p>
          <a:p>
            <a:pPr lvl="1"/>
            <a:r>
              <a:rPr lang="en-US" sz="1500" dirty="0"/>
              <a:t>Middleware libraries may not be unified for each series</a:t>
            </a:r>
          </a:p>
          <a:p>
            <a:pPr lvl="1"/>
            <a:r>
              <a:rPr lang="en-US" sz="1500" dirty="0" smtClean="0"/>
              <a:t>Doesn’t support forward </a:t>
            </a:r>
            <a:r>
              <a:rPr lang="en-US" sz="1500" dirty="0"/>
              <a:t>STM32 series starting with </a:t>
            </a:r>
            <a:r>
              <a:rPr lang="en-US" sz="1500" dirty="0" smtClean="0"/>
              <a:t>STM32 L0 and F7</a:t>
            </a:r>
            <a:endParaRPr lang="en-US" sz="1500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52525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Down Arrow 45"/>
          <p:cNvSpPr/>
          <p:nvPr/>
        </p:nvSpPr>
        <p:spPr>
          <a:xfrm>
            <a:off x="2555776" y="5404041"/>
            <a:ext cx="216024" cy="7422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985234" y="5113762"/>
            <a:ext cx="301881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err="1" smtClean="0"/>
              <a:t>Init</a:t>
            </a:r>
            <a:r>
              <a:rPr lang="en-US" sz="1400" dirty="0" smtClean="0"/>
              <a:t> GPIO and NVIC for UART</a:t>
            </a:r>
            <a:endParaRPr lang="en-US" sz="1400" dirty="0"/>
          </a:p>
        </p:txBody>
      </p:sp>
      <p:sp>
        <p:nvSpPr>
          <p:cNvPr id="45" name="Down Arrow 44"/>
          <p:cNvSpPr/>
          <p:nvPr/>
        </p:nvSpPr>
        <p:spPr>
          <a:xfrm>
            <a:off x="3386628" y="4750932"/>
            <a:ext cx="216024" cy="3411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985235" y="4444055"/>
            <a:ext cx="301881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err="1" smtClean="0"/>
              <a:t>HAL_UART_MspInit</a:t>
            </a:r>
            <a:r>
              <a:rPr lang="en-US" sz="1400" dirty="0" smtClean="0"/>
              <a:t> callback</a:t>
            </a:r>
            <a:endParaRPr lang="en-US" sz="1400" dirty="0"/>
          </a:p>
        </p:txBody>
      </p:sp>
      <p:sp>
        <p:nvSpPr>
          <p:cNvPr id="44" name="Down Arrow 43"/>
          <p:cNvSpPr/>
          <p:nvPr/>
        </p:nvSpPr>
        <p:spPr>
          <a:xfrm>
            <a:off x="3386628" y="4119359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/>
          <p:cNvSpPr/>
          <p:nvPr/>
        </p:nvSpPr>
        <p:spPr>
          <a:xfrm>
            <a:off x="2954580" y="3484220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own Arrow 39"/>
          <p:cNvSpPr/>
          <p:nvPr/>
        </p:nvSpPr>
        <p:spPr>
          <a:xfrm>
            <a:off x="2954580" y="2845219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</a:t>
            </a:r>
            <a:r>
              <a:rPr lang="en-US" sz="2400" dirty="0" err="1" smtClean="0"/>
              <a:t>init</a:t>
            </a:r>
            <a:r>
              <a:rPr lang="en-US" sz="2400" dirty="0" smtClean="0"/>
              <a:t>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140</a:t>
            </a:fld>
            <a:endParaRPr lang="fr-FR" dirty="0"/>
          </a:p>
        </p:txBody>
      </p:sp>
      <p:sp>
        <p:nvSpPr>
          <p:cNvPr id="20" name="Down Arrow 19"/>
          <p:cNvSpPr/>
          <p:nvPr/>
        </p:nvSpPr>
        <p:spPr>
          <a:xfrm>
            <a:off x="2544571" y="2206689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145468" y="1898912"/>
            <a:ext cx="3000420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/>
              <a:t>Peripheral Initializations</a:t>
            </a:r>
            <a:endParaRPr lang="en-US" sz="1400" dirty="0"/>
          </a:p>
        </p:txBody>
      </p:sp>
      <p:sp>
        <p:nvSpPr>
          <p:cNvPr id="24" name="Rectangular Callout 23"/>
          <p:cNvSpPr/>
          <p:nvPr/>
        </p:nvSpPr>
        <p:spPr>
          <a:xfrm>
            <a:off x="4032346" y="3155382"/>
            <a:ext cx="2627885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Store UART1 configuration into structure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4166244" y="3804882"/>
            <a:ext cx="2627885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 Write to UART2 registers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230945" y="4273216"/>
            <a:ext cx="2859780" cy="133967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dirty="0" smtClean="0">
                <a:solidFill>
                  <a:schemeClr val="accent2"/>
                </a:solidFill>
              </a:rPr>
              <a:t>CubeMX configure here UART1 </a:t>
            </a:r>
            <a:r>
              <a:rPr lang="en-US" b="1" dirty="0" smtClean="0">
                <a:solidFill>
                  <a:schemeClr val="accent2"/>
                </a:solidFill>
              </a:rPr>
              <a:t>GPIOs</a:t>
            </a:r>
            <a:r>
              <a:rPr lang="en-US" dirty="0" smtClean="0">
                <a:solidFill>
                  <a:schemeClr val="accent2"/>
                </a:solidFill>
              </a:rPr>
              <a:t> and enable UART2 </a:t>
            </a:r>
            <a:r>
              <a:rPr lang="en-US" b="1" dirty="0" smtClean="0">
                <a:solidFill>
                  <a:schemeClr val="accent2"/>
                </a:solidFill>
              </a:rPr>
              <a:t>clock system</a:t>
            </a:r>
            <a:endParaRPr lang="en-GB" b="1" dirty="0">
              <a:solidFill>
                <a:schemeClr val="accent2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1694440" y="4302130"/>
            <a:ext cx="3816424" cy="58704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5510866" y="4619104"/>
            <a:ext cx="699539" cy="15129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2.1.1</a:t>
            </a:r>
          </a:p>
        </p:txBody>
      </p:sp>
      <p:sp>
        <p:nvSpPr>
          <p:cNvPr id="31" name="Rectangular Callout 30"/>
          <p:cNvSpPr/>
          <p:nvPr/>
        </p:nvSpPr>
        <p:spPr>
          <a:xfrm>
            <a:off x="4067944" y="2401366"/>
            <a:ext cx="1859474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Call UART2 </a:t>
            </a:r>
            <a:r>
              <a:rPr lang="en-US" sz="1400" dirty="0" err="1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init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function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Rectangular Callout 31"/>
          <p:cNvSpPr/>
          <p:nvPr/>
        </p:nvSpPr>
        <p:spPr>
          <a:xfrm>
            <a:off x="4032346" y="3155382"/>
            <a:ext cx="2627885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Store UART2 configuration into structure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Rectangular Callout 32"/>
          <p:cNvSpPr/>
          <p:nvPr/>
        </p:nvSpPr>
        <p:spPr>
          <a:xfrm>
            <a:off x="4067944" y="1685666"/>
            <a:ext cx="1512168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We need </a:t>
            </a:r>
            <a:r>
              <a:rPr lang="en-US" sz="1400" dirty="0" err="1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init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UART2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553186" y="3810105"/>
            <a:ext cx="301881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err="1"/>
              <a:t>HAL_UART_Init</a:t>
            </a:r>
            <a:r>
              <a:rPr lang="en-US" sz="1400" dirty="0"/>
              <a:t>(&amp;</a:t>
            </a:r>
            <a:r>
              <a:rPr lang="en-US" sz="1400" dirty="0" smtClean="0"/>
              <a:t>huart2);</a:t>
            </a:r>
            <a:endParaRPr lang="en-US" sz="1400" dirty="0"/>
          </a:p>
        </p:txBody>
      </p:sp>
      <p:sp>
        <p:nvSpPr>
          <p:cNvPr id="37" name="Rectangle 36"/>
          <p:cNvSpPr/>
          <p:nvPr/>
        </p:nvSpPr>
        <p:spPr>
          <a:xfrm>
            <a:off x="1553187" y="3178313"/>
            <a:ext cx="301881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err="1" smtClean="0"/>
              <a:t>Init</a:t>
            </a:r>
            <a:r>
              <a:rPr lang="en-US" sz="1400" dirty="0" smtClean="0"/>
              <a:t> UART2 structure</a:t>
            </a:r>
            <a:endParaRPr lang="en-US" sz="1400" dirty="0"/>
          </a:p>
        </p:txBody>
      </p:sp>
      <p:sp>
        <p:nvSpPr>
          <p:cNvPr id="48" name="Rectangle 47"/>
          <p:cNvSpPr/>
          <p:nvPr/>
        </p:nvSpPr>
        <p:spPr>
          <a:xfrm>
            <a:off x="1115616" y="2533813"/>
            <a:ext cx="301881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/>
              <a:t>MX_USART2_UART_Init</a:t>
            </a:r>
            <a:r>
              <a:rPr lang="en-US" sz="1400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72230764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Down Arrow 45"/>
          <p:cNvSpPr/>
          <p:nvPr/>
        </p:nvSpPr>
        <p:spPr>
          <a:xfrm>
            <a:off x="2555776" y="5404041"/>
            <a:ext cx="216024" cy="7422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985234" y="5113762"/>
            <a:ext cx="301881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err="1" smtClean="0"/>
              <a:t>Init</a:t>
            </a:r>
            <a:r>
              <a:rPr lang="en-US" sz="1400" dirty="0" smtClean="0"/>
              <a:t> GPIO and NVIC for UART</a:t>
            </a:r>
            <a:endParaRPr lang="en-US" sz="1400" dirty="0"/>
          </a:p>
        </p:txBody>
      </p:sp>
      <p:sp>
        <p:nvSpPr>
          <p:cNvPr id="45" name="Down Arrow 44"/>
          <p:cNvSpPr/>
          <p:nvPr/>
        </p:nvSpPr>
        <p:spPr>
          <a:xfrm>
            <a:off x="3386628" y="4750932"/>
            <a:ext cx="216024" cy="3411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985235" y="4444055"/>
            <a:ext cx="301881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err="1" smtClean="0"/>
              <a:t>HAL_UART_MspInit</a:t>
            </a:r>
            <a:r>
              <a:rPr lang="en-US" sz="1400" dirty="0" smtClean="0"/>
              <a:t> callback</a:t>
            </a:r>
            <a:endParaRPr lang="en-US" sz="1400" dirty="0"/>
          </a:p>
        </p:txBody>
      </p:sp>
      <p:sp>
        <p:nvSpPr>
          <p:cNvPr id="44" name="Down Arrow 43"/>
          <p:cNvSpPr/>
          <p:nvPr/>
        </p:nvSpPr>
        <p:spPr>
          <a:xfrm>
            <a:off x="3386628" y="4119359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/>
          <p:cNvSpPr/>
          <p:nvPr/>
        </p:nvSpPr>
        <p:spPr>
          <a:xfrm>
            <a:off x="2954580" y="3484220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own Arrow 39"/>
          <p:cNvSpPr/>
          <p:nvPr/>
        </p:nvSpPr>
        <p:spPr>
          <a:xfrm>
            <a:off x="2954580" y="2845219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</a:t>
            </a:r>
            <a:r>
              <a:rPr lang="en-US" sz="2400" dirty="0" err="1" smtClean="0"/>
              <a:t>init</a:t>
            </a:r>
            <a:r>
              <a:rPr lang="en-US" sz="2400" dirty="0" smtClean="0"/>
              <a:t>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141</a:t>
            </a:fld>
            <a:endParaRPr lang="fr-FR" dirty="0"/>
          </a:p>
        </p:txBody>
      </p:sp>
      <p:sp>
        <p:nvSpPr>
          <p:cNvPr id="20" name="Down Arrow 19"/>
          <p:cNvSpPr/>
          <p:nvPr/>
        </p:nvSpPr>
        <p:spPr>
          <a:xfrm>
            <a:off x="2544571" y="2206689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145468" y="1898912"/>
            <a:ext cx="3000420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/>
              <a:t>Peripheral Initializations</a:t>
            </a:r>
            <a:endParaRPr lang="en-US" sz="1400" dirty="0"/>
          </a:p>
        </p:txBody>
      </p:sp>
      <p:sp>
        <p:nvSpPr>
          <p:cNvPr id="25" name="Rectangular Callout 24"/>
          <p:cNvSpPr/>
          <p:nvPr/>
        </p:nvSpPr>
        <p:spPr>
          <a:xfrm>
            <a:off x="4166244" y="3804882"/>
            <a:ext cx="2627885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 Write to UART2 registers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230945" y="5013176"/>
            <a:ext cx="2859780" cy="133967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dirty="0" smtClean="0">
                <a:solidFill>
                  <a:schemeClr val="accent2"/>
                </a:solidFill>
              </a:rPr>
              <a:t>CubeMX configure here UART1 </a:t>
            </a:r>
            <a:r>
              <a:rPr lang="en-US" b="1" dirty="0" smtClean="0">
                <a:solidFill>
                  <a:schemeClr val="accent2"/>
                </a:solidFill>
              </a:rPr>
              <a:t>GPIOs</a:t>
            </a:r>
            <a:r>
              <a:rPr lang="en-US" dirty="0" smtClean="0">
                <a:solidFill>
                  <a:schemeClr val="accent2"/>
                </a:solidFill>
              </a:rPr>
              <a:t> and enable UART2 </a:t>
            </a:r>
            <a:r>
              <a:rPr lang="en-US" b="1" dirty="0" smtClean="0">
                <a:solidFill>
                  <a:schemeClr val="accent2"/>
                </a:solidFill>
              </a:rPr>
              <a:t>clock system and NVIC</a:t>
            </a:r>
            <a:endParaRPr lang="en-GB" b="1" dirty="0">
              <a:solidFill>
                <a:schemeClr val="accent2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1478416" y="5017843"/>
            <a:ext cx="3816424" cy="58704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Arrow Connector 27"/>
          <p:cNvCxnSpPr>
            <a:endCxn id="27" idx="6"/>
          </p:cNvCxnSpPr>
          <p:nvPr/>
        </p:nvCxnSpPr>
        <p:spPr>
          <a:xfrm flipH="1">
            <a:off x="5294840" y="5311363"/>
            <a:ext cx="936105" cy="0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Rectangular Callout 29"/>
          <p:cNvSpPr/>
          <p:nvPr/>
        </p:nvSpPr>
        <p:spPr>
          <a:xfrm>
            <a:off x="4716016" y="4444676"/>
            <a:ext cx="2627885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UART2 </a:t>
            </a:r>
            <a:r>
              <a:rPr lang="en-US" sz="1400" dirty="0" err="1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init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callback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2.1.1</a:t>
            </a:r>
          </a:p>
        </p:txBody>
      </p:sp>
      <p:sp>
        <p:nvSpPr>
          <p:cNvPr id="32" name="Rectangular Callout 31"/>
          <p:cNvSpPr/>
          <p:nvPr/>
        </p:nvSpPr>
        <p:spPr>
          <a:xfrm>
            <a:off x="4067944" y="2401366"/>
            <a:ext cx="1859474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Call UART2 </a:t>
            </a:r>
            <a:r>
              <a:rPr lang="en-US" sz="1400" dirty="0" err="1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init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function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Rectangular Callout 32"/>
          <p:cNvSpPr/>
          <p:nvPr/>
        </p:nvSpPr>
        <p:spPr>
          <a:xfrm>
            <a:off x="4032346" y="3155382"/>
            <a:ext cx="2627885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Store UART2 configuration into structure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Rectangular Callout 34"/>
          <p:cNvSpPr/>
          <p:nvPr/>
        </p:nvSpPr>
        <p:spPr>
          <a:xfrm>
            <a:off x="4067944" y="1685666"/>
            <a:ext cx="1512168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We need </a:t>
            </a:r>
            <a:r>
              <a:rPr lang="en-US" sz="1400" dirty="0" err="1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init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UART2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553186" y="3810105"/>
            <a:ext cx="301881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err="1"/>
              <a:t>HAL_UART_Init</a:t>
            </a:r>
            <a:r>
              <a:rPr lang="en-US" sz="1400" dirty="0"/>
              <a:t>(&amp;</a:t>
            </a:r>
            <a:r>
              <a:rPr lang="en-US" sz="1400" dirty="0" smtClean="0"/>
              <a:t>huart2);</a:t>
            </a:r>
            <a:endParaRPr lang="en-US" sz="1400" dirty="0"/>
          </a:p>
        </p:txBody>
      </p:sp>
      <p:sp>
        <p:nvSpPr>
          <p:cNvPr id="48" name="Rectangle 47"/>
          <p:cNvSpPr/>
          <p:nvPr/>
        </p:nvSpPr>
        <p:spPr>
          <a:xfrm>
            <a:off x="1553187" y="3178313"/>
            <a:ext cx="301881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err="1" smtClean="0"/>
              <a:t>Init</a:t>
            </a:r>
            <a:r>
              <a:rPr lang="en-US" sz="1400" dirty="0" smtClean="0"/>
              <a:t> UART2 structure</a:t>
            </a:r>
            <a:endParaRPr lang="en-US" sz="1400" dirty="0"/>
          </a:p>
        </p:txBody>
      </p:sp>
      <p:sp>
        <p:nvSpPr>
          <p:cNvPr id="49" name="Rectangle 48"/>
          <p:cNvSpPr/>
          <p:nvPr/>
        </p:nvSpPr>
        <p:spPr>
          <a:xfrm>
            <a:off x="1115616" y="2533813"/>
            <a:ext cx="301881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/>
              <a:t>MX_USART2_UART_Init</a:t>
            </a:r>
            <a:r>
              <a:rPr lang="en-US" sz="1400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8379695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Down Arrow 45"/>
          <p:cNvSpPr/>
          <p:nvPr/>
        </p:nvSpPr>
        <p:spPr>
          <a:xfrm>
            <a:off x="2555776" y="5404041"/>
            <a:ext cx="216024" cy="7422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985234" y="5113762"/>
            <a:ext cx="301881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err="1" smtClean="0"/>
              <a:t>Init</a:t>
            </a:r>
            <a:r>
              <a:rPr lang="en-US" sz="1400" dirty="0" smtClean="0"/>
              <a:t> GPIO and NVIC for UART</a:t>
            </a:r>
            <a:endParaRPr lang="en-US" sz="1400" dirty="0"/>
          </a:p>
        </p:txBody>
      </p:sp>
      <p:sp>
        <p:nvSpPr>
          <p:cNvPr id="45" name="Down Arrow 44"/>
          <p:cNvSpPr/>
          <p:nvPr/>
        </p:nvSpPr>
        <p:spPr>
          <a:xfrm>
            <a:off x="3386628" y="4750932"/>
            <a:ext cx="216024" cy="3411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985235" y="4444055"/>
            <a:ext cx="301881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err="1" smtClean="0"/>
              <a:t>HAL_UART_MspInit</a:t>
            </a:r>
            <a:r>
              <a:rPr lang="en-US" sz="1400" dirty="0" smtClean="0"/>
              <a:t> callback</a:t>
            </a:r>
            <a:endParaRPr lang="en-US" sz="1400" dirty="0"/>
          </a:p>
        </p:txBody>
      </p:sp>
      <p:sp>
        <p:nvSpPr>
          <p:cNvPr id="44" name="Down Arrow 43"/>
          <p:cNvSpPr/>
          <p:nvPr/>
        </p:nvSpPr>
        <p:spPr>
          <a:xfrm>
            <a:off x="3386628" y="4119359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/>
          <p:cNvSpPr/>
          <p:nvPr/>
        </p:nvSpPr>
        <p:spPr>
          <a:xfrm>
            <a:off x="2954580" y="3484220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own Arrow 39"/>
          <p:cNvSpPr/>
          <p:nvPr/>
        </p:nvSpPr>
        <p:spPr>
          <a:xfrm>
            <a:off x="2954580" y="2845219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</a:t>
            </a:r>
            <a:r>
              <a:rPr lang="en-US" sz="2400" dirty="0" err="1" smtClean="0"/>
              <a:t>init</a:t>
            </a:r>
            <a:r>
              <a:rPr lang="en-US" sz="2400" dirty="0" smtClean="0"/>
              <a:t>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142</a:t>
            </a:fld>
            <a:endParaRPr lang="fr-FR" dirty="0"/>
          </a:p>
        </p:txBody>
      </p:sp>
      <p:sp>
        <p:nvSpPr>
          <p:cNvPr id="20" name="Down Arrow 19"/>
          <p:cNvSpPr/>
          <p:nvPr/>
        </p:nvSpPr>
        <p:spPr>
          <a:xfrm>
            <a:off x="2544571" y="2206689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145468" y="1898912"/>
            <a:ext cx="3000420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/>
              <a:t>Peripheral Initializations</a:t>
            </a:r>
            <a:endParaRPr lang="en-US" sz="1400" dirty="0"/>
          </a:p>
        </p:txBody>
      </p:sp>
      <p:sp>
        <p:nvSpPr>
          <p:cNvPr id="24" name="Rectangular Callout 23"/>
          <p:cNvSpPr/>
          <p:nvPr/>
        </p:nvSpPr>
        <p:spPr>
          <a:xfrm>
            <a:off x="4032346" y="3155382"/>
            <a:ext cx="2627885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Store UART1 configuration into structure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4166244" y="3804882"/>
            <a:ext cx="2627885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 Write to UART2 registers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Rectangular Callout 29"/>
          <p:cNvSpPr/>
          <p:nvPr/>
        </p:nvSpPr>
        <p:spPr>
          <a:xfrm>
            <a:off x="4716016" y="4444676"/>
            <a:ext cx="2627885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UART2 </a:t>
            </a:r>
            <a:r>
              <a:rPr lang="en-US" sz="1400" dirty="0" err="1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init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callback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Rectangular Callout 30"/>
          <p:cNvSpPr/>
          <p:nvPr/>
        </p:nvSpPr>
        <p:spPr>
          <a:xfrm>
            <a:off x="4806228" y="5108589"/>
            <a:ext cx="3886922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6. UART2 GPIOS, NVIC and RCC </a:t>
            </a:r>
            <a:r>
              <a:rPr lang="en-US" sz="1400" dirty="0" err="1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init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2.1.1</a:t>
            </a:r>
          </a:p>
        </p:txBody>
      </p:sp>
      <p:sp>
        <p:nvSpPr>
          <p:cNvPr id="27" name="Rectangular Callout 26"/>
          <p:cNvSpPr/>
          <p:nvPr/>
        </p:nvSpPr>
        <p:spPr>
          <a:xfrm>
            <a:off x="4067944" y="2401366"/>
            <a:ext cx="1859474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Call UART2 </a:t>
            </a:r>
            <a:r>
              <a:rPr lang="en-US" sz="1400" dirty="0" err="1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init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function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Rectangular Callout 27"/>
          <p:cNvSpPr/>
          <p:nvPr/>
        </p:nvSpPr>
        <p:spPr>
          <a:xfrm>
            <a:off x="4032346" y="3155382"/>
            <a:ext cx="2627885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Store UART2 configuration into structure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Rectangular Callout 31"/>
          <p:cNvSpPr/>
          <p:nvPr/>
        </p:nvSpPr>
        <p:spPr>
          <a:xfrm>
            <a:off x="4067944" y="1685666"/>
            <a:ext cx="1512168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We need </a:t>
            </a:r>
            <a:r>
              <a:rPr lang="en-US" sz="1400" dirty="0" err="1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init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UART2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553186" y="3810105"/>
            <a:ext cx="301881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err="1"/>
              <a:t>HAL_UART_Init</a:t>
            </a:r>
            <a:r>
              <a:rPr lang="en-US" sz="1400" dirty="0"/>
              <a:t>(&amp;</a:t>
            </a:r>
            <a:r>
              <a:rPr lang="en-US" sz="1400" dirty="0" smtClean="0"/>
              <a:t>huart2);</a:t>
            </a:r>
            <a:endParaRPr lang="en-US" sz="1400" dirty="0"/>
          </a:p>
        </p:txBody>
      </p:sp>
      <p:sp>
        <p:nvSpPr>
          <p:cNvPr id="35" name="Rectangle 34"/>
          <p:cNvSpPr/>
          <p:nvPr/>
        </p:nvSpPr>
        <p:spPr>
          <a:xfrm>
            <a:off x="1553187" y="3178313"/>
            <a:ext cx="301881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err="1" smtClean="0"/>
              <a:t>Init</a:t>
            </a:r>
            <a:r>
              <a:rPr lang="en-US" sz="1400" dirty="0" smtClean="0"/>
              <a:t> UART2 structure</a:t>
            </a:r>
            <a:endParaRPr lang="en-US" sz="1400" dirty="0"/>
          </a:p>
        </p:txBody>
      </p:sp>
      <p:sp>
        <p:nvSpPr>
          <p:cNvPr id="37" name="Rectangle 36"/>
          <p:cNvSpPr/>
          <p:nvPr/>
        </p:nvSpPr>
        <p:spPr>
          <a:xfrm>
            <a:off x="1115616" y="2533813"/>
            <a:ext cx="301881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/>
              <a:t>MX_USART2_UART_Init</a:t>
            </a:r>
            <a:r>
              <a:rPr lang="en-US" sz="1400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93075863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8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Down Arrow 45"/>
          <p:cNvSpPr/>
          <p:nvPr/>
        </p:nvSpPr>
        <p:spPr>
          <a:xfrm>
            <a:off x="2555776" y="5404041"/>
            <a:ext cx="216024" cy="7422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985234" y="5113762"/>
            <a:ext cx="301881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err="1" smtClean="0"/>
              <a:t>Init</a:t>
            </a:r>
            <a:r>
              <a:rPr lang="en-US" sz="1400" dirty="0" smtClean="0"/>
              <a:t> GPIO and NVIC for UART</a:t>
            </a:r>
            <a:endParaRPr lang="en-US" sz="1400" dirty="0"/>
          </a:p>
        </p:txBody>
      </p:sp>
      <p:sp>
        <p:nvSpPr>
          <p:cNvPr id="45" name="Down Arrow 44"/>
          <p:cNvSpPr/>
          <p:nvPr/>
        </p:nvSpPr>
        <p:spPr>
          <a:xfrm>
            <a:off x="3386628" y="4750932"/>
            <a:ext cx="216024" cy="3411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985235" y="4444055"/>
            <a:ext cx="301881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err="1" smtClean="0"/>
              <a:t>HAL_UART_MspInit</a:t>
            </a:r>
            <a:r>
              <a:rPr lang="en-US" sz="1400" dirty="0" smtClean="0"/>
              <a:t> callback</a:t>
            </a:r>
            <a:endParaRPr lang="en-US" sz="1400" dirty="0"/>
          </a:p>
        </p:txBody>
      </p:sp>
      <p:sp>
        <p:nvSpPr>
          <p:cNvPr id="44" name="Down Arrow 43"/>
          <p:cNvSpPr/>
          <p:nvPr/>
        </p:nvSpPr>
        <p:spPr>
          <a:xfrm>
            <a:off x="3386628" y="4119359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/>
          <p:cNvSpPr/>
          <p:nvPr/>
        </p:nvSpPr>
        <p:spPr>
          <a:xfrm>
            <a:off x="2954580" y="3484220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own Arrow 39"/>
          <p:cNvSpPr/>
          <p:nvPr/>
        </p:nvSpPr>
        <p:spPr>
          <a:xfrm>
            <a:off x="2954580" y="2845219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</a:t>
            </a:r>
            <a:r>
              <a:rPr lang="en-US" sz="2400" dirty="0" err="1" smtClean="0"/>
              <a:t>init</a:t>
            </a:r>
            <a:r>
              <a:rPr lang="en-US" sz="2400" dirty="0" smtClean="0"/>
              <a:t>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143</a:t>
            </a:fld>
            <a:endParaRPr lang="fr-FR" dirty="0"/>
          </a:p>
        </p:txBody>
      </p:sp>
      <p:sp>
        <p:nvSpPr>
          <p:cNvPr id="20" name="Down Arrow 19"/>
          <p:cNvSpPr/>
          <p:nvPr/>
        </p:nvSpPr>
        <p:spPr>
          <a:xfrm>
            <a:off x="2544571" y="2206689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145468" y="1898912"/>
            <a:ext cx="3000420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/>
              <a:t>Peripheral Initializations</a:t>
            </a:r>
            <a:endParaRPr lang="en-US" sz="1400" dirty="0"/>
          </a:p>
        </p:txBody>
      </p:sp>
      <p:sp>
        <p:nvSpPr>
          <p:cNvPr id="47" name="Rectangular Callout 46"/>
          <p:cNvSpPr/>
          <p:nvPr/>
        </p:nvSpPr>
        <p:spPr>
          <a:xfrm>
            <a:off x="4067944" y="2401366"/>
            <a:ext cx="1859474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Call UART1 </a:t>
            </a:r>
            <a:r>
              <a:rPr lang="en-US" sz="1400" dirty="0" err="1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init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function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ectangular Callout 25"/>
          <p:cNvSpPr/>
          <p:nvPr/>
        </p:nvSpPr>
        <p:spPr>
          <a:xfrm>
            <a:off x="2739883" y="6007133"/>
            <a:ext cx="3886922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7. Next </a:t>
            </a:r>
            <a:r>
              <a:rPr lang="en-US" sz="1400" dirty="0" err="1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periph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400" dirty="0" err="1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init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or user code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2.1.1</a:t>
            </a:r>
          </a:p>
        </p:txBody>
      </p:sp>
      <p:sp>
        <p:nvSpPr>
          <p:cNvPr id="66" name="Rectangular Callout 65"/>
          <p:cNvSpPr/>
          <p:nvPr/>
        </p:nvSpPr>
        <p:spPr>
          <a:xfrm>
            <a:off x="4166244" y="3804882"/>
            <a:ext cx="2627885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 Write to UART2 registers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Rectangular Callout 66"/>
          <p:cNvSpPr/>
          <p:nvPr/>
        </p:nvSpPr>
        <p:spPr>
          <a:xfrm>
            <a:off x="4716016" y="4444676"/>
            <a:ext cx="2627885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UART2 </a:t>
            </a:r>
            <a:r>
              <a:rPr lang="en-US" sz="1400" dirty="0" err="1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init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callback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8" name="Rectangular Callout 67"/>
          <p:cNvSpPr/>
          <p:nvPr/>
        </p:nvSpPr>
        <p:spPr>
          <a:xfrm>
            <a:off x="4806228" y="5108589"/>
            <a:ext cx="3886922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6. UART2 GPIOS, NVIC and RCC </a:t>
            </a:r>
            <a:r>
              <a:rPr lang="en-US" sz="1400" dirty="0" err="1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init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9" name="Rectangular Callout 68"/>
          <p:cNvSpPr/>
          <p:nvPr/>
        </p:nvSpPr>
        <p:spPr>
          <a:xfrm>
            <a:off x="4067944" y="2401366"/>
            <a:ext cx="1859474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Call UART2 </a:t>
            </a:r>
            <a:r>
              <a:rPr lang="en-US" sz="1400" dirty="0" err="1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init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function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0" name="Rectangular Callout 69"/>
          <p:cNvSpPr/>
          <p:nvPr/>
        </p:nvSpPr>
        <p:spPr>
          <a:xfrm>
            <a:off x="4032346" y="3155382"/>
            <a:ext cx="2627885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Store UART2 configuration into structure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1" name="Rectangular Callout 70"/>
          <p:cNvSpPr/>
          <p:nvPr/>
        </p:nvSpPr>
        <p:spPr>
          <a:xfrm>
            <a:off x="4067944" y="1685666"/>
            <a:ext cx="1512168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We need </a:t>
            </a:r>
            <a:r>
              <a:rPr lang="en-US" sz="1400" dirty="0" err="1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init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UART2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1553186" y="3810105"/>
            <a:ext cx="301881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err="1"/>
              <a:t>HAL_UART_Init</a:t>
            </a:r>
            <a:r>
              <a:rPr lang="en-US" sz="1400" dirty="0"/>
              <a:t>(&amp;</a:t>
            </a:r>
            <a:r>
              <a:rPr lang="en-US" sz="1400" dirty="0" smtClean="0"/>
              <a:t>huart2);</a:t>
            </a:r>
            <a:endParaRPr lang="en-US" sz="1400" dirty="0"/>
          </a:p>
        </p:txBody>
      </p:sp>
      <p:sp>
        <p:nvSpPr>
          <p:cNvPr id="73" name="Rectangle 72"/>
          <p:cNvSpPr/>
          <p:nvPr/>
        </p:nvSpPr>
        <p:spPr>
          <a:xfrm>
            <a:off x="1553187" y="3178313"/>
            <a:ext cx="301881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err="1" smtClean="0"/>
              <a:t>Init</a:t>
            </a:r>
            <a:r>
              <a:rPr lang="en-US" sz="1400" dirty="0" smtClean="0"/>
              <a:t> UART2 structure</a:t>
            </a:r>
            <a:endParaRPr lang="en-US" sz="1400" dirty="0"/>
          </a:p>
        </p:txBody>
      </p:sp>
      <p:sp>
        <p:nvSpPr>
          <p:cNvPr id="74" name="Rectangle 73"/>
          <p:cNvSpPr/>
          <p:nvPr/>
        </p:nvSpPr>
        <p:spPr>
          <a:xfrm>
            <a:off x="1115616" y="2533813"/>
            <a:ext cx="301881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/>
              <a:t>MX_USART2_UART_Init</a:t>
            </a:r>
            <a:r>
              <a:rPr lang="en-US" sz="1400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53673676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68" grpId="0" animBg="1"/>
      <p:bldP spid="70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transmit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144</a:t>
            </a:fld>
            <a:endParaRPr lang="fr-FR" dirty="0"/>
          </a:p>
        </p:txBody>
      </p:sp>
      <p:sp>
        <p:nvSpPr>
          <p:cNvPr id="3" name="TextBox 2"/>
          <p:cNvSpPr txBox="1"/>
          <p:nvPr/>
        </p:nvSpPr>
        <p:spPr>
          <a:xfrm>
            <a:off x="5999457" y="2296432"/>
            <a:ext cx="2016224" cy="646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Generated by </a:t>
            </a:r>
            <a:r>
              <a:rPr lang="en-US" dirty="0" smtClean="0">
                <a:solidFill>
                  <a:schemeClr val="accent2"/>
                </a:solidFill>
              </a:rPr>
              <a:t>CubeMX</a:t>
            </a:r>
            <a:endParaRPr lang="en-GB" dirty="0"/>
          </a:p>
        </p:txBody>
      </p:sp>
      <p:cxnSp>
        <p:nvCxnSpPr>
          <p:cNvPr id="7" name="Straight Arrow Connector 6"/>
          <p:cNvCxnSpPr>
            <a:stCxn id="3" idx="1"/>
            <a:endCxn id="2" idx="6"/>
          </p:cNvCxnSpPr>
          <p:nvPr/>
        </p:nvCxnSpPr>
        <p:spPr>
          <a:xfrm flipH="1" flipV="1">
            <a:off x="4572001" y="2516020"/>
            <a:ext cx="1427456" cy="103578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Down Arrow 19"/>
          <p:cNvSpPr/>
          <p:nvPr/>
        </p:nvSpPr>
        <p:spPr>
          <a:xfrm>
            <a:off x="2544571" y="2689330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rved Up Arrow 20"/>
          <p:cNvSpPr/>
          <p:nvPr/>
        </p:nvSpPr>
        <p:spPr>
          <a:xfrm rot="16020542">
            <a:off x="4303195" y="3067876"/>
            <a:ext cx="459676" cy="42559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>
            <a:endCxn id="24" idx="0"/>
          </p:cNvCxnSpPr>
          <p:nvPr/>
        </p:nvCxnSpPr>
        <p:spPr>
          <a:xfrm flipH="1">
            <a:off x="958529" y="3548064"/>
            <a:ext cx="1202466" cy="8477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594253" y="3548064"/>
            <a:ext cx="1187144" cy="8615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18770" y="4395841"/>
            <a:ext cx="1279517" cy="276999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+mj-lt"/>
              </a:rPr>
              <a:t>HAL_TIMEOUT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24225" y="4409649"/>
            <a:ext cx="1140056" cy="276999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+mj-lt"/>
              </a:rPr>
              <a:t>HAL_ERROR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873826" y="4409648"/>
            <a:ext cx="816249" cy="276999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+mj-lt"/>
              </a:rPr>
              <a:t>HAL_OK</a:t>
            </a:r>
          </a:p>
        </p:txBody>
      </p:sp>
      <p:cxnSp>
        <p:nvCxnSpPr>
          <p:cNvPr id="27" name="Straight Arrow Connector 26"/>
          <p:cNvCxnSpPr>
            <a:stCxn id="30" idx="2"/>
          </p:cNvCxnSpPr>
          <p:nvPr/>
        </p:nvCxnSpPr>
        <p:spPr>
          <a:xfrm flipH="1">
            <a:off x="2405791" y="3548064"/>
            <a:ext cx="249084" cy="8477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693033" y="3089813"/>
            <a:ext cx="1653018" cy="46166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b="1" dirty="0" smtClean="0">
                <a:latin typeface="+mj-lt"/>
              </a:rPr>
              <a:t>Function blocks</a:t>
            </a:r>
          </a:p>
          <a:p>
            <a:pPr algn="ctr"/>
            <a:r>
              <a:rPr lang="en-US" sz="1200" b="1" dirty="0" smtClean="0">
                <a:latin typeface="+mj-lt"/>
              </a:rPr>
              <a:t>Polling with timeout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145468" y="2381553"/>
            <a:ext cx="3000420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/>
              <a:t>Peripheral Initializations</a:t>
            </a:r>
            <a:endParaRPr lang="en-US" sz="1400" dirty="0"/>
          </a:p>
        </p:txBody>
      </p:sp>
      <p:sp>
        <p:nvSpPr>
          <p:cNvPr id="30" name="Rectangle 29"/>
          <p:cNvSpPr/>
          <p:nvPr/>
        </p:nvSpPr>
        <p:spPr>
          <a:xfrm>
            <a:off x="1145468" y="3024844"/>
            <a:ext cx="3018813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/>
              <a:t>P</a:t>
            </a:r>
            <a:r>
              <a:rPr lang="en-US" sz="1400" dirty="0" smtClean="0"/>
              <a:t>olling process</a:t>
            </a:r>
          </a:p>
          <a:p>
            <a:pPr algn="ctr"/>
            <a:r>
              <a:rPr lang="en-US" sz="1400" dirty="0" err="1" smtClean="0"/>
              <a:t>HAL_UART_Transmit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4533033" y="4418791"/>
            <a:ext cx="1011815" cy="276999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+mj-lt"/>
              </a:rPr>
              <a:t>HAL_BUSY</a:t>
            </a:r>
          </a:p>
        </p:txBody>
      </p:sp>
      <p:cxnSp>
        <p:nvCxnSpPr>
          <p:cNvPr id="32" name="Straight Arrow Connector 31"/>
          <p:cNvCxnSpPr>
            <a:endCxn id="25" idx="0"/>
          </p:cNvCxnSpPr>
          <p:nvPr/>
        </p:nvCxnSpPr>
        <p:spPr>
          <a:xfrm>
            <a:off x="3024309" y="3551478"/>
            <a:ext cx="569944" cy="8581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755577" y="2222500"/>
            <a:ext cx="3816424" cy="58704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2.1.1</a:t>
            </a:r>
          </a:p>
        </p:txBody>
      </p:sp>
    </p:spTree>
    <p:extLst>
      <p:ext uri="{BB962C8B-B14F-4D97-AF65-F5344CB8AC3E}">
        <p14:creationId xmlns:p14="http://schemas.microsoft.com/office/powerpoint/2010/main" val="217769970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transmit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145</a:t>
            </a:fld>
            <a:endParaRPr lang="fr-FR" dirty="0"/>
          </a:p>
        </p:txBody>
      </p:sp>
      <p:sp>
        <p:nvSpPr>
          <p:cNvPr id="3" name="TextBox 2"/>
          <p:cNvSpPr txBox="1"/>
          <p:nvPr/>
        </p:nvSpPr>
        <p:spPr>
          <a:xfrm>
            <a:off x="5551199" y="2058387"/>
            <a:ext cx="2016224" cy="646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dirty="0" smtClean="0">
                <a:solidFill>
                  <a:schemeClr val="accent2"/>
                </a:solidFill>
              </a:rPr>
              <a:t>Created by user</a:t>
            </a:r>
            <a:endParaRPr lang="en-GB" dirty="0"/>
          </a:p>
        </p:txBody>
      </p:sp>
      <p:sp>
        <p:nvSpPr>
          <p:cNvPr id="20" name="Down Arrow 19"/>
          <p:cNvSpPr/>
          <p:nvPr/>
        </p:nvSpPr>
        <p:spPr>
          <a:xfrm>
            <a:off x="2544571" y="2689330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rved Up Arrow 20"/>
          <p:cNvSpPr/>
          <p:nvPr/>
        </p:nvSpPr>
        <p:spPr>
          <a:xfrm rot="16020542">
            <a:off x="4303195" y="3067876"/>
            <a:ext cx="459676" cy="42559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>
            <a:endCxn id="24" idx="0"/>
          </p:cNvCxnSpPr>
          <p:nvPr/>
        </p:nvCxnSpPr>
        <p:spPr>
          <a:xfrm flipH="1">
            <a:off x="958529" y="3548064"/>
            <a:ext cx="1202466" cy="8477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594253" y="3548064"/>
            <a:ext cx="1187144" cy="8615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18770" y="4395841"/>
            <a:ext cx="1279517" cy="276999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+mj-lt"/>
              </a:rPr>
              <a:t>HAL_TIMEOUT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24225" y="4409649"/>
            <a:ext cx="1140056" cy="276999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+mj-lt"/>
              </a:rPr>
              <a:t>HAL_ERROR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873826" y="4409648"/>
            <a:ext cx="816249" cy="276999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+mj-lt"/>
              </a:rPr>
              <a:t>HAL_OK</a:t>
            </a:r>
          </a:p>
        </p:txBody>
      </p:sp>
      <p:cxnSp>
        <p:nvCxnSpPr>
          <p:cNvPr id="27" name="Straight Arrow Connector 26"/>
          <p:cNvCxnSpPr>
            <a:stCxn id="30" idx="2"/>
          </p:cNvCxnSpPr>
          <p:nvPr/>
        </p:nvCxnSpPr>
        <p:spPr>
          <a:xfrm flipH="1">
            <a:off x="2405791" y="3548064"/>
            <a:ext cx="249084" cy="8477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693033" y="3089813"/>
            <a:ext cx="1653018" cy="46166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b="1" dirty="0" smtClean="0">
                <a:latin typeface="+mj-lt"/>
              </a:rPr>
              <a:t>Function blocks</a:t>
            </a:r>
          </a:p>
          <a:p>
            <a:pPr algn="ctr"/>
            <a:r>
              <a:rPr lang="en-US" sz="1200" b="1" dirty="0" smtClean="0">
                <a:latin typeface="+mj-lt"/>
              </a:rPr>
              <a:t>Polling with timeout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145468" y="2381553"/>
            <a:ext cx="3000420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/>
              <a:t>Peripheral Initializations</a:t>
            </a:r>
            <a:endParaRPr lang="en-US" sz="1400" dirty="0"/>
          </a:p>
        </p:txBody>
      </p:sp>
      <p:sp>
        <p:nvSpPr>
          <p:cNvPr id="30" name="Rectangle 29"/>
          <p:cNvSpPr/>
          <p:nvPr/>
        </p:nvSpPr>
        <p:spPr>
          <a:xfrm>
            <a:off x="1145468" y="3024844"/>
            <a:ext cx="3018813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/>
              <a:t>P</a:t>
            </a:r>
            <a:r>
              <a:rPr lang="en-US" sz="1400" dirty="0" smtClean="0"/>
              <a:t>olling process</a:t>
            </a:r>
          </a:p>
          <a:p>
            <a:pPr algn="ctr"/>
            <a:r>
              <a:rPr lang="en-US" sz="1400" dirty="0" err="1" smtClean="0"/>
              <a:t>HAL_UART_Transmit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4533033" y="4418791"/>
            <a:ext cx="1011815" cy="276999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+mj-lt"/>
              </a:rPr>
              <a:t>HAL_BUSY</a:t>
            </a:r>
          </a:p>
        </p:txBody>
      </p:sp>
      <p:cxnSp>
        <p:nvCxnSpPr>
          <p:cNvPr id="32" name="Straight Arrow Connector 31"/>
          <p:cNvCxnSpPr>
            <a:endCxn id="25" idx="0"/>
          </p:cNvCxnSpPr>
          <p:nvPr/>
        </p:nvCxnSpPr>
        <p:spPr>
          <a:xfrm>
            <a:off x="3024309" y="3551478"/>
            <a:ext cx="569944" cy="8581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747575" y="2990946"/>
            <a:ext cx="3816424" cy="58704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/>
          <p:cNvCxnSpPr>
            <a:stCxn id="3" idx="1"/>
          </p:cNvCxnSpPr>
          <p:nvPr/>
        </p:nvCxnSpPr>
        <p:spPr>
          <a:xfrm flipH="1">
            <a:off x="4258471" y="2381553"/>
            <a:ext cx="1292728" cy="689684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2.1.1</a:t>
            </a:r>
          </a:p>
        </p:txBody>
      </p:sp>
    </p:spTree>
    <p:extLst>
      <p:ext uri="{BB962C8B-B14F-4D97-AF65-F5344CB8AC3E}">
        <p14:creationId xmlns:p14="http://schemas.microsoft.com/office/powerpoint/2010/main" val="111215643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receive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146</a:t>
            </a:fld>
            <a:endParaRPr lang="fr-FR" dirty="0"/>
          </a:p>
        </p:txBody>
      </p:sp>
      <p:sp>
        <p:nvSpPr>
          <p:cNvPr id="3" name="TextBox 2"/>
          <p:cNvSpPr txBox="1"/>
          <p:nvPr/>
        </p:nvSpPr>
        <p:spPr>
          <a:xfrm>
            <a:off x="5999457" y="2296432"/>
            <a:ext cx="2016224" cy="646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Generated by </a:t>
            </a:r>
            <a:r>
              <a:rPr lang="en-US" dirty="0" smtClean="0">
                <a:solidFill>
                  <a:schemeClr val="accent2"/>
                </a:solidFill>
              </a:rPr>
              <a:t>CubeMX</a:t>
            </a:r>
            <a:endParaRPr lang="en-GB" dirty="0"/>
          </a:p>
        </p:txBody>
      </p:sp>
      <p:cxnSp>
        <p:nvCxnSpPr>
          <p:cNvPr id="7" name="Straight Arrow Connector 6"/>
          <p:cNvCxnSpPr>
            <a:stCxn id="3" idx="1"/>
            <a:endCxn id="2" idx="6"/>
          </p:cNvCxnSpPr>
          <p:nvPr/>
        </p:nvCxnSpPr>
        <p:spPr>
          <a:xfrm flipH="1" flipV="1">
            <a:off x="4572001" y="2516020"/>
            <a:ext cx="1427456" cy="103578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Down Arrow 19"/>
          <p:cNvSpPr/>
          <p:nvPr/>
        </p:nvSpPr>
        <p:spPr>
          <a:xfrm>
            <a:off x="2544571" y="2689330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rved Up Arrow 20"/>
          <p:cNvSpPr/>
          <p:nvPr/>
        </p:nvSpPr>
        <p:spPr>
          <a:xfrm rot="16020542">
            <a:off x="4303195" y="3067876"/>
            <a:ext cx="459676" cy="42559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>
            <a:endCxn id="24" idx="0"/>
          </p:cNvCxnSpPr>
          <p:nvPr/>
        </p:nvCxnSpPr>
        <p:spPr>
          <a:xfrm flipH="1">
            <a:off x="958529" y="3548064"/>
            <a:ext cx="1202466" cy="8477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594253" y="3548064"/>
            <a:ext cx="1187144" cy="8615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18770" y="4395841"/>
            <a:ext cx="1279517" cy="276999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+mj-lt"/>
              </a:rPr>
              <a:t>HAL_TIMEOUT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24225" y="4409649"/>
            <a:ext cx="1140056" cy="276999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+mj-lt"/>
              </a:rPr>
              <a:t>HAL_ERROR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873826" y="4409648"/>
            <a:ext cx="816249" cy="276999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+mj-lt"/>
              </a:rPr>
              <a:t>HAL_OK</a:t>
            </a:r>
          </a:p>
        </p:txBody>
      </p:sp>
      <p:cxnSp>
        <p:nvCxnSpPr>
          <p:cNvPr id="27" name="Straight Arrow Connector 26"/>
          <p:cNvCxnSpPr>
            <a:stCxn id="30" idx="2"/>
          </p:cNvCxnSpPr>
          <p:nvPr/>
        </p:nvCxnSpPr>
        <p:spPr>
          <a:xfrm flipH="1">
            <a:off x="2405791" y="3548064"/>
            <a:ext cx="249084" cy="8477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693033" y="3089813"/>
            <a:ext cx="1653018" cy="46166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b="1" dirty="0" smtClean="0">
                <a:latin typeface="+mj-lt"/>
              </a:rPr>
              <a:t>Function blocks</a:t>
            </a:r>
          </a:p>
          <a:p>
            <a:pPr algn="ctr"/>
            <a:r>
              <a:rPr lang="en-US" sz="1200" b="1" dirty="0" smtClean="0">
                <a:latin typeface="+mj-lt"/>
              </a:rPr>
              <a:t>Polling with timeout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145468" y="2381553"/>
            <a:ext cx="3000420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/>
              <a:t>Peripheral Initializations</a:t>
            </a:r>
            <a:endParaRPr lang="en-US" sz="1400" dirty="0"/>
          </a:p>
        </p:txBody>
      </p:sp>
      <p:sp>
        <p:nvSpPr>
          <p:cNvPr id="30" name="Rectangle 29"/>
          <p:cNvSpPr/>
          <p:nvPr/>
        </p:nvSpPr>
        <p:spPr>
          <a:xfrm>
            <a:off x="1145468" y="3024844"/>
            <a:ext cx="3018813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/>
              <a:t>P</a:t>
            </a:r>
            <a:r>
              <a:rPr lang="en-US" sz="1400" dirty="0" smtClean="0"/>
              <a:t>olling process</a:t>
            </a:r>
          </a:p>
          <a:p>
            <a:pPr algn="ctr"/>
            <a:r>
              <a:rPr lang="en-US" sz="1400" dirty="0" err="1" smtClean="0"/>
              <a:t>HAL_UART_Receive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4533033" y="4418791"/>
            <a:ext cx="1011815" cy="276999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+mj-lt"/>
              </a:rPr>
              <a:t>HAL_BUSY</a:t>
            </a:r>
          </a:p>
        </p:txBody>
      </p:sp>
      <p:cxnSp>
        <p:nvCxnSpPr>
          <p:cNvPr id="32" name="Straight Arrow Connector 31"/>
          <p:cNvCxnSpPr>
            <a:endCxn id="25" idx="0"/>
          </p:cNvCxnSpPr>
          <p:nvPr/>
        </p:nvCxnSpPr>
        <p:spPr>
          <a:xfrm>
            <a:off x="3024309" y="3551478"/>
            <a:ext cx="569944" cy="8581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755577" y="2222500"/>
            <a:ext cx="3816424" cy="58704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2.1.1</a:t>
            </a:r>
          </a:p>
        </p:txBody>
      </p:sp>
    </p:spTree>
    <p:extLst>
      <p:ext uri="{BB962C8B-B14F-4D97-AF65-F5344CB8AC3E}">
        <p14:creationId xmlns:p14="http://schemas.microsoft.com/office/powerpoint/2010/main" val="283153390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receive </a:t>
            </a:r>
            <a:r>
              <a:rPr lang="en-US" sz="2400" dirty="0"/>
              <a:t>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147</a:t>
            </a:fld>
            <a:endParaRPr lang="fr-FR" dirty="0"/>
          </a:p>
        </p:txBody>
      </p:sp>
      <p:sp>
        <p:nvSpPr>
          <p:cNvPr id="3" name="TextBox 2"/>
          <p:cNvSpPr txBox="1"/>
          <p:nvPr/>
        </p:nvSpPr>
        <p:spPr>
          <a:xfrm>
            <a:off x="5551199" y="2058387"/>
            <a:ext cx="2016224" cy="646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dirty="0" smtClean="0">
                <a:solidFill>
                  <a:schemeClr val="accent2"/>
                </a:solidFill>
              </a:rPr>
              <a:t>Created by user</a:t>
            </a:r>
            <a:endParaRPr lang="en-GB" dirty="0"/>
          </a:p>
        </p:txBody>
      </p:sp>
      <p:sp>
        <p:nvSpPr>
          <p:cNvPr id="20" name="Down Arrow 19"/>
          <p:cNvSpPr/>
          <p:nvPr/>
        </p:nvSpPr>
        <p:spPr>
          <a:xfrm>
            <a:off x="2544571" y="2689330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rved Up Arrow 20"/>
          <p:cNvSpPr/>
          <p:nvPr/>
        </p:nvSpPr>
        <p:spPr>
          <a:xfrm rot="16020542">
            <a:off x="4303195" y="3067876"/>
            <a:ext cx="459676" cy="42559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>
            <a:endCxn id="24" idx="0"/>
          </p:cNvCxnSpPr>
          <p:nvPr/>
        </p:nvCxnSpPr>
        <p:spPr>
          <a:xfrm flipH="1">
            <a:off x="958529" y="3548064"/>
            <a:ext cx="1202466" cy="8477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594253" y="3548064"/>
            <a:ext cx="1187144" cy="8615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18770" y="4395841"/>
            <a:ext cx="1279517" cy="276999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+mj-lt"/>
              </a:rPr>
              <a:t>HAL_TIMEOUT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24225" y="4409649"/>
            <a:ext cx="1140056" cy="276999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+mj-lt"/>
              </a:rPr>
              <a:t>HAL_ERROR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873826" y="4409648"/>
            <a:ext cx="816249" cy="276999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+mj-lt"/>
              </a:rPr>
              <a:t>HAL_OK</a:t>
            </a:r>
          </a:p>
        </p:txBody>
      </p:sp>
      <p:cxnSp>
        <p:nvCxnSpPr>
          <p:cNvPr id="27" name="Straight Arrow Connector 26"/>
          <p:cNvCxnSpPr>
            <a:stCxn id="30" idx="2"/>
          </p:cNvCxnSpPr>
          <p:nvPr/>
        </p:nvCxnSpPr>
        <p:spPr>
          <a:xfrm flipH="1">
            <a:off x="2405791" y="3548064"/>
            <a:ext cx="249084" cy="8477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693033" y="3089813"/>
            <a:ext cx="1653018" cy="46166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b="1" dirty="0" smtClean="0">
                <a:latin typeface="+mj-lt"/>
              </a:rPr>
              <a:t>Function blocks</a:t>
            </a:r>
          </a:p>
          <a:p>
            <a:pPr algn="ctr"/>
            <a:r>
              <a:rPr lang="en-US" sz="1200" b="1" dirty="0" smtClean="0">
                <a:latin typeface="+mj-lt"/>
              </a:rPr>
              <a:t>Polling with timeout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145468" y="2381553"/>
            <a:ext cx="3000420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/>
              <a:t>Peripheral Initializations</a:t>
            </a:r>
            <a:endParaRPr lang="en-US" sz="1400" dirty="0"/>
          </a:p>
        </p:txBody>
      </p:sp>
      <p:sp>
        <p:nvSpPr>
          <p:cNvPr id="30" name="Rectangle 29"/>
          <p:cNvSpPr/>
          <p:nvPr/>
        </p:nvSpPr>
        <p:spPr>
          <a:xfrm>
            <a:off x="1145468" y="3024844"/>
            <a:ext cx="3018813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/>
              <a:t>P</a:t>
            </a:r>
            <a:r>
              <a:rPr lang="en-US" sz="1400" dirty="0" smtClean="0"/>
              <a:t>olling process</a:t>
            </a:r>
          </a:p>
          <a:p>
            <a:pPr algn="ctr"/>
            <a:r>
              <a:rPr lang="en-US" sz="1400" dirty="0" err="1" smtClean="0"/>
              <a:t>HAL_UART_Receive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4533033" y="4418791"/>
            <a:ext cx="1011815" cy="276999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+mj-lt"/>
              </a:rPr>
              <a:t>HAL_BUSY</a:t>
            </a:r>
          </a:p>
        </p:txBody>
      </p:sp>
      <p:cxnSp>
        <p:nvCxnSpPr>
          <p:cNvPr id="32" name="Straight Arrow Connector 31"/>
          <p:cNvCxnSpPr>
            <a:endCxn id="25" idx="0"/>
          </p:cNvCxnSpPr>
          <p:nvPr/>
        </p:nvCxnSpPr>
        <p:spPr>
          <a:xfrm>
            <a:off x="3024309" y="3551478"/>
            <a:ext cx="569944" cy="8581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747575" y="2990946"/>
            <a:ext cx="3816424" cy="58704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/>
          <p:cNvCxnSpPr>
            <a:stCxn id="3" idx="1"/>
          </p:cNvCxnSpPr>
          <p:nvPr/>
        </p:nvCxnSpPr>
        <p:spPr>
          <a:xfrm flipH="1">
            <a:off x="4258471" y="2381553"/>
            <a:ext cx="1292728" cy="689684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2.1.1</a:t>
            </a:r>
          </a:p>
        </p:txBody>
      </p:sp>
    </p:spTree>
    <p:extLst>
      <p:ext uri="{BB962C8B-B14F-4D97-AF65-F5344CB8AC3E}">
        <p14:creationId xmlns:p14="http://schemas.microsoft.com/office/powerpoint/2010/main" val="39582701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2877711"/>
          </a:xfrm>
        </p:spPr>
        <p:txBody>
          <a:bodyPr/>
          <a:lstStyle/>
          <a:p>
            <a:r>
              <a:rPr lang="en-GB" dirty="0" smtClean="0"/>
              <a:t>Open the project in our IDE</a:t>
            </a:r>
          </a:p>
          <a:p>
            <a:pPr lvl="1"/>
            <a:r>
              <a:rPr lang="en-GB" dirty="0" smtClean="0"/>
              <a:t>The functions we want to put into </a:t>
            </a:r>
            <a:r>
              <a:rPr lang="en-GB" dirty="0" err="1" smtClean="0"/>
              <a:t>main.c</a:t>
            </a:r>
            <a:endParaRPr lang="en-GB" dirty="0" smtClean="0"/>
          </a:p>
          <a:p>
            <a:pPr lvl="1"/>
            <a:r>
              <a:rPr lang="en-GB" dirty="0"/>
              <a:t>Between </a:t>
            </a:r>
            <a:r>
              <a:rPr lang="en-GB" i="1" dirty="0"/>
              <a:t>/* USER CODE BEGIN 3</a:t>
            </a:r>
            <a:r>
              <a:rPr lang="en-GB" i="1" dirty="0" smtClean="0"/>
              <a:t> </a:t>
            </a:r>
            <a:r>
              <a:rPr lang="en-GB" i="1" dirty="0"/>
              <a:t>*/</a:t>
            </a:r>
            <a:r>
              <a:rPr lang="en-GB" dirty="0"/>
              <a:t> and </a:t>
            </a:r>
            <a:r>
              <a:rPr lang="en-GB" i="1" dirty="0"/>
              <a:t>/* USER CODE END 3</a:t>
            </a:r>
            <a:r>
              <a:rPr lang="en-GB" i="1" dirty="0" smtClean="0"/>
              <a:t> */ </a:t>
            </a:r>
            <a:r>
              <a:rPr lang="en-GB" dirty="0" smtClean="0"/>
              <a:t>tags</a:t>
            </a:r>
          </a:p>
          <a:p>
            <a:pPr lvl="1"/>
            <a:r>
              <a:rPr lang="en-GB" dirty="0" smtClean="0"/>
              <a:t>Into infinite while function</a:t>
            </a:r>
          </a:p>
          <a:p>
            <a:r>
              <a:rPr lang="en-GB" dirty="0" smtClean="0"/>
              <a:t>For transmit use function</a:t>
            </a:r>
          </a:p>
          <a:p>
            <a:pPr lvl="1"/>
            <a:r>
              <a:rPr lang="en-GB" sz="1400" dirty="0" err="1" smtClean="0"/>
              <a:t>HAL_UART_Transmit</a:t>
            </a:r>
            <a:r>
              <a:rPr lang="en-GB" sz="1400" dirty="0" smtClean="0"/>
              <a:t>(</a:t>
            </a:r>
            <a:r>
              <a:rPr lang="en-GB" sz="1400" dirty="0" err="1" smtClean="0"/>
              <a:t>UART_HandleTypeDef</a:t>
            </a:r>
            <a:r>
              <a:rPr lang="en-GB" sz="1400" dirty="0" smtClean="0"/>
              <a:t> </a:t>
            </a:r>
            <a:r>
              <a:rPr lang="en-GB" sz="1400" dirty="0"/>
              <a:t>*</a:t>
            </a:r>
            <a:r>
              <a:rPr lang="en-GB" sz="1400" dirty="0" err="1"/>
              <a:t>huart</a:t>
            </a:r>
            <a:r>
              <a:rPr lang="en-GB" sz="1400" dirty="0"/>
              <a:t>, uint8_t *</a:t>
            </a:r>
            <a:r>
              <a:rPr lang="en-GB" sz="1400" dirty="0" err="1"/>
              <a:t>pData</a:t>
            </a:r>
            <a:r>
              <a:rPr lang="en-GB" sz="1400" dirty="0"/>
              <a:t>, uint16_t Size, uint32_t Timeout)</a:t>
            </a:r>
            <a:endParaRPr lang="en-GB" sz="1400" dirty="0" smtClean="0"/>
          </a:p>
          <a:p>
            <a:r>
              <a:rPr lang="en-GB" dirty="0"/>
              <a:t>For </a:t>
            </a:r>
            <a:r>
              <a:rPr lang="en-GB" dirty="0" smtClean="0"/>
              <a:t>receive use </a:t>
            </a:r>
            <a:r>
              <a:rPr lang="en-GB" dirty="0"/>
              <a:t>function</a:t>
            </a:r>
          </a:p>
          <a:p>
            <a:pPr lvl="1"/>
            <a:r>
              <a:rPr lang="en-GB" sz="1400" dirty="0" err="1"/>
              <a:t>HAL_UART_Receive</a:t>
            </a:r>
            <a:r>
              <a:rPr lang="en-GB" sz="1400" dirty="0"/>
              <a:t>(</a:t>
            </a:r>
            <a:r>
              <a:rPr lang="en-GB" sz="1400" dirty="0" err="1"/>
              <a:t>UART_HandleTypeDef</a:t>
            </a:r>
            <a:r>
              <a:rPr lang="en-GB" sz="1400" dirty="0"/>
              <a:t> *</a:t>
            </a:r>
            <a:r>
              <a:rPr lang="en-GB" sz="1400" dirty="0" err="1"/>
              <a:t>huart</a:t>
            </a:r>
            <a:r>
              <a:rPr lang="en-GB" sz="1400" dirty="0"/>
              <a:t>, uint8_t *</a:t>
            </a:r>
            <a:r>
              <a:rPr lang="en-GB" sz="1400" dirty="0" err="1"/>
              <a:t>pData</a:t>
            </a:r>
            <a:r>
              <a:rPr lang="en-GB" sz="1400" dirty="0"/>
              <a:t>, uint16_t Size, uint32_t Timeout);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148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2.1.1</a:t>
            </a:r>
          </a:p>
        </p:txBody>
      </p:sp>
    </p:spTree>
    <p:extLst>
      <p:ext uri="{BB962C8B-B14F-4D97-AF65-F5344CB8AC3E}">
        <p14:creationId xmlns:p14="http://schemas.microsoft.com/office/powerpoint/2010/main" val="29960035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3570208"/>
          </a:xfrm>
        </p:spPr>
        <p:txBody>
          <a:bodyPr/>
          <a:lstStyle/>
          <a:p>
            <a:r>
              <a:rPr lang="en-GB" dirty="0" smtClean="0"/>
              <a:t>Transmit solution</a:t>
            </a:r>
          </a:p>
          <a:p>
            <a:pPr lvl="1"/>
            <a:r>
              <a:rPr lang="en-US" dirty="0" smtClean="0"/>
              <a:t>Create data structure for data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Call transmit function from while loop</a:t>
            </a:r>
            <a:endParaRPr lang="en-US" dirty="0"/>
          </a:p>
          <a:p>
            <a:pPr marL="355600" lvl="1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149</a:t>
            </a:fld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835696" y="3966237"/>
            <a:ext cx="5832648" cy="2031325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3 */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Infinite loop */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(1)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HAL_UART_Transmit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(&amp;</a:t>
            </a:r>
            <a:r>
              <a:rPr lang="en-GB" dirty="0" smtClean="0">
                <a:solidFill>
                  <a:prstClr val="black"/>
                </a:solidFill>
                <a:latin typeface="Consolas" panose="020B0609020204030204" pitchFamily="49" charset="0"/>
              </a:rPr>
              <a:t>huart2,data,10,1000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3 */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755576" y="2132856"/>
            <a:ext cx="7992888" cy="1200329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0 */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uint8_t data[]={0x30,0x31,0x32,0x33,0x34,0x35,0x36,0x37,0x38,0x39};</a:t>
            </a:r>
          </a:p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0 */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2.1.1</a:t>
            </a:r>
          </a:p>
        </p:txBody>
      </p:sp>
    </p:spTree>
    <p:extLst>
      <p:ext uri="{BB962C8B-B14F-4D97-AF65-F5344CB8AC3E}">
        <p14:creationId xmlns:p14="http://schemas.microsoft.com/office/powerpoint/2010/main" val="401016261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8520" y="116632"/>
            <a:ext cx="8640960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STM32Cube - Embedded software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15</a:t>
            </a:fld>
            <a:endParaRPr lang="fr-FR" dirty="0"/>
          </a:p>
        </p:txBody>
      </p:sp>
      <p:grpSp>
        <p:nvGrpSpPr>
          <p:cNvPr id="3" name="Group 2"/>
          <p:cNvGrpSpPr/>
          <p:nvPr/>
        </p:nvGrpSpPr>
        <p:grpSpPr>
          <a:xfrm>
            <a:off x="6438465" y="1259632"/>
            <a:ext cx="2451776" cy="1756588"/>
            <a:chOff x="808475" y="2456136"/>
            <a:chExt cx="3715569" cy="2662040"/>
          </a:xfrm>
        </p:grpSpPr>
        <p:sp>
          <p:nvSpPr>
            <p:cNvPr id="35" name="Rounded Rectangle 34"/>
            <p:cNvSpPr/>
            <p:nvPr/>
          </p:nvSpPr>
          <p:spPr>
            <a:xfrm>
              <a:off x="808476" y="4385116"/>
              <a:ext cx="3715568" cy="733060"/>
            </a:xfrm>
            <a:prstGeom prst="roundRect">
              <a:avLst>
                <a:gd name="adj" fmla="val 7413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600" b="1" dirty="0" smtClean="0">
                <a:solidFill>
                  <a:schemeClr val="accent1"/>
                </a:solidFill>
              </a:endParaRPr>
            </a:p>
            <a:p>
              <a:pPr algn="ctr"/>
              <a:r>
                <a:rPr lang="en-US" sz="1600" b="1" dirty="0" smtClean="0">
                  <a:solidFill>
                    <a:schemeClr val="accent1"/>
                  </a:solidFill>
                </a:rPr>
                <a:t>STM32Cube</a:t>
              </a:r>
            </a:p>
            <a:p>
              <a:pPr algn="ctr"/>
              <a:r>
                <a:rPr lang="en-US" sz="800" b="1" dirty="0" smtClean="0">
                  <a:solidFill>
                    <a:schemeClr val="accent1"/>
                  </a:solidFill>
                </a:rPr>
                <a:t>STM32 Hardware abstraction layer  </a:t>
              </a:r>
            </a:p>
            <a:p>
              <a:pPr algn="ctr"/>
              <a:endParaRPr lang="en-US" sz="800" b="1" dirty="0">
                <a:solidFill>
                  <a:schemeClr val="accent1"/>
                </a:solidFill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808476" y="2936583"/>
              <a:ext cx="3715568" cy="1368277"/>
            </a:xfrm>
            <a:prstGeom prst="roundRect">
              <a:avLst>
                <a:gd name="adj" fmla="val 9023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600" b="1" dirty="0" smtClean="0">
                  <a:solidFill>
                    <a:schemeClr val="accent1"/>
                  </a:solidFill>
                </a:rPr>
                <a:t>STM32Cube</a:t>
              </a:r>
            </a:p>
            <a:p>
              <a:pPr algn="ctr"/>
              <a:r>
                <a:rPr lang="en-US" sz="800" b="1" dirty="0" smtClean="0">
                  <a:solidFill>
                    <a:schemeClr val="accent1"/>
                  </a:solidFill>
                </a:rPr>
                <a:t>Middleware</a:t>
              </a:r>
            </a:p>
          </p:txBody>
        </p:sp>
        <p:sp>
          <p:nvSpPr>
            <p:cNvPr id="39" name="Flowchart: Alternate Process 38"/>
            <p:cNvSpPr/>
            <p:nvPr/>
          </p:nvSpPr>
          <p:spPr>
            <a:xfrm>
              <a:off x="896217" y="3598563"/>
              <a:ext cx="673905" cy="575595"/>
            </a:xfrm>
            <a:prstGeom prst="flowChartAlternateProcess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900" b="1" dirty="0" smtClean="0"/>
            </a:p>
          </p:txBody>
        </p:sp>
        <p:sp>
          <p:nvSpPr>
            <p:cNvPr id="40" name="Flowchart: Alternate Process 39"/>
            <p:cNvSpPr/>
            <p:nvPr/>
          </p:nvSpPr>
          <p:spPr>
            <a:xfrm>
              <a:off x="1642426" y="3600460"/>
              <a:ext cx="648071" cy="573698"/>
            </a:xfrm>
            <a:prstGeom prst="flowChartAlternateProcess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900" b="1" dirty="0" smtClean="0"/>
            </a:p>
          </p:txBody>
        </p:sp>
        <p:sp>
          <p:nvSpPr>
            <p:cNvPr id="41" name="Flowchart: Alternate Process 40"/>
            <p:cNvSpPr/>
            <p:nvPr/>
          </p:nvSpPr>
          <p:spPr>
            <a:xfrm>
              <a:off x="2362505" y="3608931"/>
              <a:ext cx="648071" cy="564943"/>
            </a:xfrm>
            <a:prstGeom prst="flowChartAlternateProcess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900" b="1" dirty="0" smtClean="0"/>
            </a:p>
          </p:txBody>
        </p:sp>
        <p:sp>
          <p:nvSpPr>
            <p:cNvPr id="42" name="Flowchart: Alternate Process 41"/>
            <p:cNvSpPr/>
            <p:nvPr/>
          </p:nvSpPr>
          <p:spPr>
            <a:xfrm>
              <a:off x="3082586" y="3604836"/>
              <a:ext cx="648071" cy="564943"/>
            </a:xfrm>
            <a:prstGeom prst="flowChartAlternateProcess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900" b="1" dirty="0" smtClean="0"/>
            </a:p>
          </p:txBody>
        </p:sp>
        <p:sp>
          <p:nvSpPr>
            <p:cNvPr id="43" name="Flowchart: Alternate Process 42"/>
            <p:cNvSpPr/>
            <p:nvPr/>
          </p:nvSpPr>
          <p:spPr>
            <a:xfrm>
              <a:off x="3833270" y="3605478"/>
              <a:ext cx="545458" cy="564943"/>
            </a:xfrm>
            <a:prstGeom prst="flowChartAlternateProcess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900" b="1" dirty="0" smtClean="0"/>
            </a:p>
          </p:txBody>
        </p:sp>
        <p:sp>
          <p:nvSpPr>
            <p:cNvPr id="44" name="Flowchart: Alternate Process 43"/>
            <p:cNvSpPr/>
            <p:nvPr/>
          </p:nvSpPr>
          <p:spPr>
            <a:xfrm>
              <a:off x="808475" y="2456136"/>
              <a:ext cx="3715569" cy="397137"/>
            </a:xfrm>
            <a:prstGeom prst="flowChartAlternateProcess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accent5"/>
                  </a:solidFill>
                </a:rPr>
                <a:t>User code</a:t>
              </a:r>
              <a:endParaRPr lang="en-US" sz="1600" b="1" dirty="0">
                <a:solidFill>
                  <a:schemeClr val="accent5"/>
                </a:solidFill>
              </a:endParaRPr>
            </a:p>
          </p:txBody>
        </p:sp>
        <p:pic>
          <p:nvPicPr>
            <p:cNvPr id="48" name="Picture 2" descr="C:\Users\claire long\Documents\Claire\STM32\STM32Cube\png_v5\pictos_stm32_cube-17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768" y="3628688"/>
              <a:ext cx="500567" cy="503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3" descr="C:\Users\claire long\Documents\Claire\STM32\STM32Cube\png_v5\pictos_stm32_cube-23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1998" y="3556680"/>
              <a:ext cx="667829" cy="672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4542" y="3818836"/>
              <a:ext cx="453892" cy="1698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" name="Picture 5" descr="C:\Users\claire long\Documents\Claire\STM32\STM32Cube\png_v5\pictos_stm32_cube-25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9751" y="3610551"/>
              <a:ext cx="563150" cy="566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4945" y="3647476"/>
              <a:ext cx="523194" cy="526682"/>
            </a:xfrm>
            <a:prstGeom prst="rect">
              <a:avLst/>
            </a:prstGeom>
          </p:spPr>
        </p:pic>
      </p:grpSp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1197528" y="6113891"/>
          <a:ext cx="7268114" cy="6400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19190"/>
                <a:gridCol w="1419190"/>
                <a:gridCol w="1419190"/>
                <a:gridCol w="1419190"/>
                <a:gridCol w="1591354"/>
              </a:tblGrid>
              <a:tr h="181449"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Portability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Optimization</a:t>
                      </a:r>
                    </a:p>
                    <a:p>
                      <a:pPr algn="ctr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(Memory</a:t>
                      </a:r>
                      <a:r>
                        <a:rPr lang="en-US" sz="1200" b="1" baseline="0" noProof="0" dirty="0" smtClean="0">
                          <a:solidFill>
                            <a:schemeClr val="bg1"/>
                          </a:solidFill>
                        </a:rPr>
                        <a:t> &amp; </a:t>
                      </a:r>
                      <a:r>
                        <a:rPr lang="en-US" sz="1200" b="1" baseline="0" noProof="0" dirty="0" err="1" smtClean="0">
                          <a:solidFill>
                            <a:schemeClr val="bg1"/>
                          </a:solidFill>
                        </a:rPr>
                        <a:t>Mips</a:t>
                      </a:r>
                      <a:r>
                        <a:rPr lang="en-US" sz="1200" b="1" baseline="0" noProof="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Easy</a:t>
                      </a:r>
                      <a:endParaRPr lang="en-US" sz="1200" b="1" baseline="0" noProof="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Readiness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Hardware</a:t>
                      </a:r>
                      <a:r>
                        <a:rPr lang="en-US" sz="1200" b="1" baseline="0" noProof="0" dirty="0" smtClean="0">
                          <a:solidFill>
                            <a:schemeClr val="bg1"/>
                          </a:solidFill>
                        </a:rPr>
                        <a:t> coverage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</a:tr>
              <a:tr h="15120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solidFill>
                            <a:schemeClr val="accent4"/>
                          </a:solidFill>
                        </a:rPr>
                        <a:t>+++</a:t>
                      </a:r>
                      <a:endParaRPr lang="en-US" sz="180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1800" dirty="0" smtClean="0">
                          <a:solidFill>
                            <a:schemeClr val="accent4"/>
                          </a:solidFill>
                        </a:rPr>
                        <a:t>+</a:t>
                      </a:r>
                      <a:endParaRPr lang="en-US" sz="180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solidFill>
                            <a:schemeClr val="accent4"/>
                          </a:solidFill>
                        </a:rPr>
                        <a:t>++</a:t>
                      </a:r>
                      <a:endParaRPr lang="en-US" sz="180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solidFill>
                            <a:schemeClr val="accent4"/>
                          </a:solidFill>
                        </a:rPr>
                        <a:t>+++</a:t>
                      </a:r>
                      <a:endParaRPr lang="en-US" sz="180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solidFill>
                            <a:schemeClr val="accent4"/>
                          </a:solidFill>
                        </a:rPr>
                        <a:t>+++</a:t>
                      </a:r>
                      <a:endParaRPr lang="en-US" sz="180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32" y="215252"/>
            <a:ext cx="881096" cy="881096"/>
          </a:xfrm>
          <a:prstGeom prst="rect">
            <a:avLst/>
          </a:prstGeom>
        </p:spPr>
      </p:pic>
      <p:sp>
        <p:nvSpPr>
          <p:cNvPr id="28" name="Content Placeholder 2"/>
          <p:cNvSpPr txBox="1">
            <a:spLocks/>
          </p:cNvSpPr>
          <p:nvPr/>
        </p:nvSpPr>
        <p:spPr>
          <a:xfrm>
            <a:off x="457200" y="1277496"/>
            <a:ext cx="5864666" cy="2169825"/>
          </a:xfrm>
          <a:prstGeom prst="rect">
            <a:avLst/>
          </a:prstGeom>
        </p:spPr>
        <p:txBody>
          <a:bodyPr/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3340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90000"/>
                  <a:lumOff val="1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accent4">
                    <a:lumMod val="90000"/>
                    <a:lumOff val="1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0170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200" kern="1200" baseline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What is it ?</a:t>
            </a:r>
          </a:p>
          <a:p>
            <a:pPr lvl="1"/>
            <a:r>
              <a:rPr lang="en-US" sz="1500" dirty="0" smtClean="0"/>
              <a:t>Full featured packages with drivers, USB, TCP/IP, Graphics, File system and RTOS</a:t>
            </a:r>
          </a:p>
          <a:p>
            <a:pPr lvl="1"/>
            <a:r>
              <a:rPr lang="en-US" sz="1500" dirty="0" smtClean="0"/>
              <a:t>Set of common application programming interfaces, ensuring high portability inside whole STM32 family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457198" y="2770634"/>
            <a:ext cx="8579297" cy="93871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334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90000"/>
                  <a:lumOff val="1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accent4">
                    <a:lumMod val="90000"/>
                    <a:lumOff val="1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017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7175" indent="-1555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200" kern="1200" baseline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Target Audience</a:t>
            </a:r>
          </a:p>
          <a:p>
            <a:pPr lvl="1"/>
            <a:r>
              <a:rPr lang="en-US" sz="1500" dirty="0"/>
              <a:t>Embedded system developers with a strong structured C </a:t>
            </a:r>
            <a:r>
              <a:rPr lang="en-US" sz="1500" dirty="0" smtClean="0"/>
              <a:t>background. New </a:t>
            </a:r>
            <a:r>
              <a:rPr lang="en-US" sz="1500" dirty="0"/>
              <a:t>customers looking for a </a:t>
            </a:r>
            <a:r>
              <a:rPr lang="en-US" sz="1500" dirty="0" smtClean="0"/>
              <a:t>fast </a:t>
            </a:r>
            <a:r>
              <a:rPr lang="en-US" sz="1500" dirty="0"/>
              <a:t>way to evaluate </a:t>
            </a:r>
            <a:r>
              <a:rPr lang="en-US" sz="1500" dirty="0" smtClean="0"/>
              <a:t>STM32 and easy portability</a:t>
            </a:r>
            <a:endParaRPr lang="en-US" sz="1500" dirty="0"/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4355976" y="3728186"/>
            <a:ext cx="4788024" cy="233910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334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90000"/>
                  <a:lumOff val="1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accent4">
                    <a:lumMod val="90000"/>
                    <a:lumOff val="1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017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7175" indent="-1555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200" kern="1200" baseline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Limitations:</a:t>
            </a:r>
          </a:p>
          <a:p>
            <a:pPr lvl="1"/>
            <a:r>
              <a:rPr lang="en-US" sz="1500" dirty="0" smtClean="0"/>
              <a:t>May </a:t>
            </a:r>
            <a:r>
              <a:rPr lang="en-US" sz="1500" dirty="0"/>
              <a:t>be challenging to low level C programmers in the embedded space. </a:t>
            </a:r>
            <a:endParaRPr lang="en-US" sz="1500" dirty="0" smtClean="0"/>
          </a:p>
          <a:p>
            <a:pPr lvl="1"/>
            <a:r>
              <a:rPr lang="en-US" sz="1500" dirty="0" smtClean="0"/>
              <a:t>Higher portability creates bigger software footprints or more time spent executing adaptation code</a:t>
            </a:r>
          </a:p>
          <a:p>
            <a:pPr lvl="1"/>
            <a:r>
              <a:rPr lang="en-US" sz="1500" dirty="0" smtClean="0"/>
              <a:t>Not Available </a:t>
            </a:r>
            <a:r>
              <a:rPr lang="en-US" sz="1500" dirty="0"/>
              <a:t>(today) on STM32 </a:t>
            </a:r>
            <a:r>
              <a:rPr lang="en-US" sz="1500" dirty="0" smtClean="0"/>
              <a:t>F1 series</a:t>
            </a:r>
            <a:endParaRPr lang="en-US" sz="1500" dirty="0"/>
          </a:p>
          <a:p>
            <a:pPr lvl="1"/>
            <a:endParaRPr lang="en-US" dirty="0" smtClean="0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457198" y="3728186"/>
            <a:ext cx="4402833" cy="240065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334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90000"/>
                  <a:lumOff val="1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accent4">
                    <a:lumMod val="90000"/>
                    <a:lumOff val="1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017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7175" indent="-1555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200" kern="1200" baseline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Features:</a:t>
            </a:r>
          </a:p>
          <a:p>
            <a:pPr lvl="1"/>
            <a:r>
              <a:rPr lang="en-US" sz="1500" dirty="0" smtClean="0"/>
              <a:t>High level and functional abstraction</a:t>
            </a:r>
          </a:p>
          <a:p>
            <a:pPr lvl="1"/>
            <a:r>
              <a:rPr lang="en-US" sz="1500" dirty="0" smtClean="0"/>
              <a:t>Easy port from one series to another</a:t>
            </a:r>
          </a:p>
          <a:p>
            <a:pPr lvl="1"/>
            <a:r>
              <a:rPr lang="en-US" sz="1500" dirty="0" smtClean="0"/>
              <a:t>100% coverage of all peripherals</a:t>
            </a:r>
          </a:p>
          <a:p>
            <a:pPr lvl="1"/>
            <a:r>
              <a:rPr lang="en-US" sz="1500" dirty="0" smtClean="0"/>
              <a:t>Integrates complex middleware such as USB/TCP-IP/Graphics/Touch Sense/RTOS</a:t>
            </a:r>
          </a:p>
          <a:p>
            <a:pPr lvl="1"/>
            <a:r>
              <a:rPr lang="en-US" sz="1500" dirty="0" smtClean="0"/>
              <a:t>Can work with STM32CubeMX tool on the PC to generate initialization code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27868809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3570208"/>
          </a:xfrm>
        </p:spPr>
        <p:txBody>
          <a:bodyPr/>
          <a:lstStyle/>
          <a:p>
            <a:r>
              <a:rPr lang="en-GB" dirty="0" smtClean="0"/>
              <a:t>Receive solution</a:t>
            </a:r>
          </a:p>
          <a:p>
            <a:pPr lvl="1"/>
            <a:r>
              <a:rPr lang="en-US" dirty="0" smtClean="0"/>
              <a:t>Create data structure for data</a:t>
            </a:r>
          </a:p>
          <a:p>
            <a:pPr lvl="1"/>
            <a:endParaRPr lang="en-US" dirty="0">
              <a:solidFill>
                <a:prstClr val="black"/>
              </a:solidFill>
              <a:latin typeface="Consolas" panose="020B0609020204030204" pitchFamily="49" charset="0"/>
              <a:cs typeface="+mn-cs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Call transmit function from while loop</a:t>
            </a:r>
            <a:endParaRPr lang="en-US" dirty="0"/>
          </a:p>
          <a:p>
            <a:pPr marL="355600" lvl="1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150</a:t>
            </a:fld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1259632" y="3861048"/>
            <a:ext cx="6336704" cy="2031325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3 */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Infinite loop */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(1)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HAL_UART_Receive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(&amp;</a:t>
            </a:r>
            <a:r>
              <a:rPr lang="en-GB" dirty="0" smtClean="0">
                <a:solidFill>
                  <a:prstClr val="black"/>
                </a:solidFill>
                <a:latin typeface="Consolas" panose="020B0609020204030204" pitchFamily="49" charset="0"/>
              </a:rPr>
              <a:t>huart2,data,10,1000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3 */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2051720" y="2181637"/>
            <a:ext cx="4572000" cy="923330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0 */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uint8_t data[10];</a:t>
            </a:r>
          </a:p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0 */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2.1.1</a:t>
            </a:r>
          </a:p>
        </p:txBody>
      </p:sp>
    </p:spTree>
    <p:extLst>
      <p:ext uri="{BB962C8B-B14F-4D97-AF65-F5344CB8AC3E}">
        <p14:creationId xmlns:p14="http://schemas.microsoft.com/office/powerpoint/2010/main" val="412311257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2</a:t>
            </a:r>
            <a:r>
              <a:rPr lang="en-US" b="1" dirty="0" smtClean="0">
                <a:solidFill>
                  <a:schemeClr val="accent2"/>
                </a:solidFill>
              </a:rPr>
              <a:t>.1.2 </a:t>
            </a:r>
            <a:r>
              <a:rPr lang="en-US" dirty="0" smtClean="0"/>
              <a:t>UART Interrupt lab 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022F87-24B0-41D2-B4A9-5E30A9FEDC5E}" type="datetime1">
              <a:rPr lang="fr-FR" smtClean="0"/>
              <a:t>01/10/2015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813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108543"/>
          </a:xfrm>
        </p:spPr>
        <p:txBody>
          <a:bodyPr/>
          <a:lstStyle/>
          <a:p>
            <a:r>
              <a:rPr lang="en-GB" sz="2400" dirty="0" smtClean="0"/>
              <a:t>Objective</a:t>
            </a:r>
          </a:p>
          <a:p>
            <a:pPr lvl="1"/>
            <a:r>
              <a:rPr lang="en-GB" sz="1800" dirty="0" smtClean="0"/>
              <a:t>Learn how to </a:t>
            </a:r>
            <a:r>
              <a:rPr lang="en-US" sz="1800" dirty="0" smtClean="0"/>
              <a:t>setup UART with interrupts in CubeMX</a:t>
            </a:r>
            <a:endParaRPr lang="en-GB" sz="1800" dirty="0" smtClean="0"/>
          </a:p>
          <a:p>
            <a:pPr lvl="1"/>
            <a:r>
              <a:rPr lang="en-US" sz="1800" dirty="0" smtClean="0"/>
              <a:t>How to Generate Code in CubeMX and use HAL functions</a:t>
            </a:r>
          </a:p>
          <a:p>
            <a:pPr lvl="1"/>
            <a:r>
              <a:rPr lang="en-US" sz="1800" dirty="0" smtClean="0"/>
              <a:t>Create simple loopback example with interrupts</a:t>
            </a:r>
            <a:endParaRPr lang="en-GB" sz="1800" dirty="0"/>
          </a:p>
          <a:p>
            <a:r>
              <a:rPr lang="en-GB" sz="2400" dirty="0" smtClean="0"/>
              <a:t>Goal</a:t>
            </a:r>
          </a:p>
          <a:p>
            <a:pPr lvl="1"/>
            <a:r>
              <a:rPr lang="en-US" sz="1800" dirty="0" smtClean="0"/>
              <a:t>Configure UART in CubeMX and Generate Code</a:t>
            </a:r>
            <a:endParaRPr lang="pl-PL" sz="1800" dirty="0" smtClean="0"/>
          </a:p>
          <a:p>
            <a:pPr lvl="1"/>
            <a:r>
              <a:rPr lang="en-US" sz="1800" dirty="0" smtClean="0"/>
              <a:t>Learn how to send and receive data over UART with interrupts</a:t>
            </a:r>
            <a:endParaRPr lang="en-GB" sz="1800" dirty="0" smtClean="0"/>
          </a:p>
          <a:p>
            <a:pPr lvl="1"/>
            <a:r>
              <a:rPr lang="en-US" sz="1800" dirty="0" smtClean="0"/>
              <a:t>Verify the correct functionality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152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2.1.2</a:t>
            </a:r>
          </a:p>
        </p:txBody>
      </p:sp>
    </p:spTree>
    <p:extLst>
      <p:ext uri="{BB962C8B-B14F-4D97-AF65-F5344CB8AC3E}">
        <p14:creationId xmlns:p14="http://schemas.microsoft.com/office/powerpoint/2010/main" val="300855399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153</a:t>
            </a:fld>
            <a:endParaRPr lang="fr-FR" dirty="0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2.1.2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695440" y="1258888"/>
            <a:ext cx="8229600" cy="2785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177800" indent="-1778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2000" kern="1200" baseline="0">
                <a:solidFill>
                  <a:srgbClr val="00215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33400" indent="-1778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002152"/>
              </a:buClr>
              <a:buFont typeface="Arial" charset="0"/>
              <a:buChar char="•"/>
              <a:defRPr sz="1600" kern="12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01700" indent="-1778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Font typeface="Arial" charset="0"/>
              <a:buChar char="•"/>
              <a:defRPr sz="1400" kern="1200">
                <a:solidFill>
                  <a:srgbClr val="9C9E9F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7175" indent="-1555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Font typeface="Arial" charset="0"/>
              <a:buChar char="•"/>
              <a:defRPr sz="1200" kern="1200">
                <a:solidFill>
                  <a:srgbClr val="5F5F5F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 smtClean="0"/>
              <a:t>Create project in </a:t>
            </a:r>
            <a:r>
              <a:rPr lang="en-GB" sz="1800" dirty="0" err="1" smtClean="0"/>
              <a:t>CubeMX</a:t>
            </a:r>
            <a:endParaRPr lang="en-GB" sz="1800" dirty="0" smtClean="0"/>
          </a:p>
          <a:p>
            <a:pPr lvl="1"/>
            <a:r>
              <a:rPr lang="en-GB" sz="1400" dirty="0" smtClean="0"/>
              <a:t>Menu &gt; File &gt; New Project</a:t>
            </a:r>
          </a:p>
          <a:p>
            <a:pPr lvl="1"/>
            <a:r>
              <a:rPr lang="en-GB" sz="1400" dirty="0" smtClean="0"/>
              <a:t>Select STM32F0 &gt; STM32F030 &gt; LQFP64 &gt; STM32F030R8</a:t>
            </a:r>
            <a:endParaRPr lang="en-GB" sz="1800" dirty="0" smtClean="0"/>
          </a:p>
          <a:p>
            <a:r>
              <a:rPr lang="en-US" sz="1800" dirty="0" err="1" smtClean="0"/>
              <a:t>CubeMX</a:t>
            </a:r>
            <a:r>
              <a:rPr lang="en-US" sz="1800" dirty="0" smtClean="0"/>
              <a:t> UART selection</a:t>
            </a:r>
          </a:p>
          <a:p>
            <a:pPr lvl="1"/>
            <a:r>
              <a:rPr lang="en-US" sz="1400" dirty="0" smtClean="0"/>
              <a:t>Select USART2 in asynchronous mode</a:t>
            </a:r>
          </a:p>
          <a:p>
            <a:pPr lvl="1"/>
            <a:r>
              <a:rPr lang="en-US" sz="1400" dirty="0" smtClean="0"/>
              <a:t>Select PA2 and PA3 for USART2 if weren't selected</a:t>
            </a:r>
          </a:p>
          <a:p>
            <a:pPr marL="355600" lvl="1" indent="0">
              <a:buFont typeface="Arial" charset="0"/>
              <a:buNone/>
            </a:pPr>
            <a:endParaRPr lang="en-GB" sz="1400" dirty="0" smtClean="0"/>
          </a:p>
          <a:p>
            <a:pPr marL="0" indent="0">
              <a:buFont typeface="Arial" charset="0"/>
              <a:buNone/>
            </a:pPr>
            <a:endParaRPr lang="en-GB" sz="2400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507" y="2767969"/>
            <a:ext cx="3086100" cy="3619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40" y="3700905"/>
            <a:ext cx="4817067" cy="136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64950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323439"/>
          </a:xfrm>
        </p:spPr>
        <p:txBody>
          <a:bodyPr/>
          <a:lstStyle/>
          <a:p>
            <a:r>
              <a:rPr lang="en-GB" sz="1800" dirty="0"/>
              <a:t>In order to run on maximum frequency, setup clock system</a:t>
            </a:r>
          </a:p>
          <a:p>
            <a:r>
              <a:rPr lang="en-US" sz="1800" dirty="0" smtClean="0"/>
              <a:t>Details in lab 0</a:t>
            </a: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154</a:t>
            </a:fld>
            <a:endParaRPr lang="fr-FR" dirty="0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42" y="2012236"/>
            <a:ext cx="7056727" cy="465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0376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477328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CubeMX UART configuration</a:t>
            </a:r>
          </a:p>
          <a:p>
            <a:pPr lvl="1"/>
            <a:r>
              <a:rPr lang="en-US" sz="1400" dirty="0" smtClean="0"/>
              <a:t>Tab&gt;Configuration&gt;Connectivity&gt;USART2</a:t>
            </a:r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155</a:t>
            </a:fld>
            <a:endParaRPr lang="fr-FR" dirty="0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300" y="2060848"/>
            <a:ext cx="7515200" cy="42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1660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646878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CubeMX UART configuration check:</a:t>
            </a:r>
          </a:p>
          <a:p>
            <a:pPr lvl="1"/>
            <a:r>
              <a:rPr lang="en-US" sz="1400" dirty="0" err="1" smtClean="0"/>
              <a:t>BaudRate</a:t>
            </a:r>
            <a:endParaRPr lang="en-US" sz="1400" dirty="0" smtClean="0"/>
          </a:p>
          <a:p>
            <a:pPr lvl="1"/>
            <a:r>
              <a:rPr lang="en-US" sz="1400" dirty="0" smtClean="0"/>
              <a:t>World length</a:t>
            </a:r>
          </a:p>
          <a:p>
            <a:pPr lvl="1"/>
            <a:r>
              <a:rPr lang="en-US" sz="1400" dirty="0" smtClean="0"/>
              <a:t>Parity</a:t>
            </a:r>
          </a:p>
          <a:p>
            <a:pPr lvl="1"/>
            <a:r>
              <a:rPr lang="en-US" sz="1400" dirty="0" smtClean="0"/>
              <a:t>Stop bits</a:t>
            </a:r>
          </a:p>
          <a:p>
            <a:pPr lvl="1"/>
            <a:r>
              <a:rPr lang="en-US" sz="1400" dirty="0" smtClean="0"/>
              <a:t>Data direction</a:t>
            </a:r>
          </a:p>
          <a:p>
            <a:pPr lvl="1"/>
            <a:r>
              <a:rPr lang="en-US" sz="1400" dirty="0" smtClean="0"/>
              <a:t>Oversampling</a:t>
            </a:r>
            <a:endParaRPr lang="en-GB" sz="1400" dirty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156</a:t>
            </a:fld>
            <a:endParaRPr lang="fr-FR" dirty="0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1722396"/>
            <a:ext cx="4929369" cy="488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38753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769715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CubeMX USART configuration NVIC settings</a:t>
            </a:r>
          </a:p>
          <a:p>
            <a:pPr lvl="1"/>
            <a:r>
              <a:rPr lang="en-US" sz="1400" dirty="0" smtClean="0"/>
              <a:t>TAB&gt;NVIC Settings</a:t>
            </a:r>
          </a:p>
          <a:p>
            <a:pPr lvl="1"/>
            <a:r>
              <a:rPr lang="en-US" sz="1400" dirty="0" smtClean="0"/>
              <a:t>Enable interrupts</a:t>
            </a:r>
          </a:p>
          <a:p>
            <a:pPr lvl="1"/>
            <a:r>
              <a:rPr lang="en-US" sz="1400" dirty="0" smtClean="0"/>
              <a:t>OK</a:t>
            </a:r>
            <a:endParaRPr lang="en-GB" sz="1400" dirty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157</a:t>
            </a:fld>
            <a:endParaRPr lang="fr-FR" dirty="0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1773647"/>
            <a:ext cx="4588698" cy="454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9482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077766"/>
          </a:xfrm>
        </p:spPr>
        <p:txBody>
          <a:bodyPr/>
          <a:lstStyle/>
          <a:p>
            <a:r>
              <a:rPr lang="en-GB" sz="1800" dirty="0" smtClean="0"/>
              <a:t>Now we set the project details for generation</a:t>
            </a:r>
          </a:p>
          <a:p>
            <a:pPr lvl="1"/>
            <a:r>
              <a:rPr lang="en-GB" sz="1400" dirty="0" smtClean="0"/>
              <a:t>Menu &gt; Project &gt; Project Settings</a:t>
            </a:r>
          </a:p>
          <a:p>
            <a:pPr lvl="1"/>
            <a:r>
              <a:rPr lang="en-GB" sz="1400" dirty="0" smtClean="0"/>
              <a:t>Set the project name</a:t>
            </a:r>
          </a:p>
          <a:p>
            <a:pPr lvl="1"/>
            <a:r>
              <a:rPr lang="en-GB" sz="1400" dirty="0" smtClean="0"/>
              <a:t>Project location</a:t>
            </a:r>
          </a:p>
          <a:p>
            <a:pPr lvl="1"/>
            <a:r>
              <a:rPr lang="en-GB" sz="1400" dirty="0" smtClean="0"/>
              <a:t>Type of </a:t>
            </a:r>
            <a:r>
              <a:rPr lang="en-GB" sz="1400" dirty="0" err="1" smtClean="0"/>
              <a:t>toolchain</a:t>
            </a:r>
            <a:endParaRPr lang="en-GB" sz="1400" dirty="0" smtClean="0"/>
          </a:p>
          <a:p>
            <a:r>
              <a:rPr lang="en-GB" sz="1800" dirty="0" smtClean="0"/>
              <a:t>Now we can Generate Code</a:t>
            </a:r>
          </a:p>
          <a:p>
            <a:pPr lvl="1"/>
            <a:r>
              <a:rPr lang="en-GB" sz="1400" dirty="0" smtClean="0"/>
              <a:t>Menu &gt; Project &gt; Generate Code</a:t>
            </a:r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158</a:t>
            </a:fld>
            <a:endParaRPr lang="fr-FR" dirty="0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950" y="1772816"/>
            <a:ext cx="478155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38585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UART with IT receive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159</a:t>
            </a:fld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862664" y="2667002"/>
            <a:ext cx="3228274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Start process with interrupt generation at end of process</a:t>
            </a:r>
          </a:p>
          <a:p>
            <a:pPr algn="ctr"/>
            <a:r>
              <a:rPr lang="en-US" sz="1200" dirty="0" err="1" smtClean="0"/>
              <a:t>HAL_UART_Receive_IT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62664" y="1828800"/>
            <a:ext cx="3228274" cy="55258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Peripheral </a:t>
            </a:r>
            <a:r>
              <a:rPr lang="en-US" sz="1200" dirty="0" smtClean="0"/>
              <a:t>Initializations </a:t>
            </a:r>
          </a:p>
          <a:p>
            <a:pPr algn="ctr"/>
            <a:r>
              <a:rPr lang="en-US" sz="1200" dirty="0" smtClean="0"/>
              <a:t>including peripheral interrupt NVIC initializations </a:t>
            </a:r>
            <a:endParaRPr lang="en-US" sz="1200" dirty="0"/>
          </a:p>
        </p:txBody>
      </p:sp>
      <p:sp>
        <p:nvSpPr>
          <p:cNvPr id="26" name="Rectangle 25"/>
          <p:cNvSpPr/>
          <p:nvPr/>
        </p:nvSpPr>
        <p:spPr>
          <a:xfrm>
            <a:off x="4956095" y="3546878"/>
            <a:ext cx="1936419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HAL_UART_IRQHandler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54142" y="4244444"/>
            <a:ext cx="3178285" cy="6259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</a:t>
            </a:r>
            <a:r>
              <a:rPr lang="en-US" sz="1200" dirty="0" smtClean="0">
                <a:solidFill>
                  <a:schemeClr val="tx1"/>
                </a:solidFill>
              </a:rPr>
              <a:t>nd of process callback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err="1" smtClean="0"/>
              <a:t>HAL_UART_RxCpltCallback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2350396" y="2381385"/>
            <a:ext cx="216024" cy="2856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0" name="Bent Arrow 29"/>
          <p:cNvSpPr/>
          <p:nvPr/>
        </p:nvSpPr>
        <p:spPr>
          <a:xfrm rot="10800000">
            <a:off x="4032426" y="4004078"/>
            <a:ext cx="1535005" cy="630658"/>
          </a:xfrm>
          <a:prstGeom prst="bentArrow">
            <a:avLst>
              <a:gd name="adj1" fmla="val 11377"/>
              <a:gd name="adj2" fmla="val 15834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752223" y="1638211"/>
            <a:ext cx="0" cy="430538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Left Arrow 32"/>
          <p:cNvSpPr/>
          <p:nvPr/>
        </p:nvSpPr>
        <p:spPr>
          <a:xfrm>
            <a:off x="6892513" y="3693158"/>
            <a:ext cx="671586" cy="137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5" name="Rectangle 34"/>
          <p:cNvSpPr/>
          <p:nvPr/>
        </p:nvSpPr>
        <p:spPr>
          <a:xfrm>
            <a:off x="862664" y="5288717"/>
            <a:ext cx="3169761" cy="51597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  <a:r>
              <a:rPr lang="en-US" sz="1200" dirty="0" smtClean="0">
                <a:solidFill>
                  <a:schemeClr val="tx1"/>
                </a:solidFill>
              </a:rPr>
              <a:t>rocess Error callback</a:t>
            </a:r>
          </a:p>
          <a:p>
            <a:pPr algn="ctr"/>
            <a:r>
              <a:rPr lang="en-US" sz="1200" dirty="0" err="1" smtClean="0"/>
              <a:t>HAL_UART_ErrorCallback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Bent Arrow 35"/>
          <p:cNvSpPr/>
          <p:nvPr/>
        </p:nvSpPr>
        <p:spPr>
          <a:xfrm rot="10800000">
            <a:off x="4032424" y="4004077"/>
            <a:ext cx="1984226" cy="1699595"/>
          </a:xfrm>
          <a:prstGeom prst="bentArrow">
            <a:avLst>
              <a:gd name="adj1" fmla="val 4702"/>
              <a:gd name="adj2" fmla="val 5710"/>
              <a:gd name="adj3" fmla="val 8562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>
            <a:stCxn id="24" idx="2"/>
            <a:endCxn id="47" idx="0"/>
          </p:cNvCxnSpPr>
          <p:nvPr/>
        </p:nvCxnSpPr>
        <p:spPr>
          <a:xfrm>
            <a:off x="2476801" y="3313333"/>
            <a:ext cx="281926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225568" y="3669421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77779" y="3657512"/>
            <a:ext cx="766557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HAL_OK</a:t>
            </a:r>
          </a:p>
        </p:txBody>
      </p:sp>
      <p:cxnSp>
        <p:nvCxnSpPr>
          <p:cNvPr id="49" name="Straight Arrow Connector 48"/>
          <p:cNvCxnSpPr>
            <a:endCxn id="48" idx="0"/>
          </p:cNvCxnSpPr>
          <p:nvPr/>
        </p:nvCxnSpPr>
        <p:spPr>
          <a:xfrm flipH="1">
            <a:off x="1461058" y="3313333"/>
            <a:ext cx="616642" cy="3441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557779" y="3693158"/>
            <a:ext cx="949299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HAL_BUSY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2986045" y="3313333"/>
            <a:ext cx="851237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7380313" y="3546878"/>
            <a:ext cx="1763688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USART2_IRQHandler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2.1.2</a:t>
            </a:r>
          </a:p>
        </p:txBody>
      </p:sp>
    </p:spTree>
    <p:extLst>
      <p:ext uri="{BB962C8B-B14F-4D97-AF65-F5344CB8AC3E}">
        <p14:creationId xmlns:p14="http://schemas.microsoft.com/office/powerpoint/2010/main" val="384782318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just"/>
            <a:r>
              <a:rPr lang="en-US" dirty="0" smtClean="0"/>
              <a:t>ST Embedded software offer – Comparison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539552" y="1556792"/>
          <a:ext cx="8136907" cy="2701884"/>
        </p:xfrm>
        <a:graphic>
          <a:graphicData uri="http://schemas.openxmlformats.org/drawingml/2006/table">
            <a:tbl>
              <a:tblPr/>
              <a:tblGrid>
                <a:gridCol w="2448272"/>
                <a:gridCol w="1008112"/>
                <a:gridCol w="1368152"/>
                <a:gridCol w="1036917"/>
                <a:gridCol w="1137727"/>
                <a:gridCol w="1137727"/>
              </a:tblGrid>
              <a:tr h="5708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801688" rtl="0" eaLnBrk="1" fontAlgn="ctr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Offer</a:t>
                      </a:r>
                      <a:endParaRPr kumimoji="0" lang="en-GB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59762" marR="59762" marT="37353" marB="3735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A9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Portability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A9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Optimization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(Memory</a:t>
                      </a:r>
                      <a:r>
                        <a:rPr lang="en-US" sz="1200" b="1" baseline="0" noProof="0" dirty="0" smtClean="0">
                          <a:solidFill>
                            <a:schemeClr val="bg1"/>
                          </a:solidFill>
                        </a:rPr>
                        <a:t> &amp; </a:t>
                      </a:r>
                      <a:r>
                        <a:rPr lang="en-US" sz="1200" b="1" baseline="0" noProof="0" dirty="0" err="1" smtClean="0">
                          <a:solidFill>
                            <a:schemeClr val="bg1"/>
                          </a:solidFill>
                        </a:rPr>
                        <a:t>Mips</a:t>
                      </a:r>
                      <a:r>
                        <a:rPr lang="en-US" sz="1200" b="1" baseline="0" noProof="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sz="1200" b="1" noProof="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A9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Easy</a:t>
                      </a:r>
                      <a:endParaRPr lang="en-US" sz="1200" b="1" baseline="0" noProof="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A9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Readiness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A9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 smtClean="0">
                          <a:solidFill>
                            <a:schemeClr val="bg1"/>
                          </a:solidFill>
                        </a:rPr>
                        <a:t>Hardware</a:t>
                      </a:r>
                      <a:r>
                        <a:rPr lang="en-US" sz="1200" b="1" baseline="0" noProof="0" dirty="0" smtClean="0">
                          <a:solidFill>
                            <a:schemeClr val="bg1"/>
                          </a:solidFill>
                        </a:rPr>
                        <a:t> coverage</a:t>
                      </a:r>
                      <a:endParaRPr lang="en-US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A9DC"/>
                    </a:solidFill>
                  </a:tcPr>
                </a:tc>
              </a:tr>
              <a:tr h="71035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spcBef>
                          <a:spcPts val="1800"/>
                        </a:spcBef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STM32Snippets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432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accent4"/>
                          </a:solidFill>
                        </a:rPr>
                        <a:t>+++</a:t>
                      </a:r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dirty="0" smtClean="0">
                        <a:solidFill>
                          <a:schemeClr val="accent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accent4"/>
                          </a:solidFill>
                        </a:rPr>
                        <a:t>+</a:t>
                      </a:r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1035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spcBef>
                          <a:spcPts val="1800"/>
                        </a:spcBef>
                      </a:pP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Standard Peripheral Library</a:t>
                      </a:r>
                      <a:endParaRPr lang="en-US" sz="1200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432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accent4"/>
                          </a:solidFill>
                        </a:rPr>
                        <a:t>++</a:t>
                      </a:r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accent4"/>
                          </a:solidFill>
                        </a:rPr>
                        <a:t>++</a:t>
                      </a:r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accent4"/>
                          </a:solidFill>
                        </a:rPr>
                        <a:t>+</a:t>
                      </a:r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72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accent4"/>
                          </a:solidFill>
                        </a:rPr>
                        <a:t>++</a:t>
                      </a:r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72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accent4"/>
                          </a:solidFill>
                        </a:rPr>
                        <a:t>+++</a:t>
                      </a:r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1035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spcBef>
                          <a:spcPts val="1800"/>
                        </a:spcBef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STM32Cube</a:t>
                      </a:r>
                      <a:endParaRPr lang="en-US" sz="700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432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accent4"/>
                          </a:solidFill>
                        </a:rPr>
                        <a:t>+++</a:t>
                      </a:r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fr-FR" sz="2000" dirty="0" smtClean="0">
                          <a:solidFill>
                            <a:schemeClr val="accent4"/>
                          </a:solidFill>
                        </a:rPr>
                        <a:t>+</a:t>
                      </a:r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accent4"/>
                          </a:solidFill>
                        </a:rPr>
                        <a:t>++</a:t>
                      </a:r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72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accent4"/>
                          </a:solidFill>
                        </a:rPr>
                        <a:t>+++</a:t>
                      </a:r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 marL="0" marR="0" marT="72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accent4"/>
                          </a:solidFill>
                        </a:rPr>
                        <a:t>+++</a:t>
                      </a:r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Picture 2" descr="C:\Users\ldesseig\Documents\My ST Documents\MCD\Projects\STM32Snippets\Branding Visuals\code_snippe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348880"/>
            <a:ext cx="334697" cy="33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owchart: Alternate Process 9"/>
          <p:cNvSpPr/>
          <p:nvPr/>
        </p:nvSpPr>
        <p:spPr>
          <a:xfrm>
            <a:off x="611560" y="3028702"/>
            <a:ext cx="292671" cy="312852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00" b="1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71" y="3064303"/>
            <a:ext cx="240051" cy="241651"/>
          </a:xfrm>
          <a:prstGeom prst="rect">
            <a:avLst/>
          </a:prstGeom>
        </p:spPr>
      </p:pic>
      <p:pic>
        <p:nvPicPr>
          <p:cNvPr id="12" name="Picture 2" descr="C:\Users\ldesseig\Documents\My ST Documents\MCD\Projects\STM32Cube V1\Branding Visuals\STM32_Cube_128x128px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31" t="10708" r="-7078" b="35752"/>
          <a:stretch/>
        </p:blipFill>
        <p:spPr bwMode="auto">
          <a:xfrm>
            <a:off x="556558" y="3737131"/>
            <a:ext cx="431999" cy="360000"/>
          </a:xfrm>
          <a:prstGeom prst="snip2DiagRect">
            <a:avLst>
              <a:gd name="adj1" fmla="val 0"/>
              <a:gd name="adj2" fmla="val 305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52527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UART with IT transmit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160</a:t>
            </a:fld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862664" y="2667002"/>
            <a:ext cx="3228274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Start process with interrupt generation at end of process</a:t>
            </a:r>
          </a:p>
          <a:p>
            <a:pPr algn="ctr"/>
            <a:r>
              <a:rPr lang="en-US" sz="1200" dirty="0" err="1" smtClean="0"/>
              <a:t>HAL_UART_Transmit_IT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62664" y="1828800"/>
            <a:ext cx="3228274" cy="55258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Peripheral </a:t>
            </a:r>
            <a:r>
              <a:rPr lang="en-US" sz="1200" dirty="0" smtClean="0"/>
              <a:t>Initializations </a:t>
            </a:r>
          </a:p>
          <a:p>
            <a:pPr algn="ctr"/>
            <a:r>
              <a:rPr lang="en-US" sz="1200" dirty="0" smtClean="0"/>
              <a:t>including peripheral interrupt NVIC initializations </a:t>
            </a:r>
            <a:endParaRPr lang="en-US" sz="1200" dirty="0"/>
          </a:p>
        </p:txBody>
      </p:sp>
      <p:sp>
        <p:nvSpPr>
          <p:cNvPr id="26" name="Rectangle 25"/>
          <p:cNvSpPr/>
          <p:nvPr/>
        </p:nvSpPr>
        <p:spPr>
          <a:xfrm>
            <a:off x="4956095" y="3546878"/>
            <a:ext cx="1936419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HAL_UART_IRQHandler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54142" y="4244444"/>
            <a:ext cx="3178285" cy="6259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</a:t>
            </a:r>
            <a:r>
              <a:rPr lang="en-US" sz="1200" dirty="0" smtClean="0">
                <a:solidFill>
                  <a:schemeClr val="tx1"/>
                </a:solidFill>
              </a:rPr>
              <a:t>nd of process callback</a:t>
            </a: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HAL_UART_TxCpltCallback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2350396" y="2381385"/>
            <a:ext cx="216024" cy="2856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0" name="Bent Arrow 29"/>
          <p:cNvSpPr/>
          <p:nvPr/>
        </p:nvSpPr>
        <p:spPr>
          <a:xfrm rot="10800000">
            <a:off x="4032426" y="4004078"/>
            <a:ext cx="1535005" cy="630658"/>
          </a:xfrm>
          <a:prstGeom prst="bentArrow">
            <a:avLst>
              <a:gd name="adj1" fmla="val 11377"/>
              <a:gd name="adj2" fmla="val 15834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752223" y="1638211"/>
            <a:ext cx="0" cy="430538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Left Arrow 32"/>
          <p:cNvSpPr/>
          <p:nvPr/>
        </p:nvSpPr>
        <p:spPr>
          <a:xfrm>
            <a:off x="6892513" y="3693158"/>
            <a:ext cx="671586" cy="137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5" name="Rectangle 34"/>
          <p:cNvSpPr/>
          <p:nvPr/>
        </p:nvSpPr>
        <p:spPr>
          <a:xfrm>
            <a:off x="862664" y="5288717"/>
            <a:ext cx="3169761" cy="51597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  <a:r>
              <a:rPr lang="en-US" sz="1200" dirty="0" smtClean="0">
                <a:solidFill>
                  <a:schemeClr val="tx1"/>
                </a:solidFill>
              </a:rPr>
              <a:t>rocess Error callback</a:t>
            </a: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HAL_UART_ErrorCallback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Bent Arrow 35"/>
          <p:cNvSpPr/>
          <p:nvPr/>
        </p:nvSpPr>
        <p:spPr>
          <a:xfrm rot="10800000">
            <a:off x="4032424" y="4004077"/>
            <a:ext cx="1984226" cy="1699595"/>
          </a:xfrm>
          <a:prstGeom prst="bentArrow">
            <a:avLst>
              <a:gd name="adj1" fmla="val 4702"/>
              <a:gd name="adj2" fmla="val 5710"/>
              <a:gd name="adj3" fmla="val 8562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>
            <a:stCxn id="24" idx="2"/>
            <a:endCxn id="47" idx="0"/>
          </p:cNvCxnSpPr>
          <p:nvPr/>
        </p:nvCxnSpPr>
        <p:spPr>
          <a:xfrm>
            <a:off x="2476801" y="3313333"/>
            <a:ext cx="281926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225568" y="3669421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77779" y="3657512"/>
            <a:ext cx="766557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HAL_OK</a:t>
            </a:r>
          </a:p>
        </p:txBody>
      </p:sp>
      <p:cxnSp>
        <p:nvCxnSpPr>
          <p:cNvPr id="49" name="Straight Arrow Connector 48"/>
          <p:cNvCxnSpPr>
            <a:endCxn id="48" idx="0"/>
          </p:cNvCxnSpPr>
          <p:nvPr/>
        </p:nvCxnSpPr>
        <p:spPr>
          <a:xfrm flipH="1">
            <a:off x="1461058" y="3313333"/>
            <a:ext cx="616642" cy="3441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557779" y="3693158"/>
            <a:ext cx="949299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HAL_BUSY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2986045" y="3313333"/>
            <a:ext cx="851237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380313" y="3546878"/>
            <a:ext cx="1763688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USART2_IRQHandler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55617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UART with IT transmit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161</a:t>
            </a:fld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862664" y="2667002"/>
            <a:ext cx="3228274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Start process with interrupt generation at end of process</a:t>
            </a:r>
          </a:p>
          <a:p>
            <a:pPr algn="ctr"/>
            <a:r>
              <a:rPr lang="en-US" sz="1200" dirty="0" err="1" smtClean="0"/>
              <a:t>HAL_UART_Transmit_IT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62664" y="1828800"/>
            <a:ext cx="3228274" cy="55258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Peripheral </a:t>
            </a:r>
            <a:r>
              <a:rPr lang="en-US" sz="1200" dirty="0" smtClean="0"/>
              <a:t>Initializations </a:t>
            </a:r>
          </a:p>
          <a:p>
            <a:pPr algn="ctr"/>
            <a:r>
              <a:rPr lang="en-US" sz="1200" dirty="0" smtClean="0"/>
              <a:t>including peripheral interrupt NVIC initializations </a:t>
            </a:r>
            <a:endParaRPr lang="en-US" sz="1200" dirty="0"/>
          </a:p>
        </p:txBody>
      </p:sp>
      <p:sp>
        <p:nvSpPr>
          <p:cNvPr id="26" name="Rectangle 25"/>
          <p:cNvSpPr/>
          <p:nvPr/>
        </p:nvSpPr>
        <p:spPr>
          <a:xfrm>
            <a:off x="4956095" y="3546878"/>
            <a:ext cx="1936419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HAL_UART_IRQHandler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54142" y="4244444"/>
            <a:ext cx="3178285" cy="6259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</a:t>
            </a:r>
            <a:r>
              <a:rPr lang="en-US" sz="1200" dirty="0" smtClean="0">
                <a:solidFill>
                  <a:schemeClr val="tx1"/>
                </a:solidFill>
              </a:rPr>
              <a:t>nd of process callback</a:t>
            </a: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HAL_UART_TxCpltCallback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2350396" y="2381385"/>
            <a:ext cx="216024" cy="2856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0" name="Bent Arrow 29"/>
          <p:cNvSpPr/>
          <p:nvPr/>
        </p:nvSpPr>
        <p:spPr>
          <a:xfrm rot="10800000">
            <a:off x="4032426" y="4004078"/>
            <a:ext cx="1535005" cy="630658"/>
          </a:xfrm>
          <a:prstGeom prst="bentArrow">
            <a:avLst>
              <a:gd name="adj1" fmla="val 11377"/>
              <a:gd name="adj2" fmla="val 15834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752223" y="1638211"/>
            <a:ext cx="0" cy="430538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Left Arrow 32"/>
          <p:cNvSpPr/>
          <p:nvPr/>
        </p:nvSpPr>
        <p:spPr>
          <a:xfrm>
            <a:off x="6892513" y="3693158"/>
            <a:ext cx="671586" cy="137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5" name="Rectangle 34"/>
          <p:cNvSpPr/>
          <p:nvPr/>
        </p:nvSpPr>
        <p:spPr>
          <a:xfrm>
            <a:off x="862664" y="5288717"/>
            <a:ext cx="3169761" cy="51597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  <a:r>
              <a:rPr lang="en-US" sz="1200" dirty="0" smtClean="0">
                <a:solidFill>
                  <a:schemeClr val="tx1"/>
                </a:solidFill>
              </a:rPr>
              <a:t>rocess Error callback</a:t>
            </a: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HAL_UART_ErrorCallback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Bent Arrow 35"/>
          <p:cNvSpPr/>
          <p:nvPr/>
        </p:nvSpPr>
        <p:spPr>
          <a:xfrm rot="10800000">
            <a:off x="4032424" y="4004077"/>
            <a:ext cx="1984226" cy="1699595"/>
          </a:xfrm>
          <a:prstGeom prst="bentArrow">
            <a:avLst>
              <a:gd name="adj1" fmla="val 4702"/>
              <a:gd name="adj2" fmla="val 5710"/>
              <a:gd name="adj3" fmla="val 8562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>
            <a:stCxn id="24" idx="2"/>
            <a:endCxn id="47" idx="0"/>
          </p:cNvCxnSpPr>
          <p:nvPr/>
        </p:nvCxnSpPr>
        <p:spPr>
          <a:xfrm>
            <a:off x="2476801" y="3313333"/>
            <a:ext cx="281926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225568" y="3669421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77779" y="3657512"/>
            <a:ext cx="766557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HAL_OK</a:t>
            </a:r>
          </a:p>
        </p:txBody>
      </p:sp>
      <p:cxnSp>
        <p:nvCxnSpPr>
          <p:cNvPr id="49" name="Straight Arrow Connector 48"/>
          <p:cNvCxnSpPr>
            <a:endCxn id="48" idx="0"/>
          </p:cNvCxnSpPr>
          <p:nvPr/>
        </p:nvCxnSpPr>
        <p:spPr>
          <a:xfrm flipH="1">
            <a:off x="1461058" y="3313333"/>
            <a:ext cx="616642" cy="3441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557779" y="3693158"/>
            <a:ext cx="949299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HAL_BUSY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2986045" y="3313333"/>
            <a:ext cx="851237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673033" y="1700808"/>
            <a:ext cx="2859780" cy="773218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dirty="0" smtClean="0">
                <a:solidFill>
                  <a:schemeClr val="accent2"/>
                </a:solidFill>
              </a:rPr>
              <a:t>Generated by CubeMX</a:t>
            </a:r>
            <a:endParaRPr lang="en-GB" dirty="0"/>
          </a:p>
        </p:txBody>
      </p:sp>
      <p:sp>
        <p:nvSpPr>
          <p:cNvPr id="29" name="Oval 28"/>
          <p:cNvSpPr/>
          <p:nvPr/>
        </p:nvSpPr>
        <p:spPr>
          <a:xfrm>
            <a:off x="683568" y="1759280"/>
            <a:ext cx="3916876" cy="64611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4592913" y="2060848"/>
            <a:ext cx="1080121" cy="0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Oval 37"/>
          <p:cNvSpPr/>
          <p:nvPr/>
        </p:nvSpPr>
        <p:spPr>
          <a:xfrm>
            <a:off x="4904003" y="3438659"/>
            <a:ext cx="4393856" cy="71042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traight Arrow Connector 38"/>
          <p:cNvCxnSpPr>
            <a:endCxn id="38" idx="0"/>
          </p:cNvCxnSpPr>
          <p:nvPr/>
        </p:nvCxnSpPr>
        <p:spPr>
          <a:xfrm>
            <a:off x="7096772" y="2474025"/>
            <a:ext cx="4159" cy="964634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1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380313" y="3546878"/>
            <a:ext cx="1763688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USART2_IRQHandler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42222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UART with IT receive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162</a:t>
            </a:fld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862664" y="2667002"/>
            <a:ext cx="3228274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Start process with interrupt generation at end of process</a:t>
            </a:r>
          </a:p>
          <a:p>
            <a:pPr algn="ctr"/>
            <a:r>
              <a:rPr lang="en-US" sz="1200" dirty="0" err="1" smtClean="0"/>
              <a:t>HAL_UART_Transmit_IT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62664" y="1828800"/>
            <a:ext cx="3228274" cy="55258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Peripheral </a:t>
            </a:r>
            <a:r>
              <a:rPr lang="en-US" sz="1200" dirty="0" smtClean="0"/>
              <a:t>Initializations </a:t>
            </a:r>
          </a:p>
          <a:p>
            <a:pPr algn="ctr"/>
            <a:r>
              <a:rPr lang="en-US" sz="1200" dirty="0" smtClean="0"/>
              <a:t>including peripheral interrupt NVIC initializations </a:t>
            </a:r>
            <a:endParaRPr lang="en-US" sz="1200" dirty="0"/>
          </a:p>
        </p:txBody>
      </p:sp>
      <p:sp>
        <p:nvSpPr>
          <p:cNvPr id="26" name="Rectangle 25"/>
          <p:cNvSpPr/>
          <p:nvPr/>
        </p:nvSpPr>
        <p:spPr>
          <a:xfrm>
            <a:off x="4956095" y="3546878"/>
            <a:ext cx="1936419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HAL_UART_IRQHandler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54142" y="4244444"/>
            <a:ext cx="3178285" cy="6259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</a:t>
            </a:r>
            <a:r>
              <a:rPr lang="en-US" sz="1200" dirty="0" smtClean="0">
                <a:solidFill>
                  <a:schemeClr val="tx1"/>
                </a:solidFill>
              </a:rPr>
              <a:t>nd of process callback</a:t>
            </a: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HAL_UART_TxCpltCallback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2350396" y="2381385"/>
            <a:ext cx="216024" cy="2856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0" name="Bent Arrow 29"/>
          <p:cNvSpPr/>
          <p:nvPr/>
        </p:nvSpPr>
        <p:spPr>
          <a:xfrm rot="10800000">
            <a:off x="4032426" y="4004078"/>
            <a:ext cx="1535005" cy="630658"/>
          </a:xfrm>
          <a:prstGeom prst="bentArrow">
            <a:avLst>
              <a:gd name="adj1" fmla="val 11377"/>
              <a:gd name="adj2" fmla="val 15834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752223" y="1638211"/>
            <a:ext cx="0" cy="430538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Left Arrow 32"/>
          <p:cNvSpPr/>
          <p:nvPr/>
        </p:nvSpPr>
        <p:spPr>
          <a:xfrm>
            <a:off x="6892513" y="3693158"/>
            <a:ext cx="671586" cy="137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5" name="Rectangle 34"/>
          <p:cNvSpPr/>
          <p:nvPr/>
        </p:nvSpPr>
        <p:spPr>
          <a:xfrm>
            <a:off x="862664" y="5288717"/>
            <a:ext cx="3169761" cy="51597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  <a:r>
              <a:rPr lang="en-US" sz="1200" dirty="0" smtClean="0">
                <a:solidFill>
                  <a:schemeClr val="tx1"/>
                </a:solidFill>
              </a:rPr>
              <a:t>rocess Error callback</a:t>
            </a: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HAL_UART_ErrorCallback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Bent Arrow 35"/>
          <p:cNvSpPr/>
          <p:nvPr/>
        </p:nvSpPr>
        <p:spPr>
          <a:xfrm rot="10800000">
            <a:off x="4032424" y="4004077"/>
            <a:ext cx="1984226" cy="1699595"/>
          </a:xfrm>
          <a:prstGeom prst="bentArrow">
            <a:avLst>
              <a:gd name="adj1" fmla="val 4702"/>
              <a:gd name="adj2" fmla="val 5710"/>
              <a:gd name="adj3" fmla="val 8562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>
            <a:stCxn id="24" idx="2"/>
            <a:endCxn id="47" idx="0"/>
          </p:cNvCxnSpPr>
          <p:nvPr/>
        </p:nvCxnSpPr>
        <p:spPr>
          <a:xfrm>
            <a:off x="2476801" y="3313333"/>
            <a:ext cx="281926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225568" y="3669421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77779" y="3657512"/>
            <a:ext cx="766557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HAL_OK</a:t>
            </a:r>
          </a:p>
        </p:txBody>
      </p:sp>
      <p:cxnSp>
        <p:nvCxnSpPr>
          <p:cNvPr id="49" name="Straight Arrow Connector 48"/>
          <p:cNvCxnSpPr>
            <a:endCxn id="48" idx="0"/>
          </p:cNvCxnSpPr>
          <p:nvPr/>
        </p:nvCxnSpPr>
        <p:spPr>
          <a:xfrm flipH="1">
            <a:off x="1461058" y="3313333"/>
            <a:ext cx="616642" cy="3441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557779" y="3693158"/>
            <a:ext cx="949299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HAL_BUSY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2986045" y="3313333"/>
            <a:ext cx="851237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567431" y="5113714"/>
            <a:ext cx="2859780" cy="773218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dirty="0" smtClean="0">
                <a:solidFill>
                  <a:schemeClr val="accent2"/>
                </a:solidFill>
              </a:rPr>
              <a:t>Defined by user</a:t>
            </a:r>
            <a:endParaRPr lang="en-GB" dirty="0"/>
          </a:p>
        </p:txBody>
      </p:sp>
      <p:sp>
        <p:nvSpPr>
          <p:cNvPr id="29" name="Oval 28"/>
          <p:cNvSpPr/>
          <p:nvPr/>
        </p:nvSpPr>
        <p:spPr>
          <a:xfrm>
            <a:off x="549350" y="2672887"/>
            <a:ext cx="3916876" cy="64611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4" name="Straight Arrow Connector 33"/>
          <p:cNvCxnSpPr/>
          <p:nvPr/>
        </p:nvCxnSpPr>
        <p:spPr>
          <a:xfrm flipH="1" flipV="1">
            <a:off x="4469009" y="2990167"/>
            <a:ext cx="1098422" cy="2123547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Oval 37"/>
          <p:cNvSpPr/>
          <p:nvPr/>
        </p:nvSpPr>
        <p:spPr>
          <a:xfrm>
            <a:off x="358367" y="4208799"/>
            <a:ext cx="4393856" cy="170952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traight Arrow Connector 38"/>
          <p:cNvCxnSpPr>
            <a:stCxn id="23" idx="1"/>
            <a:endCxn id="38" idx="6"/>
          </p:cNvCxnSpPr>
          <p:nvPr/>
        </p:nvCxnSpPr>
        <p:spPr>
          <a:xfrm flipH="1" flipV="1">
            <a:off x="4752223" y="5063562"/>
            <a:ext cx="815208" cy="436761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1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380313" y="3546878"/>
            <a:ext cx="1763688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USART2_IRQHandler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5386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UART with IT receive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163</a:t>
            </a:fld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862664" y="2667002"/>
            <a:ext cx="3228274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Start process with interrupt generation at end of process</a:t>
            </a:r>
          </a:p>
          <a:p>
            <a:pPr algn="ctr"/>
            <a:r>
              <a:rPr lang="en-US" sz="1200" dirty="0" err="1" smtClean="0"/>
              <a:t>HAL_UART_Transmit_IT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62664" y="1828800"/>
            <a:ext cx="3228274" cy="55258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Peripheral </a:t>
            </a:r>
            <a:r>
              <a:rPr lang="en-US" sz="1200" dirty="0" smtClean="0"/>
              <a:t>Initializations </a:t>
            </a:r>
          </a:p>
          <a:p>
            <a:pPr algn="ctr"/>
            <a:r>
              <a:rPr lang="en-US" sz="1200" dirty="0" smtClean="0"/>
              <a:t>including peripheral interrupt NVIC initializations </a:t>
            </a:r>
            <a:endParaRPr lang="en-US" sz="1200" dirty="0"/>
          </a:p>
        </p:txBody>
      </p:sp>
      <p:sp>
        <p:nvSpPr>
          <p:cNvPr id="26" name="Rectangle 25"/>
          <p:cNvSpPr/>
          <p:nvPr/>
        </p:nvSpPr>
        <p:spPr>
          <a:xfrm>
            <a:off x="4956095" y="3546878"/>
            <a:ext cx="1936419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HAL_UART_IRQHandler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54142" y="4244444"/>
            <a:ext cx="3178285" cy="6259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</a:t>
            </a:r>
            <a:r>
              <a:rPr lang="en-US" sz="1200" dirty="0" smtClean="0">
                <a:solidFill>
                  <a:schemeClr val="tx1"/>
                </a:solidFill>
              </a:rPr>
              <a:t>nd of process callback</a:t>
            </a: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HAL_UART_TxCpltCallback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2350396" y="2381385"/>
            <a:ext cx="216024" cy="2856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0" name="Bent Arrow 29"/>
          <p:cNvSpPr/>
          <p:nvPr/>
        </p:nvSpPr>
        <p:spPr>
          <a:xfrm rot="10800000">
            <a:off x="4032426" y="4004078"/>
            <a:ext cx="1535005" cy="630658"/>
          </a:xfrm>
          <a:prstGeom prst="bentArrow">
            <a:avLst>
              <a:gd name="adj1" fmla="val 11377"/>
              <a:gd name="adj2" fmla="val 15834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752223" y="1638211"/>
            <a:ext cx="0" cy="430538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Left Arrow 32"/>
          <p:cNvSpPr/>
          <p:nvPr/>
        </p:nvSpPr>
        <p:spPr>
          <a:xfrm>
            <a:off x="6892513" y="3693158"/>
            <a:ext cx="671586" cy="137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5" name="Rectangle 34"/>
          <p:cNvSpPr/>
          <p:nvPr/>
        </p:nvSpPr>
        <p:spPr>
          <a:xfrm>
            <a:off x="862664" y="5288717"/>
            <a:ext cx="3169761" cy="51597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  <a:r>
              <a:rPr lang="en-US" sz="1200" dirty="0" smtClean="0">
                <a:solidFill>
                  <a:schemeClr val="tx1"/>
                </a:solidFill>
              </a:rPr>
              <a:t>rocess Error callback</a:t>
            </a: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HAL_UART_ErrorCallback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Bent Arrow 35"/>
          <p:cNvSpPr/>
          <p:nvPr/>
        </p:nvSpPr>
        <p:spPr>
          <a:xfrm rot="10800000">
            <a:off x="4032424" y="4004077"/>
            <a:ext cx="1984226" cy="1699595"/>
          </a:xfrm>
          <a:prstGeom prst="bentArrow">
            <a:avLst>
              <a:gd name="adj1" fmla="val 4702"/>
              <a:gd name="adj2" fmla="val 5710"/>
              <a:gd name="adj3" fmla="val 8562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>
            <a:stCxn id="24" idx="2"/>
            <a:endCxn id="47" idx="0"/>
          </p:cNvCxnSpPr>
          <p:nvPr/>
        </p:nvCxnSpPr>
        <p:spPr>
          <a:xfrm>
            <a:off x="2476801" y="3313333"/>
            <a:ext cx="281926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225568" y="3669421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77779" y="3657512"/>
            <a:ext cx="766557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HAL_OK</a:t>
            </a:r>
          </a:p>
        </p:txBody>
      </p:sp>
      <p:cxnSp>
        <p:nvCxnSpPr>
          <p:cNvPr id="49" name="Straight Arrow Connector 48"/>
          <p:cNvCxnSpPr>
            <a:endCxn id="48" idx="0"/>
          </p:cNvCxnSpPr>
          <p:nvPr/>
        </p:nvCxnSpPr>
        <p:spPr>
          <a:xfrm flipH="1">
            <a:off x="1461058" y="3313333"/>
            <a:ext cx="616642" cy="3441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557779" y="3693158"/>
            <a:ext cx="949299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HAL_BUSY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2986045" y="3313333"/>
            <a:ext cx="851237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798416" y="1958878"/>
            <a:ext cx="2859780" cy="773218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dirty="0" smtClean="0">
                <a:solidFill>
                  <a:schemeClr val="accent2"/>
                </a:solidFill>
              </a:rPr>
              <a:t>Generated in </a:t>
            </a:r>
            <a:r>
              <a:rPr lang="en-US" b="1" dirty="0" err="1" smtClean="0">
                <a:solidFill>
                  <a:schemeClr val="accent2"/>
                </a:solidFill>
              </a:rPr>
              <a:t>main.c</a:t>
            </a:r>
            <a:r>
              <a:rPr lang="en-US" dirty="0" smtClean="0">
                <a:solidFill>
                  <a:schemeClr val="accent2"/>
                </a:solidFill>
              </a:rPr>
              <a:t> and </a:t>
            </a:r>
            <a:r>
              <a:rPr lang="en-US" b="1" dirty="0" smtClean="0">
                <a:solidFill>
                  <a:schemeClr val="accent2"/>
                </a:solidFill>
              </a:rPr>
              <a:t>stm32f4xx_hal_msp.c</a:t>
            </a:r>
            <a:endParaRPr lang="en-GB" b="1" dirty="0"/>
          </a:p>
        </p:txBody>
      </p:sp>
      <p:sp>
        <p:nvSpPr>
          <p:cNvPr id="38" name="Oval 37"/>
          <p:cNvSpPr/>
          <p:nvPr/>
        </p:nvSpPr>
        <p:spPr>
          <a:xfrm>
            <a:off x="854142" y="1735054"/>
            <a:ext cx="3357818" cy="67006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traight Arrow Connector 38"/>
          <p:cNvCxnSpPr>
            <a:stCxn id="23" idx="1"/>
            <a:endCxn id="38" idx="6"/>
          </p:cNvCxnSpPr>
          <p:nvPr/>
        </p:nvCxnSpPr>
        <p:spPr>
          <a:xfrm flipH="1" flipV="1">
            <a:off x="4211960" y="2070088"/>
            <a:ext cx="1586456" cy="275399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380313" y="3546878"/>
            <a:ext cx="1763688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USART2_IRQHandler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14838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UART with IT receive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164</a:t>
            </a:fld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862664" y="2667002"/>
            <a:ext cx="3228274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Start process with interrupt generation at end of process</a:t>
            </a:r>
          </a:p>
          <a:p>
            <a:pPr algn="ctr"/>
            <a:r>
              <a:rPr lang="en-US" sz="1200" dirty="0" err="1" smtClean="0"/>
              <a:t>HAL_UART_Transmit_IT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62664" y="1828800"/>
            <a:ext cx="3228274" cy="55258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Peripheral </a:t>
            </a:r>
            <a:r>
              <a:rPr lang="en-US" sz="1200" dirty="0" smtClean="0"/>
              <a:t>Initializations </a:t>
            </a:r>
          </a:p>
          <a:p>
            <a:pPr algn="ctr"/>
            <a:r>
              <a:rPr lang="en-US" sz="1200" dirty="0" smtClean="0"/>
              <a:t>including peripheral interrupt NVIC initializations </a:t>
            </a:r>
            <a:endParaRPr lang="en-US" sz="1200" dirty="0"/>
          </a:p>
        </p:txBody>
      </p:sp>
      <p:sp>
        <p:nvSpPr>
          <p:cNvPr id="26" name="Rectangle 25"/>
          <p:cNvSpPr/>
          <p:nvPr/>
        </p:nvSpPr>
        <p:spPr>
          <a:xfrm>
            <a:off x="4956095" y="3546878"/>
            <a:ext cx="1936419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HAL_UART_IRQHandler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54142" y="4244444"/>
            <a:ext cx="3178285" cy="6259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</a:t>
            </a:r>
            <a:r>
              <a:rPr lang="en-US" sz="1200" dirty="0" smtClean="0">
                <a:solidFill>
                  <a:schemeClr val="tx1"/>
                </a:solidFill>
              </a:rPr>
              <a:t>nd of process callback</a:t>
            </a:r>
          </a:p>
          <a:p>
            <a:pPr algn="ctr"/>
            <a:r>
              <a:rPr lang="en-US" sz="1200" dirty="0" err="1" smtClean="0"/>
              <a:t>HAL_UART_TxCpltCallback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2350396" y="2381385"/>
            <a:ext cx="216024" cy="2856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0" name="Bent Arrow 29"/>
          <p:cNvSpPr/>
          <p:nvPr/>
        </p:nvSpPr>
        <p:spPr>
          <a:xfrm rot="10800000">
            <a:off x="4032426" y="4004078"/>
            <a:ext cx="1535005" cy="630658"/>
          </a:xfrm>
          <a:prstGeom prst="bentArrow">
            <a:avLst>
              <a:gd name="adj1" fmla="val 11377"/>
              <a:gd name="adj2" fmla="val 15834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752223" y="1638211"/>
            <a:ext cx="0" cy="430538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Left Arrow 32"/>
          <p:cNvSpPr/>
          <p:nvPr/>
        </p:nvSpPr>
        <p:spPr>
          <a:xfrm>
            <a:off x="6892513" y="3693158"/>
            <a:ext cx="671586" cy="137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5" name="Rectangle 34"/>
          <p:cNvSpPr/>
          <p:nvPr/>
        </p:nvSpPr>
        <p:spPr>
          <a:xfrm>
            <a:off x="862664" y="5288717"/>
            <a:ext cx="3169761" cy="51597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  <a:r>
              <a:rPr lang="en-US" sz="1200" dirty="0" smtClean="0">
                <a:solidFill>
                  <a:schemeClr val="tx1"/>
                </a:solidFill>
              </a:rPr>
              <a:t>rocess Error callback</a:t>
            </a:r>
          </a:p>
          <a:p>
            <a:pPr algn="ctr"/>
            <a:r>
              <a:rPr lang="en-US" sz="1200" dirty="0" err="1" smtClean="0"/>
              <a:t>HAL_UART_ErrorCallback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Bent Arrow 35"/>
          <p:cNvSpPr/>
          <p:nvPr/>
        </p:nvSpPr>
        <p:spPr>
          <a:xfrm rot="10800000">
            <a:off x="4032424" y="4004077"/>
            <a:ext cx="1984226" cy="1699595"/>
          </a:xfrm>
          <a:prstGeom prst="bentArrow">
            <a:avLst>
              <a:gd name="adj1" fmla="val 4702"/>
              <a:gd name="adj2" fmla="val 5710"/>
              <a:gd name="adj3" fmla="val 8562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>
            <a:stCxn id="24" idx="2"/>
            <a:endCxn id="47" idx="0"/>
          </p:cNvCxnSpPr>
          <p:nvPr/>
        </p:nvCxnSpPr>
        <p:spPr>
          <a:xfrm>
            <a:off x="2476801" y="3313333"/>
            <a:ext cx="281926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225568" y="3669421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77779" y="3657512"/>
            <a:ext cx="766557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HAL_OK</a:t>
            </a:r>
          </a:p>
        </p:txBody>
      </p:sp>
      <p:cxnSp>
        <p:nvCxnSpPr>
          <p:cNvPr id="49" name="Straight Arrow Connector 48"/>
          <p:cNvCxnSpPr>
            <a:endCxn id="48" idx="0"/>
          </p:cNvCxnSpPr>
          <p:nvPr/>
        </p:nvCxnSpPr>
        <p:spPr>
          <a:xfrm flipH="1">
            <a:off x="1461058" y="3313333"/>
            <a:ext cx="616642" cy="3441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557779" y="3693158"/>
            <a:ext cx="949299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HAL_BUSY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2986045" y="3313333"/>
            <a:ext cx="851237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016650" y="4543941"/>
            <a:ext cx="2859780" cy="773218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dirty="0" smtClean="0">
                <a:solidFill>
                  <a:schemeClr val="accent2"/>
                </a:solidFill>
              </a:rPr>
              <a:t>We recommend to use it in </a:t>
            </a:r>
            <a:r>
              <a:rPr lang="en-US" b="1" dirty="0" err="1" smtClean="0">
                <a:solidFill>
                  <a:schemeClr val="accent2"/>
                </a:solidFill>
              </a:rPr>
              <a:t>main.c</a:t>
            </a:r>
            <a:endParaRPr lang="en-GB" b="1" dirty="0"/>
          </a:p>
        </p:txBody>
      </p:sp>
      <p:sp>
        <p:nvSpPr>
          <p:cNvPr id="38" name="Oval 37"/>
          <p:cNvSpPr/>
          <p:nvPr/>
        </p:nvSpPr>
        <p:spPr>
          <a:xfrm>
            <a:off x="733120" y="2667002"/>
            <a:ext cx="3357818" cy="67006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traight Arrow Connector 38"/>
          <p:cNvCxnSpPr>
            <a:stCxn id="23" idx="1"/>
            <a:endCxn id="38" idx="6"/>
          </p:cNvCxnSpPr>
          <p:nvPr/>
        </p:nvCxnSpPr>
        <p:spPr>
          <a:xfrm flipH="1" flipV="1">
            <a:off x="4090938" y="3002036"/>
            <a:ext cx="1925712" cy="1928514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Straight Arrow Connector 28"/>
          <p:cNvCxnSpPr>
            <a:stCxn id="23" idx="1"/>
          </p:cNvCxnSpPr>
          <p:nvPr/>
        </p:nvCxnSpPr>
        <p:spPr>
          <a:xfrm flipH="1" flipV="1">
            <a:off x="4256063" y="4510986"/>
            <a:ext cx="1760587" cy="419564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Oval 33"/>
          <p:cNvSpPr/>
          <p:nvPr/>
        </p:nvSpPr>
        <p:spPr>
          <a:xfrm>
            <a:off x="885520" y="4199092"/>
            <a:ext cx="3357818" cy="67006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Oval 39"/>
          <p:cNvSpPr/>
          <p:nvPr/>
        </p:nvSpPr>
        <p:spPr>
          <a:xfrm>
            <a:off x="885520" y="5207204"/>
            <a:ext cx="3357818" cy="67006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1" name="Straight Arrow Connector 40"/>
          <p:cNvCxnSpPr>
            <a:stCxn id="23" idx="1"/>
            <a:endCxn id="40" idx="6"/>
          </p:cNvCxnSpPr>
          <p:nvPr/>
        </p:nvCxnSpPr>
        <p:spPr>
          <a:xfrm flipH="1">
            <a:off x="4243338" y="4930550"/>
            <a:ext cx="1773312" cy="611688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380313" y="3546878"/>
            <a:ext cx="1763688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USART2_IRQHandler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30603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UART with IT receive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165</a:t>
            </a:fld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862664" y="2667002"/>
            <a:ext cx="3228274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Start process with interrupt generation at end of process</a:t>
            </a:r>
          </a:p>
          <a:p>
            <a:pPr algn="ctr"/>
            <a:r>
              <a:rPr lang="en-US" sz="1200" dirty="0" err="1" smtClean="0"/>
              <a:t>HAL_UART_Transmit_IT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62664" y="1828800"/>
            <a:ext cx="3228274" cy="55258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Peripheral </a:t>
            </a:r>
            <a:r>
              <a:rPr lang="en-US" sz="1200" dirty="0" smtClean="0"/>
              <a:t>Initializations </a:t>
            </a:r>
          </a:p>
          <a:p>
            <a:pPr algn="ctr"/>
            <a:r>
              <a:rPr lang="en-US" sz="1200" dirty="0" smtClean="0"/>
              <a:t>including peripheral interrupt NVIC initializations </a:t>
            </a:r>
            <a:endParaRPr lang="en-US" sz="1200" dirty="0"/>
          </a:p>
        </p:txBody>
      </p:sp>
      <p:sp>
        <p:nvSpPr>
          <p:cNvPr id="26" name="Rectangle 25"/>
          <p:cNvSpPr/>
          <p:nvPr/>
        </p:nvSpPr>
        <p:spPr>
          <a:xfrm>
            <a:off x="4956095" y="3546878"/>
            <a:ext cx="1936419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HAL_UART_IRQHandler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54142" y="4244444"/>
            <a:ext cx="3178285" cy="6259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</a:t>
            </a:r>
            <a:r>
              <a:rPr lang="en-US" sz="1200" dirty="0" smtClean="0">
                <a:solidFill>
                  <a:schemeClr val="tx1"/>
                </a:solidFill>
              </a:rPr>
              <a:t>nd of process callback</a:t>
            </a:r>
          </a:p>
          <a:p>
            <a:pPr algn="ctr"/>
            <a:r>
              <a:rPr lang="en-US" sz="1200" dirty="0" err="1" smtClean="0"/>
              <a:t>HAL_UART_TxCpltCallback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2350396" y="2381385"/>
            <a:ext cx="216024" cy="2856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0" name="Bent Arrow 29"/>
          <p:cNvSpPr/>
          <p:nvPr/>
        </p:nvSpPr>
        <p:spPr>
          <a:xfrm rot="10800000">
            <a:off x="4032426" y="4004078"/>
            <a:ext cx="1535005" cy="630658"/>
          </a:xfrm>
          <a:prstGeom prst="bentArrow">
            <a:avLst>
              <a:gd name="adj1" fmla="val 11377"/>
              <a:gd name="adj2" fmla="val 15834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752223" y="1638211"/>
            <a:ext cx="0" cy="430538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Left Arrow 32"/>
          <p:cNvSpPr/>
          <p:nvPr/>
        </p:nvSpPr>
        <p:spPr>
          <a:xfrm>
            <a:off x="6892513" y="3693158"/>
            <a:ext cx="671586" cy="137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5" name="Rectangle 34"/>
          <p:cNvSpPr/>
          <p:nvPr/>
        </p:nvSpPr>
        <p:spPr>
          <a:xfrm>
            <a:off x="862664" y="5288717"/>
            <a:ext cx="3169761" cy="51597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  <a:r>
              <a:rPr lang="en-US" sz="1200" dirty="0" smtClean="0">
                <a:solidFill>
                  <a:schemeClr val="tx1"/>
                </a:solidFill>
              </a:rPr>
              <a:t>rocess Error callback</a:t>
            </a:r>
          </a:p>
          <a:p>
            <a:pPr algn="ctr"/>
            <a:r>
              <a:rPr lang="en-US" sz="1200" dirty="0" err="1" smtClean="0"/>
              <a:t>HAL_UART_ErrorCallback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Bent Arrow 35"/>
          <p:cNvSpPr/>
          <p:nvPr/>
        </p:nvSpPr>
        <p:spPr>
          <a:xfrm rot="10800000">
            <a:off x="4032424" y="4004077"/>
            <a:ext cx="1984226" cy="1699595"/>
          </a:xfrm>
          <a:prstGeom prst="bentArrow">
            <a:avLst>
              <a:gd name="adj1" fmla="val 4702"/>
              <a:gd name="adj2" fmla="val 5710"/>
              <a:gd name="adj3" fmla="val 8562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>
            <a:stCxn id="24" idx="2"/>
            <a:endCxn id="47" idx="0"/>
          </p:cNvCxnSpPr>
          <p:nvPr/>
        </p:nvCxnSpPr>
        <p:spPr>
          <a:xfrm>
            <a:off x="2476801" y="3313333"/>
            <a:ext cx="281926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225568" y="3669421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77779" y="3657512"/>
            <a:ext cx="766557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HAL_OK</a:t>
            </a:r>
          </a:p>
        </p:txBody>
      </p:sp>
      <p:cxnSp>
        <p:nvCxnSpPr>
          <p:cNvPr id="49" name="Straight Arrow Connector 48"/>
          <p:cNvCxnSpPr>
            <a:endCxn id="48" idx="0"/>
          </p:cNvCxnSpPr>
          <p:nvPr/>
        </p:nvCxnSpPr>
        <p:spPr>
          <a:xfrm flipH="1">
            <a:off x="1461058" y="3313333"/>
            <a:ext cx="616642" cy="3441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557779" y="3693158"/>
            <a:ext cx="949299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HAL_BUSY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2986045" y="3313333"/>
            <a:ext cx="851237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492762" y="4543940"/>
            <a:ext cx="3383668" cy="1621363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dirty="0" smtClean="0">
                <a:solidFill>
                  <a:schemeClr val="accent2"/>
                </a:solidFill>
              </a:rPr>
              <a:t>Defined as </a:t>
            </a:r>
            <a:r>
              <a:rPr lang="en-US" b="1" dirty="0" smtClean="0">
                <a:solidFill>
                  <a:schemeClr val="accent2"/>
                </a:solidFill>
              </a:rPr>
              <a:t>__weak </a:t>
            </a:r>
            <a:r>
              <a:rPr lang="en-US" dirty="0" smtClean="0">
                <a:solidFill>
                  <a:schemeClr val="accent2"/>
                </a:solidFill>
              </a:rPr>
              <a:t>you can find name of this functions in </a:t>
            </a:r>
            <a:r>
              <a:rPr lang="en-US" b="1" dirty="0" smtClean="0">
                <a:solidFill>
                  <a:schemeClr val="accent2"/>
                </a:solidFill>
              </a:rPr>
              <a:t>stm32f0xx_hal_uart.c</a:t>
            </a:r>
            <a:endParaRPr lang="en-GB" b="1" dirty="0"/>
          </a:p>
        </p:txBody>
      </p:sp>
      <p:cxnSp>
        <p:nvCxnSpPr>
          <p:cNvPr id="43" name="Straight Arrow Connector 42"/>
          <p:cNvCxnSpPr>
            <a:stCxn id="42" idx="1"/>
          </p:cNvCxnSpPr>
          <p:nvPr/>
        </p:nvCxnSpPr>
        <p:spPr>
          <a:xfrm flipH="1" flipV="1">
            <a:off x="4256064" y="4510986"/>
            <a:ext cx="1236698" cy="843636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Oval 43"/>
          <p:cNvSpPr/>
          <p:nvPr/>
        </p:nvSpPr>
        <p:spPr>
          <a:xfrm>
            <a:off x="885520" y="4199092"/>
            <a:ext cx="3357818" cy="67006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5" name="Straight Arrow Connector 44"/>
          <p:cNvCxnSpPr>
            <a:stCxn id="42" idx="1"/>
          </p:cNvCxnSpPr>
          <p:nvPr/>
        </p:nvCxnSpPr>
        <p:spPr>
          <a:xfrm flipH="1">
            <a:off x="4243338" y="5354622"/>
            <a:ext cx="1249424" cy="187616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6" name="Oval 45"/>
          <p:cNvSpPr/>
          <p:nvPr/>
        </p:nvSpPr>
        <p:spPr>
          <a:xfrm>
            <a:off x="885520" y="5207204"/>
            <a:ext cx="3357818" cy="67006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380313" y="3546878"/>
            <a:ext cx="1763688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USART2_IRQHandler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17372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UART with IT receive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166</a:t>
            </a:fld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862664" y="2667002"/>
            <a:ext cx="3228274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Start process with interrupt generation at end of process</a:t>
            </a:r>
          </a:p>
          <a:p>
            <a:pPr algn="ctr"/>
            <a:r>
              <a:rPr lang="en-US" sz="1200" dirty="0" err="1" smtClean="0"/>
              <a:t>HAL_UART_Transmit_IT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62664" y="1828800"/>
            <a:ext cx="3228274" cy="55258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Peripheral </a:t>
            </a:r>
            <a:r>
              <a:rPr lang="en-US" sz="1200" dirty="0" smtClean="0"/>
              <a:t>Initializations </a:t>
            </a:r>
          </a:p>
          <a:p>
            <a:pPr algn="ctr"/>
            <a:r>
              <a:rPr lang="en-US" sz="1200" dirty="0" smtClean="0"/>
              <a:t>including peripheral interrupt NVIC initializations </a:t>
            </a:r>
            <a:endParaRPr lang="en-US" sz="1200" dirty="0"/>
          </a:p>
        </p:txBody>
      </p:sp>
      <p:sp>
        <p:nvSpPr>
          <p:cNvPr id="26" name="Rectangle 25"/>
          <p:cNvSpPr/>
          <p:nvPr/>
        </p:nvSpPr>
        <p:spPr>
          <a:xfrm>
            <a:off x="4956095" y="3546878"/>
            <a:ext cx="1936419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HAL_UART_IRQHandler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54142" y="4244444"/>
            <a:ext cx="3178285" cy="6259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</a:t>
            </a:r>
            <a:r>
              <a:rPr lang="en-US" sz="1200" dirty="0" smtClean="0">
                <a:solidFill>
                  <a:schemeClr val="tx1"/>
                </a:solidFill>
              </a:rPr>
              <a:t>nd of process callback</a:t>
            </a:r>
          </a:p>
          <a:p>
            <a:pPr algn="ctr"/>
            <a:r>
              <a:rPr lang="en-US" sz="1200" dirty="0" err="1" smtClean="0"/>
              <a:t>HAL_UART_TxCpltCallback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2350396" y="2381385"/>
            <a:ext cx="216024" cy="2856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0" name="Bent Arrow 29"/>
          <p:cNvSpPr/>
          <p:nvPr/>
        </p:nvSpPr>
        <p:spPr>
          <a:xfrm rot="10800000">
            <a:off x="4032426" y="4004078"/>
            <a:ext cx="1535005" cy="630658"/>
          </a:xfrm>
          <a:prstGeom prst="bentArrow">
            <a:avLst>
              <a:gd name="adj1" fmla="val 11377"/>
              <a:gd name="adj2" fmla="val 15834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752223" y="1638211"/>
            <a:ext cx="0" cy="430538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Left Arrow 32"/>
          <p:cNvSpPr/>
          <p:nvPr/>
        </p:nvSpPr>
        <p:spPr>
          <a:xfrm>
            <a:off x="6892513" y="3693158"/>
            <a:ext cx="671586" cy="137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5" name="Rectangle 34"/>
          <p:cNvSpPr/>
          <p:nvPr/>
        </p:nvSpPr>
        <p:spPr>
          <a:xfrm>
            <a:off x="862664" y="5288717"/>
            <a:ext cx="3169761" cy="51597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  <a:r>
              <a:rPr lang="en-US" sz="1200" dirty="0" smtClean="0">
                <a:solidFill>
                  <a:schemeClr val="tx1"/>
                </a:solidFill>
              </a:rPr>
              <a:t>rocess Error callback</a:t>
            </a:r>
          </a:p>
          <a:p>
            <a:pPr algn="ctr"/>
            <a:r>
              <a:rPr lang="en-US" sz="1200" dirty="0" err="1" smtClean="0"/>
              <a:t>HAL_UART_ErrorCallback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Bent Arrow 35"/>
          <p:cNvSpPr/>
          <p:nvPr/>
        </p:nvSpPr>
        <p:spPr>
          <a:xfrm rot="10800000">
            <a:off x="4032424" y="4004077"/>
            <a:ext cx="1984226" cy="1699595"/>
          </a:xfrm>
          <a:prstGeom prst="bentArrow">
            <a:avLst>
              <a:gd name="adj1" fmla="val 4702"/>
              <a:gd name="adj2" fmla="val 5710"/>
              <a:gd name="adj3" fmla="val 8562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>
            <a:stCxn id="24" idx="2"/>
            <a:endCxn id="47" idx="0"/>
          </p:cNvCxnSpPr>
          <p:nvPr/>
        </p:nvCxnSpPr>
        <p:spPr>
          <a:xfrm>
            <a:off x="2476801" y="3313333"/>
            <a:ext cx="281926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225568" y="3669421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77779" y="3657512"/>
            <a:ext cx="766557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HAL_OK</a:t>
            </a:r>
          </a:p>
        </p:txBody>
      </p:sp>
      <p:cxnSp>
        <p:nvCxnSpPr>
          <p:cNvPr id="49" name="Straight Arrow Connector 48"/>
          <p:cNvCxnSpPr>
            <a:endCxn id="48" idx="0"/>
          </p:cNvCxnSpPr>
          <p:nvPr/>
        </p:nvCxnSpPr>
        <p:spPr>
          <a:xfrm flipH="1">
            <a:off x="1461058" y="3313333"/>
            <a:ext cx="616642" cy="3441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557779" y="3693158"/>
            <a:ext cx="949299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HAL_BUSY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2986045" y="3313333"/>
            <a:ext cx="851237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016650" y="4543941"/>
            <a:ext cx="2859780" cy="773218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dirty="0" smtClean="0">
                <a:solidFill>
                  <a:schemeClr val="accent2"/>
                </a:solidFill>
              </a:rPr>
              <a:t>Generated in stm32f0xx_it.c</a:t>
            </a:r>
            <a:endParaRPr lang="en-GB" b="1" dirty="0"/>
          </a:p>
        </p:txBody>
      </p:sp>
      <p:sp>
        <p:nvSpPr>
          <p:cNvPr id="38" name="Oval 37"/>
          <p:cNvSpPr/>
          <p:nvPr/>
        </p:nvSpPr>
        <p:spPr>
          <a:xfrm>
            <a:off x="7096385" y="3440444"/>
            <a:ext cx="2125273" cy="67006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" name="Straight Arrow Connector 28"/>
          <p:cNvCxnSpPr>
            <a:stCxn id="23" idx="0"/>
            <a:endCxn id="38" idx="4"/>
          </p:cNvCxnSpPr>
          <p:nvPr/>
        </p:nvCxnSpPr>
        <p:spPr>
          <a:xfrm flipV="1">
            <a:off x="7446540" y="4110512"/>
            <a:ext cx="712482" cy="433429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2.1.2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380313" y="3546878"/>
            <a:ext cx="1763688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USART2_IRQHandler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07978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UART with IT receive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167</a:t>
            </a:fld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862664" y="2667002"/>
            <a:ext cx="3228274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Start process with interrupt generation at end of process</a:t>
            </a:r>
          </a:p>
          <a:p>
            <a:pPr algn="ctr"/>
            <a:r>
              <a:rPr lang="en-US" sz="1200" dirty="0" err="1" smtClean="0"/>
              <a:t>HAL_UART_Transmit_IT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62664" y="1828800"/>
            <a:ext cx="3228274" cy="55258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Peripheral </a:t>
            </a:r>
            <a:r>
              <a:rPr lang="en-US" sz="1200" dirty="0" smtClean="0"/>
              <a:t>Initializations </a:t>
            </a:r>
          </a:p>
          <a:p>
            <a:pPr algn="ctr"/>
            <a:r>
              <a:rPr lang="en-US" sz="1200" dirty="0" smtClean="0"/>
              <a:t>including peripheral interrupt NVIC initializations </a:t>
            </a:r>
            <a:endParaRPr lang="en-US" sz="1200" dirty="0"/>
          </a:p>
        </p:txBody>
      </p:sp>
      <p:sp>
        <p:nvSpPr>
          <p:cNvPr id="26" name="Rectangle 25"/>
          <p:cNvSpPr/>
          <p:nvPr/>
        </p:nvSpPr>
        <p:spPr>
          <a:xfrm>
            <a:off x="4956095" y="3546878"/>
            <a:ext cx="1936419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HAL_UART_IRQHandler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54142" y="4244444"/>
            <a:ext cx="3178285" cy="6259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</a:t>
            </a:r>
            <a:r>
              <a:rPr lang="en-US" sz="1200" dirty="0" smtClean="0">
                <a:solidFill>
                  <a:schemeClr val="tx1"/>
                </a:solidFill>
              </a:rPr>
              <a:t>nd of process callback</a:t>
            </a:r>
          </a:p>
          <a:p>
            <a:pPr algn="ctr"/>
            <a:r>
              <a:rPr lang="en-US" sz="1200" dirty="0" err="1" smtClean="0"/>
              <a:t>HAL_UART_TxCpltCallback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2350396" y="2381385"/>
            <a:ext cx="216024" cy="2856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0" name="Bent Arrow 29"/>
          <p:cNvSpPr/>
          <p:nvPr/>
        </p:nvSpPr>
        <p:spPr>
          <a:xfrm rot="10800000">
            <a:off x="4032426" y="4004078"/>
            <a:ext cx="1535005" cy="630658"/>
          </a:xfrm>
          <a:prstGeom prst="bentArrow">
            <a:avLst>
              <a:gd name="adj1" fmla="val 11377"/>
              <a:gd name="adj2" fmla="val 15834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752223" y="1638211"/>
            <a:ext cx="0" cy="430538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Left Arrow 32"/>
          <p:cNvSpPr/>
          <p:nvPr/>
        </p:nvSpPr>
        <p:spPr>
          <a:xfrm>
            <a:off x="6892513" y="3693158"/>
            <a:ext cx="671586" cy="137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5" name="Rectangle 34"/>
          <p:cNvSpPr/>
          <p:nvPr/>
        </p:nvSpPr>
        <p:spPr>
          <a:xfrm>
            <a:off x="862664" y="5288717"/>
            <a:ext cx="3169761" cy="51597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  <a:r>
              <a:rPr lang="en-US" sz="1200" dirty="0" smtClean="0">
                <a:solidFill>
                  <a:schemeClr val="tx1"/>
                </a:solidFill>
              </a:rPr>
              <a:t>rocess Error callback</a:t>
            </a:r>
          </a:p>
          <a:p>
            <a:pPr algn="ctr"/>
            <a:r>
              <a:rPr lang="en-US" sz="1200" dirty="0" err="1" smtClean="0"/>
              <a:t>HAL_UART_ErrorCallback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Bent Arrow 35"/>
          <p:cNvSpPr/>
          <p:nvPr/>
        </p:nvSpPr>
        <p:spPr>
          <a:xfrm rot="10800000">
            <a:off x="4032424" y="4004077"/>
            <a:ext cx="1984226" cy="1699595"/>
          </a:xfrm>
          <a:prstGeom prst="bentArrow">
            <a:avLst>
              <a:gd name="adj1" fmla="val 4702"/>
              <a:gd name="adj2" fmla="val 5710"/>
              <a:gd name="adj3" fmla="val 8562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>
            <a:stCxn id="24" idx="2"/>
            <a:endCxn id="47" idx="0"/>
          </p:cNvCxnSpPr>
          <p:nvPr/>
        </p:nvCxnSpPr>
        <p:spPr>
          <a:xfrm>
            <a:off x="2476801" y="3313333"/>
            <a:ext cx="281926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225568" y="3669421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77779" y="3657512"/>
            <a:ext cx="766557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HAL_OK</a:t>
            </a:r>
          </a:p>
        </p:txBody>
      </p:sp>
      <p:cxnSp>
        <p:nvCxnSpPr>
          <p:cNvPr id="49" name="Straight Arrow Connector 48"/>
          <p:cNvCxnSpPr>
            <a:endCxn id="48" idx="0"/>
          </p:cNvCxnSpPr>
          <p:nvPr/>
        </p:nvCxnSpPr>
        <p:spPr>
          <a:xfrm flipH="1">
            <a:off x="1461058" y="3313333"/>
            <a:ext cx="616642" cy="3441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557779" y="3693158"/>
            <a:ext cx="949299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HAL_BUSY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2986045" y="3313333"/>
            <a:ext cx="851237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016650" y="4543941"/>
            <a:ext cx="2859780" cy="773218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dirty="0" smtClean="0">
                <a:solidFill>
                  <a:schemeClr val="accent2"/>
                </a:solidFill>
              </a:rPr>
              <a:t>Defined in </a:t>
            </a:r>
            <a:r>
              <a:rPr lang="en-US" b="1" dirty="0" smtClean="0">
                <a:solidFill>
                  <a:schemeClr val="accent2"/>
                </a:solidFill>
              </a:rPr>
              <a:t>stm32f0xx_hal_uart.c</a:t>
            </a:r>
            <a:endParaRPr lang="en-GB" b="1" dirty="0"/>
          </a:p>
        </p:txBody>
      </p:sp>
      <p:sp>
        <p:nvSpPr>
          <p:cNvPr id="38" name="Oval 37"/>
          <p:cNvSpPr/>
          <p:nvPr/>
        </p:nvSpPr>
        <p:spPr>
          <a:xfrm>
            <a:off x="4944530" y="3453283"/>
            <a:ext cx="2125273" cy="67006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" name="Straight Arrow Connector 28"/>
          <p:cNvCxnSpPr>
            <a:stCxn id="23" idx="0"/>
            <a:endCxn id="38" idx="4"/>
          </p:cNvCxnSpPr>
          <p:nvPr/>
        </p:nvCxnSpPr>
        <p:spPr>
          <a:xfrm flipH="1" flipV="1">
            <a:off x="6007167" y="4123351"/>
            <a:ext cx="1439373" cy="420590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2.1.2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380313" y="3546878"/>
            <a:ext cx="1763688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USART2_IRQHandler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34891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UART with IT receive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168</a:t>
            </a:fld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862664" y="2667002"/>
            <a:ext cx="3228274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Start process with interrupt generation at end of process</a:t>
            </a:r>
          </a:p>
          <a:p>
            <a:pPr algn="ctr"/>
            <a:r>
              <a:rPr lang="en-US" sz="1200" dirty="0" err="1" smtClean="0"/>
              <a:t>HAL_UART_Transmit_IT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62664" y="1828800"/>
            <a:ext cx="3228274" cy="55258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Peripheral </a:t>
            </a:r>
            <a:r>
              <a:rPr lang="en-US" sz="1200" dirty="0" smtClean="0"/>
              <a:t>Initializations </a:t>
            </a:r>
          </a:p>
          <a:p>
            <a:pPr algn="ctr"/>
            <a:r>
              <a:rPr lang="en-US" sz="1200" dirty="0" smtClean="0"/>
              <a:t>including peripheral interrupt NVIC initializations </a:t>
            </a:r>
            <a:endParaRPr lang="en-US" sz="1200" dirty="0"/>
          </a:p>
        </p:txBody>
      </p:sp>
      <p:sp>
        <p:nvSpPr>
          <p:cNvPr id="26" name="Rectangle 25"/>
          <p:cNvSpPr/>
          <p:nvPr/>
        </p:nvSpPr>
        <p:spPr>
          <a:xfrm>
            <a:off x="4956095" y="3546878"/>
            <a:ext cx="1936419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HAL_UART_IRQHandler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54142" y="4244444"/>
            <a:ext cx="3178285" cy="6259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</a:t>
            </a:r>
            <a:r>
              <a:rPr lang="en-US" sz="1200" dirty="0" smtClean="0">
                <a:solidFill>
                  <a:schemeClr val="tx1"/>
                </a:solidFill>
              </a:rPr>
              <a:t>nd of process callback</a:t>
            </a: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HAL_UART_TxCpltCallback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2350396" y="2381385"/>
            <a:ext cx="216024" cy="2856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0" name="Bent Arrow 29"/>
          <p:cNvSpPr/>
          <p:nvPr/>
        </p:nvSpPr>
        <p:spPr>
          <a:xfrm rot="10800000">
            <a:off x="4032426" y="4004078"/>
            <a:ext cx="1535005" cy="630658"/>
          </a:xfrm>
          <a:prstGeom prst="bentArrow">
            <a:avLst>
              <a:gd name="adj1" fmla="val 11377"/>
              <a:gd name="adj2" fmla="val 15834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752223" y="1638211"/>
            <a:ext cx="0" cy="430538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Left Arrow 32"/>
          <p:cNvSpPr/>
          <p:nvPr/>
        </p:nvSpPr>
        <p:spPr>
          <a:xfrm>
            <a:off x="6892513" y="3693158"/>
            <a:ext cx="671586" cy="137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5" name="Rectangle 34"/>
          <p:cNvSpPr/>
          <p:nvPr/>
        </p:nvSpPr>
        <p:spPr>
          <a:xfrm>
            <a:off x="862664" y="5288717"/>
            <a:ext cx="3169761" cy="51597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  <a:r>
              <a:rPr lang="en-US" sz="1200" dirty="0" smtClean="0">
                <a:solidFill>
                  <a:schemeClr val="tx1"/>
                </a:solidFill>
              </a:rPr>
              <a:t>rocess Error callback</a:t>
            </a: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HAL_UART_ErrorCallback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Bent Arrow 35"/>
          <p:cNvSpPr/>
          <p:nvPr/>
        </p:nvSpPr>
        <p:spPr>
          <a:xfrm rot="10800000">
            <a:off x="4032424" y="4004077"/>
            <a:ext cx="1984226" cy="1699595"/>
          </a:xfrm>
          <a:prstGeom prst="bentArrow">
            <a:avLst>
              <a:gd name="adj1" fmla="val 4702"/>
              <a:gd name="adj2" fmla="val 5710"/>
              <a:gd name="adj3" fmla="val 8562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>
            <a:stCxn id="24" idx="2"/>
            <a:endCxn id="47" idx="0"/>
          </p:cNvCxnSpPr>
          <p:nvPr/>
        </p:nvCxnSpPr>
        <p:spPr>
          <a:xfrm>
            <a:off x="2476801" y="3313333"/>
            <a:ext cx="281926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225568" y="3669421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77779" y="3657512"/>
            <a:ext cx="766557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HAL_OK</a:t>
            </a:r>
          </a:p>
        </p:txBody>
      </p:sp>
      <p:cxnSp>
        <p:nvCxnSpPr>
          <p:cNvPr id="49" name="Straight Arrow Connector 48"/>
          <p:cNvCxnSpPr>
            <a:endCxn id="48" idx="0"/>
          </p:cNvCxnSpPr>
          <p:nvPr/>
        </p:nvCxnSpPr>
        <p:spPr>
          <a:xfrm flipH="1">
            <a:off x="1461058" y="3313333"/>
            <a:ext cx="616642" cy="3441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557779" y="3693158"/>
            <a:ext cx="949299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HAL_BUSY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2986045" y="3313333"/>
            <a:ext cx="851237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673033" y="1700808"/>
            <a:ext cx="2859780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dirty="0" smtClean="0">
                <a:solidFill>
                  <a:schemeClr val="accent2"/>
                </a:solidFill>
              </a:rPr>
              <a:t>Send buffer over UART</a:t>
            </a:r>
            <a:br>
              <a:rPr lang="en-US" dirty="0" smtClean="0">
                <a:solidFill>
                  <a:schemeClr val="accent2"/>
                </a:solidFill>
              </a:rPr>
            </a:br>
            <a:r>
              <a:rPr lang="en-US" dirty="0" smtClean="0">
                <a:solidFill>
                  <a:schemeClr val="accent2"/>
                </a:solidFill>
              </a:rPr>
              <a:t>Not blocking function program can continue</a:t>
            </a:r>
            <a:endParaRPr lang="en-GB" dirty="0"/>
          </a:p>
        </p:txBody>
      </p:sp>
      <p:sp>
        <p:nvSpPr>
          <p:cNvPr id="29" name="Oval 28"/>
          <p:cNvSpPr/>
          <p:nvPr/>
        </p:nvSpPr>
        <p:spPr>
          <a:xfrm>
            <a:off x="374943" y="2655353"/>
            <a:ext cx="3916876" cy="64611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4" name="Straight Arrow Connector 33"/>
          <p:cNvCxnSpPr>
            <a:stCxn id="23" idx="1"/>
            <a:endCxn id="29" idx="6"/>
          </p:cNvCxnSpPr>
          <p:nvPr/>
        </p:nvCxnSpPr>
        <p:spPr>
          <a:xfrm flipH="1">
            <a:off x="4291819" y="2420888"/>
            <a:ext cx="1381214" cy="557521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380313" y="3546878"/>
            <a:ext cx="1763688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USART2_IRQHandler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34227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UART with IT receive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169</a:t>
            </a:fld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862664" y="2667002"/>
            <a:ext cx="3228274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Start process with interrupt generation at end of process</a:t>
            </a:r>
          </a:p>
          <a:p>
            <a:pPr algn="ctr"/>
            <a:r>
              <a:rPr lang="en-US" sz="1200" dirty="0" err="1" smtClean="0"/>
              <a:t>HAL_UART_Transmit_IT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62664" y="1828800"/>
            <a:ext cx="3228274" cy="55258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Peripheral </a:t>
            </a:r>
            <a:r>
              <a:rPr lang="en-US" sz="1200" dirty="0" smtClean="0"/>
              <a:t>Initializations </a:t>
            </a:r>
          </a:p>
          <a:p>
            <a:pPr algn="ctr"/>
            <a:r>
              <a:rPr lang="en-US" sz="1200" dirty="0" smtClean="0"/>
              <a:t>including peripheral interrupt NVIC initializations </a:t>
            </a:r>
            <a:endParaRPr lang="en-US" sz="1200" dirty="0"/>
          </a:p>
        </p:txBody>
      </p:sp>
      <p:sp>
        <p:nvSpPr>
          <p:cNvPr id="26" name="Rectangle 25"/>
          <p:cNvSpPr/>
          <p:nvPr/>
        </p:nvSpPr>
        <p:spPr>
          <a:xfrm>
            <a:off x="4956095" y="3546878"/>
            <a:ext cx="1936419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HAL_UART_IRQHandler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54142" y="4244444"/>
            <a:ext cx="3178285" cy="6259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</a:t>
            </a:r>
            <a:r>
              <a:rPr lang="en-US" sz="1200" dirty="0" smtClean="0">
                <a:solidFill>
                  <a:schemeClr val="tx1"/>
                </a:solidFill>
              </a:rPr>
              <a:t>nd of process callback</a:t>
            </a: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HAL_UART_TxCpltCallback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2350396" y="2381385"/>
            <a:ext cx="216024" cy="2856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0" name="Bent Arrow 29"/>
          <p:cNvSpPr/>
          <p:nvPr/>
        </p:nvSpPr>
        <p:spPr>
          <a:xfrm rot="10800000">
            <a:off x="4032426" y="4004078"/>
            <a:ext cx="1535005" cy="630658"/>
          </a:xfrm>
          <a:prstGeom prst="bentArrow">
            <a:avLst>
              <a:gd name="adj1" fmla="val 11377"/>
              <a:gd name="adj2" fmla="val 15834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752223" y="1638211"/>
            <a:ext cx="0" cy="430538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Left Arrow 32"/>
          <p:cNvSpPr/>
          <p:nvPr/>
        </p:nvSpPr>
        <p:spPr>
          <a:xfrm>
            <a:off x="6892513" y="3693158"/>
            <a:ext cx="671586" cy="137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5" name="Rectangle 34"/>
          <p:cNvSpPr/>
          <p:nvPr/>
        </p:nvSpPr>
        <p:spPr>
          <a:xfrm>
            <a:off x="862664" y="5288717"/>
            <a:ext cx="3169761" cy="51597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  <a:r>
              <a:rPr lang="en-US" sz="1200" dirty="0" smtClean="0">
                <a:solidFill>
                  <a:schemeClr val="tx1"/>
                </a:solidFill>
              </a:rPr>
              <a:t>rocess Error callback</a:t>
            </a: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HAL_UART_ErrorCallback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Bent Arrow 35"/>
          <p:cNvSpPr/>
          <p:nvPr/>
        </p:nvSpPr>
        <p:spPr>
          <a:xfrm rot="10800000">
            <a:off x="4032424" y="4004077"/>
            <a:ext cx="1984226" cy="1699595"/>
          </a:xfrm>
          <a:prstGeom prst="bentArrow">
            <a:avLst>
              <a:gd name="adj1" fmla="val 4702"/>
              <a:gd name="adj2" fmla="val 5710"/>
              <a:gd name="adj3" fmla="val 8562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>
            <a:stCxn id="24" idx="2"/>
            <a:endCxn id="47" idx="0"/>
          </p:cNvCxnSpPr>
          <p:nvPr/>
        </p:nvCxnSpPr>
        <p:spPr>
          <a:xfrm>
            <a:off x="2476801" y="3313333"/>
            <a:ext cx="281926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225568" y="3669421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77779" y="3657512"/>
            <a:ext cx="766557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HAL_OK</a:t>
            </a:r>
          </a:p>
        </p:txBody>
      </p:sp>
      <p:cxnSp>
        <p:nvCxnSpPr>
          <p:cNvPr id="49" name="Straight Arrow Connector 48"/>
          <p:cNvCxnSpPr>
            <a:endCxn id="48" idx="0"/>
          </p:cNvCxnSpPr>
          <p:nvPr/>
        </p:nvCxnSpPr>
        <p:spPr>
          <a:xfrm flipH="1">
            <a:off x="1461058" y="3313333"/>
            <a:ext cx="616642" cy="3441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557779" y="3693158"/>
            <a:ext cx="949299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HAL_BUSY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2986045" y="3313333"/>
            <a:ext cx="851237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176716" y="1340768"/>
            <a:ext cx="2859780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dirty="0" smtClean="0">
                <a:solidFill>
                  <a:schemeClr val="accent2"/>
                </a:solidFill>
              </a:rPr>
              <a:t>Interrupt indicate the data register is empty we can send more data or error was detected</a:t>
            </a:r>
            <a:endParaRPr lang="en-GB" dirty="0"/>
          </a:p>
        </p:txBody>
      </p:sp>
      <p:sp>
        <p:nvSpPr>
          <p:cNvPr id="29" name="Oval 28"/>
          <p:cNvSpPr/>
          <p:nvPr/>
        </p:nvSpPr>
        <p:spPr>
          <a:xfrm>
            <a:off x="7308304" y="3465261"/>
            <a:ext cx="1854746" cy="64611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982021" y="2780928"/>
            <a:ext cx="253656" cy="684333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380313" y="3546878"/>
            <a:ext cx="1763688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USART2_IRQHandler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01584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7768"/>
            <a:ext cx="807524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ST Embedded software offer</a:t>
            </a:r>
            <a:r>
              <a:rPr lang="fr-FR" dirty="0" smtClean="0"/>
              <a:t> - </a:t>
            </a:r>
            <a:r>
              <a:rPr lang="fr-FR" dirty="0" err="1" smtClean="0"/>
              <a:t>Positioning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17</a:t>
            </a:fld>
            <a:endParaRPr lang="fr-FR" dirty="0"/>
          </a:p>
        </p:txBody>
      </p:sp>
      <p:grpSp>
        <p:nvGrpSpPr>
          <p:cNvPr id="3" name="Group 2"/>
          <p:cNvGrpSpPr/>
          <p:nvPr/>
        </p:nvGrpSpPr>
        <p:grpSpPr>
          <a:xfrm>
            <a:off x="-384591" y="1412776"/>
            <a:ext cx="9397823" cy="4811445"/>
            <a:chOff x="-396779" y="1525709"/>
            <a:chExt cx="9145412" cy="4539772"/>
          </a:xfrm>
        </p:grpSpPr>
        <p:sp>
          <p:nvSpPr>
            <p:cNvPr id="54" name="Rounded Rectangle 53"/>
            <p:cNvSpPr/>
            <p:nvPr/>
          </p:nvSpPr>
          <p:spPr>
            <a:xfrm flipV="1">
              <a:off x="1989124" y="2544838"/>
              <a:ext cx="2908737" cy="2310036"/>
            </a:xfrm>
            <a:prstGeom prst="roundRect">
              <a:avLst>
                <a:gd name="adj" fmla="val 0"/>
              </a:avLst>
            </a:prstGeom>
            <a:solidFill>
              <a:schemeClr val="accent3">
                <a:lumMod val="40000"/>
                <a:lumOff val="60000"/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689551" y="1883384"/>
              <a:ext cx="7690763" cy="3600423"/>
              <a:chOff x="1117294" y="1617911"/>
              <a:chExt cx="3940838" cy="4658230"/>
            </a:xfrm>
          </p:grpSpPr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 flipH="1" flipV="1">
                <a:off x="1117294" y="1617911"/>
                <a:ext cx="18266" cy="4658230"/>
              </a:xfrm>
              <a:prstGeom prst="line">
                <a:avLst/>
              </a:prstGeom>
              <a:ln w="28575">
                <a:headEnd/>
                <a:tailEnd type="triangle" w="med" len="me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  <p:txBody>
              <a:bodyPr wrap="none" lIns="61918" tIns="30960" rIns="61918" bIns="30960"/>
              <a:lstStyle/>
              <a:p>
                <a:pPr>
                  <a:defRPr/>
                </a:pPr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Line 5"/>
              <p:cNvSpPr>
                <a:spLocks noChangeShapeType="1"/>
              </p:cNvSpPr>
              <p:nvPr/>
            </p:nvSpPr>
            <p:spPr bwMode="auto">
              <a:xfrm>
                <a:off x="1129189" y="6273996"/>
                <a:ext cx="3928943" cy="0"/>
              </a:xfrm>
              <a:prstGeom prst="line">
                <a:avLst/>
              </a:prstGeom>
              <a:ln w="28575">
                <a:headEnd/>
                <a:tailEnd type="triangle" w="med" len="me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  <p:txBody>
              <a:bodyPr wrap="none" lIns="61918" tIns="30960" rIns="61918" bIns="30960"/>
              <a:lstStyle/>
              <a:p>
                <a:pPr>
                  <a:defRPr/>
                </a:pPr>
                <a:endParaRPr 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1" name="Straight Connector 10"/>
              <p:cNvCxnSpPr/>
              <p:nvPr/>
            </p:nvCxnSpPr>
            <p:spPr>
              <a:xfrm flipV="1">
                <a:off x="1756796" y="1618982"/>
                <a:ext cx="0" cy="4656085"/>
              </a:xfrm>
              <a:prstGeom prst="line">
                <a:avLst/>
              </a:prstGeom>
              <a:ln>
                <a:solidFill>
                  <a:schemeClr val="accent3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3293971" y="1618980"/>
                <a:ext cx="0" cy="4656085"/>
              </a:xfrm>
              <a:prstGeom prst="line">
                <a:avLst/>
              </a:prstGeom>
              <a:ln>
                <a:solidFill>
                  <a:schemeClr val="accent3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Rectangle 15"/>
            <p:cNvSpPr/>
            <p:nvPr/>
          </p:nvSpPr>
          <p:spPr>
            <a:xfrm>
              <a:off x="796318" y="4854875"/>
              <a:ext cx="1123165" cy="627553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fr-FR" sz="1050" b="1" dirty="0" smtClean="0"/>
                <a:t/>
              </a:r>
              <a:br>
                <a:rPr lang="fr-FR" sz="1050" b="1" dirty="0" smtClean="0"/>
              </a:br>
              <a:r>
                <a:rPr lang="fr-FR" sz="1050" b="1" dirty="0" smtClean="0"/>
                <a:t/>
              </a:r>
              <a:br>
                <a:rPr lang="fr-FR" sz="1050" b="1" dirty="0" smtClean="0"/>
              </a:br>
              <a:r>
                <a:rPr lang="fr-FR" sz="1000" b="1" dirty="0" smtClean="0"/>
                <a:t>STM32Snippets</a:t>
              </a:r>
              <a:endParaRPr lang="fr-FR" sz="1000" b="1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979713" y="4167513"/>
              <a:ext cx="2943866" cy="646644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050" b="1" dirty="0" smtClean="0"/>
                <a:t>             Standard </a:t>
              </a:r>
              <a:r>
                <a:rPr lang="fr-FR" sz="1050" b="1" dirty="0" err="1" smtClean="0"/>
                <a:t>Peripheral</a:t>
              </a:r>
              <a:r>
                <a:rPr lang="fr-FR" sz="1050" b="1" dirty="0" smtClean="0"/>
                <a:t> </a:t>
              </a:r>
              <a:r>
                <a:rPr lang="fr-FR" sz="1050" b="1" dirty="0" err="1" smtClean="0"/>
                <a:t>Libraries</a:t>
              </a:r>
              <a:endParaRPr lang="fr-FR" sz="1050" b="1" dirty="0"/>
            </a:p>
          </p:txBody>
        </p:sp>
        <p:sp>
          <p:nvSpPr>
            <p:cNvPr id="23" name="Text Box 20"/>
            <p:cNvSpPr txBox="1">
              <a:spLocks noChangeArrowheads="1"/>
            </p:cNvSpPr>
            <p:nvPr/>
          </p:nvSpPr>
          <p:spPr bwMode="auto">
            <a:xfrm>
              <a:off x="892578" y="5555641"/>
              <a:ext cx="1030768" cy="507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75224" tIns="37613" rIns="75224" bIns="37613">
              <a:spAutoFit/>
            </a:bodyPr>
            <a:lstStyle/>
            <a:p>
              <a:pPr algn="ctr" eaLnBrk="0" hangingPunct="0"/>
              <a:r>
                <a:rPr lang="fr-FR" sz="1000" b="1" dirty="0">
                  <a:solidFill>
                    <a:srgbClr val="002152"/>
                  </a:solidFill>
                </a:rPr>
                <a:t>STM32 </a:t>
              </a:r>
              <a:r>
                <a:rPr lang="fr-FR" sz="1000" b="1" dirty="0" err="1">
                  <a:solidFill>
                    <a:srgbClr val="002152"/>
                  </a:solidFill>
                </a:rPr>
                <a:t>Device</a:t>
              </a:r>
              <a:endParaRPr lang="fr-FR" sz="1000" b="1" dirty="0">
                <a:solidFill>
                  <a:srgbClr val="002152"/>
                </a:solidFill>
              </a:endParaRPr>
            </a:p>
            <a:p>
              <a:pPr algn="ctr" eaLnBrk="0" hangingPunct="0"/>
              <a:r>
                <a:rPr lang="fr-FR" sz="1000" b="1" dirty="0">
                  <a:solidFill>
                    <a:srgbClr val="002152"/>
                  </a:solidFill>
                </a:rPr>
                <a:t>-</a:t>
              </a:r>
              <a:r>
                <a:rPr lang="fr-FR" sz="1000" b="1" dirty="0" err="1">
                  <a:solidFill>
                    <a:srgbClr val="002152"/>
                  </a:solidFill>
                </a:rPr>
                <a:t>specific</a:t>
              </a:r>
              <a:endParaRPr lang="fr-FR" sz="1000" b="1" dirty="0">
                <a:solidFill>
                  <a:srgbClr val="002152"/>
                </a:solidFill>
              </a:endParaRPr>
            </a:p>
            <a:p>
              <a:pPr algn="ctr" eaLnBrk="0" hangingPunct="0"/>
              <a:r>
                <a:rPr lang="fr-FR" sz="1000" i="1" dirty="0" err="1">
                  <a:solidFill>
                    <a:srgbClr val="002152"/>
                  </a:solidFill>
                </a:rPr>
                <a:t>f.i</a:t>
              </a:r>
              <a:r>
                <a:rPr lang="fr-FR" sz="1000" i="1" dirty="0">
                  <a:solidFill>
                    <a:srgbClr val="002152"/>
                  </a:solidFill>
                </a:rPr>
                <a:t>.: STM32F072</a:t>
              </a:r>
            </a:p>
          </p:txBody>
        </p:sp>
        <p:sp>
          <p:nvSpPr>
            <p:cNvPr id="24" name="Text Box 20"/>
            <p:cNvSpPr txBox="1">
              <a:spLocks noChangeArrowheads="1"/>
            </p:cNvSpPr>
            <p:nvPr/>
          </p:nvSpPr>
          <p:spPr bwMode="auto">
            <a:xfrm>
              <a:off x="2898594" y="5558212"/>
              <a:ext cx="954330" cy="507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75224" tIns="37613" rIns="75224" bIns="37613">
              <a:spAutoFit/>
            </a:bodyPr>
            <a:lstStyle/>
            <a:p>
              <a:pPr algn="ctr" eaLnBrk="0" hangingPunct="0"/>
              <a:r>
                <a:rPr lang="fr-FR" sz="1000" b="1" dirty="0">
                  <a:solidFill>
                    <a:srgbClr val="002152"/>
                  </a:solidFill>
                </a:rPr>
                <a:t>STM32 </a:t>
              </a:r>
              <a:r>
                <a:rPr lang="fr-FR" sz="1000" b="1" dirty="0" err="1">
                  <a:solidFill>
                    <a:srgbClr val="002152"/>
                  </a:solidFill>
                </a:rPr>
                <a:t>Series</a:t>
              </a:r>
              <a:endParaRPr lang="fr-FR" sz="1000" b="1" dirty="0">
                <a:solidFill>
                  <a:srgbClr val="002152"/>
                </a:solidFill>
              </a:endParaRPr>
            </a:p>
            <a:p>
              <a:pPr algn="ctr" eaLnBrk="0" hangingPunct="0"/>
              <a:r>
                <a:rPr lang="fr-FR" sz="1000" b="1" dirty="0">
                  <a:solidFill>
                    <a:srgbClr val="002152"/>
                  </a:solidFill>
                </a:rPr>
                <a:t>-</a:t>
              </a:r>
              <a:r>
                <a:rPr lang="fr-FR" sz="1000" b="1" dirty="0" err="1">
                  <a:solidFill>
                    <a:srgbClr val="002152"/>
                  </a:solidFill>
                </a:rPr>
                <a:t>specific</a:t>
              </a:r>
              <a:endParaRPr lang="fr-FR" sz="1000" b="1" dirty="0">
                <a:solidFill>
                  <a:srgbClr val="002152"/>
                </a:solidFill>
              </a:endParaRPr>
            </a:p>
            <a:p>
              <a:pPr algn="ctr" eaLnBrk="0" hangingPunct="0"/>
              <a:r>
                <a:rPr lang="fr-FR" sz="1000" i="1" dirty="0" err="1">
                  <a:solidFill>
                    <a:srgbClr val="002152"/>
                  </a:solidFill>
                </a:rPr>
                <a:t>f.i</a:t>
              </a:r>
              <a:r>
                <a:rPr lang="fr-FR" sz="1000" i="1" dirty="0">
                  <a:solidFill>
                    <a:srgbClr val="002152"/>
                  </a:solidFill>
                </a:rPr>
                <a:t>.: STM32F1</a:t>
              </a:r>
              <a:endParaRPr lang="en-US" sz="1000" i="1" dirty="0">
                <a:solidFill>
                  <a:srgbClr val="002152"/>
                </a:solidFill>
              </a:endParaRPr>
            </a:p>
          </p:txBody>
        </p:sp>
        <p:sp>
          <p:nvSpPr>
            <p:cNvPr id="25" name="Text Box 20"/>
            <p:cNvSpPr txBox="1">
              <a:spLocks noChangeArrowheads="1"/>
            </p:cNvSpPr>
            <p:nvPr/>
          </p:nvSpPr>
          <p:spPr bwMode="auto">
            <a:xfrm>
              <a:off x="6256863" y="5632584"/>
              <a:ext cx="1003112" cy="2298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75224" tIns="37613" rIns="75224" bIns="37613">
              <a:spAutoFit/>
            </a:bodyPr>
            <a:lstStyle/>
            <a:p>
              <a:pPr algn="ctr" eaLnBrk="0" hangingPunct="0"/>
              <a:r>
                <a:rPr lang="fr-FR" sz="1000" b="1" dirty="0" smtClean="0">
                  <a:solidFill>
                    <a:srgbClr val="002152"/>
                  </a:solidFill>
                </a:rPr>
                <a:t>STM32 </a:t>
              </a:r>
              <a:r>
                <a:rPr lang="fr-FR" sz="1000" b="1" dirty="0" err="1" smtClean="0">
                  <a:solidFill>
                    <a:srgbClr val="002152"/>
                  </a:solidFill>
                </a:rPr>
                <a:t>Family</a:t>
              </a:r>
              <a:endParaRPr lang="fr-FR" sz="1000" b="1" dirty="0" smtClean="0">
                <a:solidFill>
                  <a:srgbClr val="002152"/>
                </a:solidFill>
              </a:endParaRPr>
            </a:p>
          </p:txBody>
        </p:sp>
        <p:sp>
          <p:nvSpPr>
            <p:cNvPr id="33" name="Text Box 4"/>
            <p:cNvSpPr txBox="1">
              <a:spLocks noChangeArrowheads="1"/>
            </p:cNvSpPr>
            <p:nvPr/>
          </p:nvSpPr>
          <p:spPr bwMode="auto">
            <a:xfrm>
              <a:off x="7159571" y="5227318"/>
              <a:ext cx="1216140" cy="231372"/>
            </a:xfrm>
            <a:prstGeom prst="rect">
              <a:avLst/>
            </a:prstGeom>
            <a:noFill/>
            <a:ln w="63500" algn="ctr">
              <a:noFill/>
              <a:miter lim="800000"/>
              <a:headEnd/>
              <a:tailEnd/>
            </a:ln>
          </p:spPr>
          <p:txBody>
            <a:bodyPr wrap="square" lIns="75203" tIns="37603" rIns="75203" bIns="37603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1050" b="1" dirty="0" smtClean="0">
                  <a:solidFill>
                    <a:schemeClr val="accent3">
                      <a:lumMod val="75000"/>
                    </a:schemeClr>
                  </a:solidFill>
                </a:rPr>
                <a:t>Portability Level</a:t>
              </a:r>
              <a:endParaRPr lang="en-US" sz="105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4977432" y="2544841"/>
              <a:ext cx="3291160" cy="2306859"/>
            </a:xfrm>
            <a:prstGeom prst="roundRect">
              <a:avLst>
                <a:gd name="adj" fmla="val 0"/>
              </a:avLst>
            </a:prstGeom>
            <a:solidFill>
              <a:schemeClr val="accent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5039153" y="3950290"/>
              <a:ext cx="3157431" cy="85508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050" b="1" dirty="0" smtClean="0">
                  <a:solidFill>
                    <a:schemeClr val="accent6"/>
                  </a:solidFill>
                </a:rPr>
                <a:t>STM32Cube HAL</a:t>
              </a:r>
              <a:endParaRPr lang="en-US" sz="1050" b="1" dirty="0" smtClean="0">
                <a:solidFill>
                  <a:schemeClr val="accent6"/>
                </a:solidFill>
              </a:endParaRPr>
            </a:p>
            <a:p>
              <a:pPr algn="ctr"/>
              <a:r>
                <a:rPr lang="en-US" sz="1050" b="1" dirty="0" smtClean="0">
                  <a:solidFill>
                    <a:schemeClr val="accent6"/>
                  </a:solidFill>
                </a:rPr>
                <a:t>(Hardware Abstraction Layer)</a:t>
              </a:r>
              <a:endParaRPr lang="en-US" sz="1050" b="1" dirty="0">
                <a:solidFill>
                  <a:schemeClr val="accent6"/>
                </a:solidFill>
              </a:endParaRPr>
            </a:p>
          </p:txBody>
        </p:sp>
        <p:sp>
          <p:nvSpPr>
            <p:cNvPr id="41" name="Flowchart: Alternate Process 40"/>
            <p:cNvSpPr/>
            <p:nvPr/>
          </p:nvSpPr>
          <p:spPr>
            <a:xfrm>
              <a:off x="5039153" y="2952494"/>
              <a:ext cx="3157431" cy="922069"/>
            </a:xfrm>
            <a:prstGeom prst="flowChartAlternateProcess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2" name="Flowchart: Alternate Process 41"/>
            <p:cNvSpPr/>
            <p:nvPr/>
          </p:nvSpPr>
          <p:spPr>
            <a:xfrm>
              <a:off x="5126680" y="3224264"/>
              <a:ext cx="333600" cy="575595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 b="1" dirty="0" smtClean="0"/>
                <a:t>TCP/IP</a:t>
              </a:r>
            </a:p>
          </p:txBody>
        </p:sp>
        <p:sp>
          <p:nvSpPr>
            <p:cNvPr id="43" name="Flowchart: Alternate Process 42"/>
            <p:cNvSpPr/>
            <p:nvPr/>
          </p:nvSpPr>
          <p:spPr>
            <a:xfrm>
              <a:off x="6551710" y="3224262"/>
              <a:ext cx="420738" cy="575595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 b="1" dirty="0" smtClean="0"/>
                <a:t>FAT </a:t>
              </a:r>
            </a:p>
            <a:p>
              <a:pPr algn="ctr"/>
              <a:r>
                <a:rPr lang="en-US" sz="1000" b="1" dirty="0" smtClean="0"/>
                <a:t>File</a:t>
              </a:r>
            </a:p>
            <a:p>
              <a:pPr algn="ctr"/>
              <a:r>
                <a:rPr lang="en-US" sz="1000" b="1" dirty="0" smtClean="0"/>
                <a:t>Sys.</a:t>
              </a:r>
            </a:p>
          </p:txBody>
        </p:sp>
        <p:sp>
          <p:nvSpPr>
            <p:cNvPr id="44" name="Flowchart: Alternate Process 43"/>
            <p:cNvSpPr/>
            <p:nvPr/>
          </p:nvSpPr>
          <p:spPr>
            <a:xfrm>
              <a:off x="6123585" y="3226790"/>
              <a:ext cx="340884" cy="573066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 b="1" dirty="0" err="1" smtClean="0"/>
                <a:t>Gfx</a:t>
              </a:r>
              <a:endParaRPr lang="en-US" sz="1000" b="1" dirty="0" smtClean="0"/>
            </a:p>
          </p:txBody>
        </p:sp>
        <p:sp>
          <p:nvSpPr>
            <p:cNvPr id="45" name="Flowchart: Alternate Process 44"/>
            <p:cNvSpPr/>
            <p:nvPr/>
          </p:nvSpPr>
          <p:spPr>
            <a:xfrm>
              <a:off x="5547521" y="3226887"/>
              <a:ext cx="488823" cy="573066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 b="1" dirty="0" smtClean="0"/>
                <a:t>USB</a:t>
              </a:r>
            </a:p>
            <a:p>
              <a:pPr algn="ctr"/>
              <a:r>
                <a:rPr lang="en-US" sz="1000" b="1" dirty="0" smtClean="0"/>
                <a:t>Host / Device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237110" y="2952493"/>
              <a:ext cx="276334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 smtClean="0">
                  <a:solidFill>
                    <a:schemeClr val="accent6"/>
                  </a:solidFill>
                  <a:latin typeface="+mj-lt"/>
                </a:rPr>
                <a:t>STM32Cube Middleware level</a:t>
              </a:r>
              <a:endParaRPr lang="en-US" sz="1050" b="1" dirty="0">
                <a:solidFill>
                  <a:schemeClr val="accent6"/>
                </a:solidFill>
                <a:latin typeface="+mj-lt"/>
              </a:endParaRPr>
            </a:p>
          </p:txBody>
        </p:sp>
        <p:sp>
          <p:nvSpPr>
            <p:cNvPr id="47" name="Flowchart: Alternate Process 46"/>
            <p:cNvSpPr/>
            <p:nvPr/>
          </p:nvSpPr>
          <p:spPr>
            <a:xfrm>
              <a:off x="7059689" y="3224262"/>
              <a:ext cx="428125" cy="575595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 b="1" dirty="0" smtClean="0"/>
                <a:t>RTOS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127425" y="2658941"/>
              <a:ext cx="362120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latin typeface="+mj-lt"/>
                </a:rPr>
                <a:t>STM32Cube Embedded Software packages</a:t>
              </a:r>
              <a:endParaRPr lang="en-US" sz="1100" b="1" dirty="0">
                <a:latin typeface="+mj-lt"/>
              </a:endParaRPr>
            </a:p>
          </p:txBody>
        </p:sp>
        <p:sp>
          <p:nvSpPr>
            <p:cNvPr id="58" name="Flowchart: Alternate Process 57"/>
            <p:cNvSpPr/>
            <p:nvPr/>
          </p:nvSpPr>
          <p:spPr>
            <a:xfrm>
              <a:off x="7573059" y="3224262"/>
              <a:ext cx="479509" cy="575595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 b="1" dirty="0" smtClean="0"/>
                <a:t>Touch</a:t>
              </a:r>
            </a:p>
          </p:txBody>
        </p:sp>
        <p:sp>
          <p:nvSpPr>
            <p:cNvPr id="30" name="Text Box 4"/>
            <p:cNvSpPr txBox="1">
              <a:spLocks noChangeArrowheads="1"/>
            </p:cNvSpPr>
            <p:nvPr/>
          </p:nvSpPr>
          <p:spPr bwMode="auto">
            <a:xfrm>
              <a:off x="-396779" y="1525709"/>
              <a:ext cx="2160654" cy="391091"/>
            </a:xfrm>
            <a:prstGeom prst="rect">
              <a:avLst/>
            </a:prstGeom>
            <a:noFill/>
            <a:ln w="63500" algn="ctr">
              <a:noFill/>
              <a:miter lim="800000"/>
              <a:headEnd/>
              <a:tailEnd/>
            </a:ln>
          </p:spPr>
          <p:txBody>
            <a:bodyPr wrap="square" lIns="75203" tIns="37603" rIns="75203" bIns="37603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1050" b="1" dirty="0" smtClean="0">
                  <a:solidFill>
                    <a:schemeClr val="accent3">
                      <a:lumMod val="75000"/>
                    </a:schemeClr>
                  </a:solidFill>
                </a:rPr>
                <a:t>Abstraction </a:t>
              </a:r>
              <a:r>
                <a:rPr lang="en-US" sz="1050" b="1" dirty="0">
                  <a:solidFill>
                    <a:schemeClr val="accent3">
                      <a:lumMod val="75000"/>
                    </a:schemeClr>
                  </a:solidFill>
                </a:rPr>
                <a:t/>
              </a:r>
              <a:br>
                <a:rPr lang="en-US" sz="1050" b="1" dirty="0">
                  <a:solidFill>
                    <a:schemeClr val="accent3">
                      <a:lumMod val="75000"/>
                    </a:schemeClr>
                  </a:solidFill>
                </a:rPr>
              </a:br>
              <a:r>
                <a:rPr lang="en-US" sz="1050" b="1" dirty="0" smtClean="0">
                  <a:solidFill>
                    <a:schemeClr val="accent3">
                      <a:lumMod val="75000"/>
                    </a:schemeClr>
                  </a:solidFill>
                </a:rPr>
                <a:t>Level</a:t>
              </a:r>
              <a:endParaRPr lang="en-US" sz="105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48" name="Flowchart: Alternate Process 47"/>
            <p:cNvSpPr/>
            <p:nvPr/>
          </p:nvSpPr>
          <p:spPr>
            <a:xfrm>
              <a:off x="1997691" y="3182447"/>
              <a:ext cx="333600" cy="848214"/>
            </a:xfrm>
            <a:prstGeom prst="flowChartAlternateProcess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 b="1" dirty="0" smtClean="0"/>
                <a:t>TCP/IP</a:t>
              </a:r>
            </a:p>
          </p:txBody>
        </p:sp>
        <p:sp>
          <p:nvSpPr>
            <p:cNvPr id="49" name="Flowchart: Alternate Process 48"/>
            <p:cNvSpPr/>
            <p:nvPr/>
          </p:nvSpPr>
          <p:spPr>
            <a:xfrm>
              <a:off x="3422721" y="3337727"/>
              <a:ext cx="420738" cy="692931"/>
            </a:xfrm>
            <a:prstGeom prst="flowChartAlternateProcess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 b="1" dirty="0" smtClean="0"/>
                <a:t>FAT </a:t>
              </a:r>
            </a:p>
            <a:p>
              <a:pPr algn="ctr"/>
              <a:r>
                <a:rPr lang="en-US" sz="1000" b="1" dirty="0" smtClean="0"/>
                <a:t>File</a:t>
              </a:r>
            </a:p>
            <a:p>
              <a:pPr algn="ctr"/>
              <a:r>
                <a:rPr lang="en-US" sz="1000" b="1" dirty="0" smtClean="0"/>
                <a:t>Sys.</a:t>
              </a:r>
            </a:p>
          </p:txBody>
        </p:sp>
        <p:sp>
          <p:nvSpPr>
            <p:cNvPr id="50" name="Flowchart: Alternate Process 49"/>
            <p:cNvSpPr/>
            <p:nvPr/>
          </p:nvSpPr>
          <p:spPr>
            <a:xfrm>
              <a:off x="2994596" y="3674532"/>
              <a:ext cx="340884" cy="356127"/>
            </a:xfrm>
            <a:prstGeom prst="flowChartAlternateProcess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 b="1" dirty="0" err="1" smtClean="0"/>
                <a:t>Gfx</a:t>
              </a:r>
              <a:endParaRPr lang="en-US" sz="1000" b="1" dirty="0" smtClean="0"/>
            </a:p>
          </p:txBody>
        </p:sp>
        <p:sp>
          <p:nvSpPr>
            <p:cNvPr id="51" name="Flowchart: Alternate Process 50"/>
            <p:cNvSpPr/>
            <p:nvPr/>
          </p:nvSpPr>
          <p:spPr>
            <a:xfrm>
              <a:off x="2418532" y="3337727"/>
              <a:ext cx="488823" cy="692933"/>
            </a:xfrm>
            <a:prstGeom prst="flowChartAlternateProcess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 b="1" dirty="0" smtClean="0"/>
                <a:t>USB</a:t>
              </a:r>
            </a:p>
            <a:p>
              <a:pPr algn="ctr"/>
              <a:r>
                <a:rPr lang="en-US" sz="1000" b="1" dirty="0" smtClean="0"/>
                <a:t>Host / Device</a:t>
              </a:r>
            </a:p>
          </p:txBody>
        </p:sp>
        <p:sp>
          <p:nvSpPr>
            <p:cNvPr id="52" name="Flowchart: Alternate Process 51"/>
            <p:cNvSpPr/>
            <p:nvPr/>
          </p:nvSpPr>
          <p:spPr>
            <a:xfrm>
              <a:off x="3930700" y="3182445"/>
              <a:ext cx="428125" cy="848213"/>
            </a:xfrm>
            <a:prstGeom prst="flowChartAlternateProcess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 b="1" dirty="0" smtClean="0"/>
                <a:t>RTOS</a:t>
              </a:r>
            </a:p>
          </p:txBody>
        </p:sp>
        <p:sp>
          <p:nvSpPr>
            <p:cNvPr id="53" name="Flowchart: Alternate Process 52"/>
            <p:cNvSpPr/>
            <p:nvPr/>
          </p:nvSpPr>
          <p:spPr>
            <a:xfrm>
              <a:off x="4444070" y="3337727"/>
              <a:ext cx="479509" cy="692931"/>
            </a:xfrm>
            <a:prstGeom prst="flowChartAlternateProcess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 b="1" dirty="0" smtClean="0"/>
                <a:t>Touch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919482" y="2785899"/>
              <a:ext cx="2977999" cy="261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accent4"/>
                  </a:solidFill>
                  <a:latin typeface="+mj-lt"/>
                </a:rPr>
                <a:t>Libraries, released independently</a:t>
              </a:r>
              <a:endParaRPr lang="en-US" sz="1200" b="1" dirty="0">
                <a:solidFill>
                  <a:schemeClr val="accent4"/>
                </a:solidFill>
                <a:latin typeface="+mj-lt"/>
              </a:endParaRPr>
            </a:p>
          </p:txBody>
        </p:sp>
      </p:grpSp>
      <p:pic>
        <p:nvPicPr>
          <p:cNvPr id="39" name="Picture 2" descr="C:\Users\ldesseig\Documents\My ST Documents\MCD\Projects\STM32Snippets\Branding Visuals\code_snippet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970404"/>
            <a:ext cx="389067" cy="38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360" y="5249019"/>
            <a:ext cx="305817" cy="307855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538" y="4187674"/>
            <a:ext cx="432456" cy="432456"/>
          </a:xfrm>
          <a:prstGeom prst="rect">
            <a:avLst/>
          </a:prstGeom>
        </p:spPr>
      </p:pic>
      <p:sp>
        <p:nvSpPr>
          <p:cNvPr id="57" name="Flowchart: Alternate Process 56"/>
          <p:cNvSpPr/>
          <p:nvPr/>
        </p:nvSpPr>
        <p:spPr>
          <a:xfrm>
            <a:off x="2223428" y="4305372"/>
            <a:ext cx="439890" cy="470223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00" b="1" dirty="0" smtClean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058" y="4314208"/>
            <a:ext cx="437734" cy="44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1141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UART with IT receive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170</a:t>
            </a:fld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862664" y="2667002"/>
            <a:ext cx="3228274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Start process with interrupt generation at end of process</a:t>
            </a:r>
          </a:p>
          <a:p>
            <a:pPr algn="ctr"/>
            <a:r>
              <a:rPr lang="en-US" sz="1200" dirty="0" err="1" smtClean="0"/>
              <a:t>HAL_UART_Transmit_IT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62664" y="1828800"/>
            <a:ext cx="3228274" cy="55258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Peripheral </a:t>
            </a:r>
            <a:r>
              <a:rPr lang="en-US" sz="1200" dirty="0" smtClean="0"/>
              <a:t>Initializations </a:t>
            </a:r>
          </a:p>
          <a:p>
            <a:pPr algn="ctr"/>
            <a:r>
              <a:rPr lang="en-US" sz="1200" dirty="0" smtClean="0"/>
              <a:t>including peripheral interrupt NVIC initializations </a:t>
            </a:r>
            <a:endParaRPr lang="en-US" sz="1200" dirty="0"/>
          </a:p>
        </p:txBody>
      </p:sp>
      <p:sp>
        <p:nvSpPr>
          <p:cNvPr id="26" name="Rectangle 25"/>
          <p:cNvSpPr/>
          <p:nvPr/>
        </p:nvSpPr>
        <p:spPr>
          <a:xfrm>
            <a:off x="4956095" y="3546878"/>
            <a:ext cx="1936419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HAL_UART_IRQHandler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54142" y="4244444"/>
            <a:ext cx="3178285" cy="6259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</a:t>
            </a:r>
            <a:r>
              <a:rPr lang="en-US" sz="1200" dirty="0" smtClean="0">
                <a:solidFill>
                  <a:schemeClr val="tx1"/>
                </a:solidFill>
              </a:rPr>
              <a:t>nd of process callback</a:t>
            </a: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HAL_UART_TxCpltCallback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2350396" y="2381385"/>
            <a:ext cx="216024" cy="2856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0" name="Bent Arrow 29"/>
          <p:cNvSpPr/>
          <p:nvPr/>
        </p:nvSpPr>
        <p:spPr>
          <a:xfrm rot="10800000">
            <a:off x="4032426" y="4004078"/>
            <a:ext cx="1535005" cy="630658"/>
          </a:xfrm>
          <a:prstGeom prst="bentArrow">
            <a:avLst>
              <a:gd name="adj1" fmla="val 11377"/>
              <a:gd name="adj2" fmla="val 15834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752223" y="1638211"/>
            <a:ext cx="0" cy="430538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Left Arrow 32"/>
          <p:cNvSpPr/>
          <p:nvPr/>
        </p:nvSpPr>
        <p:spPr>
          <a:xfrm>
            <a:off x="6892513" y="3693158"/>
            <a:ext cx="671586" cy="137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5" name="Rectangle 34"/>
          <p:cNvSpPr/>
          <p:nvPr/>
        </p:nvSpPr>
        <p:spPr>
          <a:xfrm>
            <a:off x="862664" y="5288717"/>
            <a:ext cx="3169761" cy="51597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  <a:r>
              <a:rPr lang="en-US" sz="1200" dirty="0" smtClean="0">
                <a:solidFill>
                  <a:schemeClr val="tx1"/>
                </a:solidFill>
              </a:rPr>
              <a:t>rocess Error callback</a:t>
            </a: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HAL_UART_ErrorCallback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Bent Arrow 35"/>
          <p:cNvSpPr/>
          <p:nvPr/>
        </p:nvSpPr>
        <p:spPr>
          <a:xfrm rot="10800000">
            <a:off x="4032424" y="4004077"/>
            <a:ext cx="1984226" cy="1699595"/>
          </a:xfrm>
          <a:prstGeom prst="bentArrow">
            <a:avLst>
              <a:gd name="adj1" fmla="val 4702"/>
              <a:gd name="adj2" fmla="val 5710"/>
              <a:gd name="adj3" fmla="val 8562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>
            <a:stCxn id="24" idx="2"/>
            <a:endCxn id="47" idx="0"/>
          </p:cNvCxnSpPr>
          <p:nvPr/>
        </p:nvCxnSpPr>
        <p:spPr>
          <a:xfrm>
            <a:off x="2476801" y="3313333"/>
            <a:ext cx="281926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225568" y="3669421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77779" y="3657512"/>
            <a:ext cx="766557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HAL_OK</a:t>
            </a:r>
          </a:p>
        </p:txBody>
      </p:sp>
      <p:cxnSp>
        <p:nvCxnSpPr>
          <p:cNvPr id="49" name="Straight Arrow Connector 48"/>
          <p:cNvCxnSpPr>
            <a:endCxn id="48" idx="0"/>
          </p:cNvCxnSpPr>
          <p:nvPr/>
        </p:nvCxnSpPr>
        <p:spPr>
          <a:xfrm flipH="1">
            <a:off x="1461058" y="3313333"/>
            <a:ext cx="616642" cy="3441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557779" y="3693158"/>
            <a:ext cx="949299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HAL_BUSY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2986045" y="3313333"/>
            <a:ext cx="851237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176716" y="2270284"/>
            <a:ext cx="2859780" cy="726667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dirty="0" smtClean="0">
                <a:solidFill>
                  <a:schemeClr val="accent2"/>
                </a:solidFill>
              </a:rPr>
              <a:t>Process interrupt information</a:t>
            </a:r>
            <a:endParaRPr lang="en-GB" dirty="0"/>
          </a:p>
        </p:txBody>
      </p:sp>
      <p:sp>
        <p:nvSpPr>
          <p:cNvPr id="29" name="Oval 28"/>
          <p:cNvSpPr/>
          <p:nvPr/>
        </p:nvSpPr>
        <p:spPr>
          <a:xfrm>
            <a:off x="4860032" y="3485422"/>
            <a:ext cx="2074882" cy="64611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4" name="Straight Arrow Connector 33"/>
          <p:cNvCxnSpPr>
            <a:endCxn id="29" idx="0"/>
          </p:cNvCxnSpPr>
          <p:nvPr/>
        </p:nvCxnSpPr>
        <p:spPr>
          <a:xfrm flipH="1">
            <a:off x="5897473" y="3011982"/>
            <a:ext cx="279243" cy="473440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380313" y="3546878"/>
            <a:ext cx="1763688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USART2_IRQHandler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46174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UART with IT receive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171</a:t>
            </a:fld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862664" y="2667002"/>
            <a:ext cx="3228274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Start process with interrupt generation at end of process</a:t>
            </a:r>
          </a:p>
          <a:p>
            <a:pPr algn="ctr"/>
            <a:r>
              <a:rPr lang="en-US" sz="1200" dirty="0" err="1" smtClean="0"/>
              <a:t>HAL_UART_Transmit_IT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62664" y="1828800"/>
            <a:ext cx="3228274" cy="55258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Peripheral </a:t>
            </a:r>
            <a:r>
              <a:rPr lang="en-US" sz="1200" dirty="0" smtClean="0"/>
              <a:t>Initializations </a:t>
            </a:r>
          </a:p>
          <a:p>
            <a:pPr algn="ctr"/>
            <a:r>
              <a:rPr lang="en-US" sz="1200" dirty="0" smtClean="0"/>
              <a:t>including peripheral interrupt NVIC initializations </a:t>
            </a:r>
            <a:endParaRPr lang="en-US" sz="1200" dirty="0"/>
          </a:p>
        </p:txBody>
      </p:sp>
      <p:sp>
        <p:nvSpPr>
          <p:cNvPr id="26" name="Rectangle 25"/>
          <p:cNvSpPr/>
          <p:nvPr/>
        </p:nvSpPr>
        <p:spPr>
          <a:xfrm>
            <a:off x="4956095" y="3546878"/>
            <a:ext cx="1936419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HAL_UART_IRQHandler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54142" y="4244444"/>
            <a:ext cx="3178285" cy="6259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</a:t>
            </a:r>
            <a:r>
              <a:rPr lang="en-US" sz="1200" dirty="0" smtClean="0">
                <a:solidFill>
                  <a:schemeClr val="tx1"/>
                </a:solidFill>
              </a:rPr>
              <a:t>nd of process callback</a:t>
            </a: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HAL_UART_TxCpltCallback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2350396" y="2381385"/>
            <a:ext cx="216024" cy="2856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0" name="Bent Arrow 29"/>
          <p:cNvSpPr/>
          <p:nvPr/>
        </p:nvSpPr>
        <p:spPr>
          <a:xfrm rot="10800000">
            <a:off x="4032426" y="4004078"/>
            <a:ext cx="1535005" cy="630658"/>
          </a:xfrm>
          <a:prstGeom prst="bentArrow">
            <a:avLst>
              <a:gd name="adj1" fmla="val 11377"/>
              <a:gd name="adj2" fmla="val 15834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752223" y="1638211"/>
            <a:ext cx="0" cy="430538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Left Arrow 32"/>
          <p:cNvSpPr/>
          <p:nvPr/>
        </p:nvSpPr>
        <p:spPr>
          <a:xfrm>
            <a:off x="6892513" y="3693158"/>
            <a:ext cx="671586" cy="137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5" name="Rectangle 34"/>
          <p:cNvSpPr/>
          <p:nvPr/>
        </p:nvSpPr>
        <p:spPr>
          <a:xfrm>
            <a:off x="862664" y="5288717"/>
            <a:ext cx="3169761" cy="51597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  <a:r>
              <a:rPr lang="en-US" sz="1200" dirty="0" smtClean="0">
                <a:solidFill>
                  <a:schemeClr val="tx1"/>
                </a:solidFill>
              </a:rPr>
              <a:t>rocess Error callback</a:t>
            </a: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HAL_UART_ErrorCallback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Bent Arrow 35"/>
          <p:cNvSpPr/>
          <p:nvPr/>
        </p:nvSpPr>
        <p:spPr>
          <a:xfrm rot="10800000">
            <a:off x="4032424" y="4004077"/>
            <a:ext cx="1984226" cy="1699595"/>
          </a:xfrm>
          <a:prstGeom prst="bentArrow">
            <a:avLst>
              <a:gd name="adj1" fmla="val 4702"/>
              <a:gd name="adj2" fmla="val 5710"/>
              <a:gd name="adj3" fmla="val 8562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>
            <a:stCxn id="24" idx="2"/>
            <a:endCxn id="47" idx="0"/>
          </p:cNvCxnSpPr>
          <p:nvPr/>
        </p:nvCxnSpPr>
        <p:spPr>
          <a:xfrm>
            <a:off x="2476801" y="3313333"/>
            <a:ext cx="281926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225568" y="3669421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77779" y="3657512"/>
            <a:ext cx="766557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HAL_OK</a:t>
            </a:r>
          </a:p>
        </p:txBody>
      </p:sp>
      <p:cxnSp>
        <p:nvCxnSpPr>
          <p:cNvPr id="49" name="Straight Arrow Connector 48"/>
          <p:cNvCxnSpPr>
            <a:endCxn id="48" idx="0"/>
          </p:cNvCxnSpPr>
          <p:nvPr/>
        </p:nvCxnSpPr>
        <p:spPr>
          <a:xfrm flipH="1">
            <a:off x="1461058" y="3313333"/>
            <a:ext cx="616642" cy="3441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557779" y="3693158"/>
            <a:ext cx="949299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HAL_BUSY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2986045" y="3313333"/>
            <a:ext cx="851237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176716" y="2079719"/>
            <a:ext cx="2859780" cy="917233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dirty="0" smtClean="0">
                <a:solidFill>
                  <a:schemeClr val="accent2"/>
                </a:solidFill>
              </a:rPr>
              <a:t>Send more data if is buffer not empty</a:t>
            </a:r>
            <a:endParaRPr lang="en-GB" dirty="0"/>
          </a:p>
        </p:txBody>
      </p:sp>
      <p:sp>
        <p:nvSpPr>
          <p:cNvPr id="29" name="Oval 28"/>
          <p:cNvSpPr/>
          <p:nvPr/>
        </p:nvSpPr>
        <p:spPr>
          <a:xfrm>
            <a:off x="4860032" y="3485422"/>
            <a:ext cx="2074882" cy="64611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4" name="Straight Arrow Connector 33"/>
          <p:cNvCxnSpPr>
            <a:endCxn id="29" idx="0"/>
          </p:cNvCxnSpPr>
          <p:nvPr/>
        </p:nvCxnSpPr>
        <p:spPr>
          <a:xfrm flipH="1">
            <a:off x="5897473" y="3011982"/>
            <a:ext cx="279243" cy="473440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380313" y="3546878"/>
            <a:ext cx="1763688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USART2_IRQHandler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61452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UART with IT receive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172</a:t>
            </a:fld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862664" y="2667002"/>
            <a:ext cx="3228274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Start process with interrupt generation at end of process</a:t>
            </a:r>
          </a:p>
          <a:p>
            <a:pPr algn="ctr"/>
            <a:r>
              <a:rPr lang="en-US" sz="1200" dirty="0" err="1" smtClean="0"/>
              <a:t>HAL_UART_Transmit_IT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62664" y="1828800"/>
            <a:ext cx="3228274" cy="55258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Peripheral </a:t>
            </a:r>
            <a:r>
              <a:rPr lang="en-US" sz="1200" dirty="0" smtClean="0"/>
              <a:t>Initializations </a:t>
            </a:r>
          </a:p>
          <a:p>
            <a:pPr algn="ctr"/>
            <a:r>
              <a:rPr lang="en-US" sz="1200" dirty="0" smtClean="0"/>
              <a:t>including peripheral interrupt NVIC initializations </a:t>
            </a:r>
            <a:endParaRPr lang="en-US" sz="1200" dirty="0"/>
          </a:p>
        </p:txBody>
      </p:sp>
      <p:sp>
        <p:nvSpPr>
          <p:cNvPr id="26" name="Rectangle 25"/>
          <p:cNvSpPr/>
          <p:nvPr/>
        </p:nvSpPr>
        <p:spPr>
          <a:xfrm>
            <a:off x="4956095" y="3546878"/>
            <a:ext cx="1936419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HAL_UART_IRQHandler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54142" y="4244444"/>
            <a:ext cx="3178285" cy="6259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</a:t>
            </a:r>
            <a:r>
              <a:rPr lang="en-US" sz="1200" dirty="0" smtClean="0">
                <a:solidFill>
                  <a:schemeClr val="tx1"/>
                </a:solidFill>
              </a:rPr>
              <a:t>nd of process callback</a:t>
            </a: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HAL_UART_TxCpltCallback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2350396" y="2381385"/>
            <a:ext cx="216024" cy="2856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0" name="Bent Arrow 29"/>
          <p:cNvSpPr/>
          <p:nvPr/>
        </p:nvSpPr>
        <p:spPr>
          <a:xfrm rot="10800000">
            <a:off x="4032426" y="4004078"/>
            <a:ext cx="1535005" cy="630658"/>
          </a:xfrm>
          <a:prstGeom prst="bentArrow">
            <a:avLst>
              <a:gd name="adj1" fmla="val 11377"/>
              <a:gd name="adj2" fmla="val 15834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752223" y="1638211"/>
            <a:ext cx="0" cy="430538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Left Arrow 32"/>
          <p:cNvSpPr/>
          <p:nvPr/>
        </p:nvSpPr>
        <p:spPr>
          <a:xfrm>
            <a:off x="6892513" y="3693158"/>
            <a:ext cx="671586" cy="137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5" name="Rectangle 34"/>
          <p:cNvSpPr/>
          <p:nvPr/>
        </p:nvSpPr>
        <p:spPr>
          <a:xfrm>
            <a:off x="862664" y="5288717"/>
            <a:ext cx="3169761" cy="51597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  <a:r>
              <a:rPr lang="en-US" sz="1200" dirty="0" smtClean="0">
                <a:solidFill>
                  <a:schemeClr val="tx1"/>
                </a:solidFill>
              </a:rPr>
              <a:t>rocess Error callback</a:t>
            </a: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HAL_UART_ErrorCallback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Bent Arrow 35"/>
          <p:cNvSpPr/>
          <p:nvPr/>
        </p:nvSpPr>
        <p:spPr>
          <a:xfrm rot="10800000">
            <a:off x="4032424" y="4004077"/>
            <a:ext cx="1984226" cy="1699595"/>
          </a:xfrm>
          <a:prstGeom prst="bentArrow">
            <a:avLst>
              <a:gd name="adj1" fmla="val 4702"/>
              <a:gd name="adj2" fmla="val 5710"/>
              <a:gd name="adj3" fmla="val 8562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>
            <a:stCxn id="24" idx="2"/>
            <a:endCxn id="47" idx="0"/>
          </p:cNvCxnSpPr>
          <p:nvPr/>
        </p:nvCxnSpPr>
        <p:spPr>
          <a:xfrm>
            <a:off x="2476801" y="3313333"/>
            <a:ext cx="281926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225568" y="3669421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77779" y="3657512"/>
            <a:ext cx="766557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HAL_OK</a:t>
            </a:r>
          </a:p>
        </p:txBody>
      </p:sp>
      <p:cxnSp>
        <p:nvCxnSpPr>
          <p:cNvPr id="49" name="Straight Arrow Connector 48"/>
          <p:cNvCxnSpPr>
            <a:endCxn id="48" idx="0"/>
          </p:cNvCxnSpPr>
          <p:nvPr/>
        </p:nvCxnSpPr>
        <p:spPr>
          <a:xfrm flipH="1">
            <a:off x="1461058" y="3313333"/>
            <a:ext cx="616642" cy="3441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557779" y="3693158"/>
            <a:ext cx="949299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HAL_BUSY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2986045" y="3313333"/>
            <a:ext cx="851237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200761" y="4351486"/>
            <a:ext cx="2859780" cy="917233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dirty="0" smtClean="0">
                <a:solidFill>
                  <a:schemeClr val="accent2"/>
                </a:solidFill>
              </a:rPr>
              <a:t>If data buffer is empty use </a:t>
            </a:r>
            <a:r>
              <a:rPr lang="en-US" b="1" dirty="0" smtClean="0">
                <a:solidFill>
                  <a:schemeClr val="accent2"/>
                </a:solidFill>
              </a:rPr>
              <a:t>Complete callback function</a:t>
            </a:r>
            <a:endParaRPr lang="en-GB" b="1" dirty="0"/>
          </a:p>
        </p:txBody>
      </p:sp>
      <p:sp>
        <p:nvSpPr>
          <p:cNvPr id="29" name="Oval 28"/>
          <p:cNvSpPr/>
          <p:nvPr/>
        </p:nvSpPr>
        <p:spPr>
          <a:xfrm>
            <a:off x="1025427" y="4244444"/>
            <a:ext cx="3006996" cy="64611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4" name="Straight Arrow Connector 33"/>
          <p:cNvCxnSpPr>
            <a:stCxn id="23" idx="1"/>
            <a:endCxn id="29" idx="6"/>
          </p:cNvCxnSpPr>
          <p:nvPr/>
        </p:nvCxnSpPr>
        <p:spPr>
          <a:xfrm flipH="1" flipV="1">
            <a:off x="4032423" y="4567500"/>
            <a:ext cx="2168338" cy="242603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380313" y="3546878"/>
            <a:ext cx="1763688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USART2_IRQHandler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37848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UART with IT receive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173</a:t>
            </a:fld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862664" y="2667002"/>
            <a:ext cx="3228274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Start process with interrupt generation at end of process</a:t>
            </a:r>
          </a:p>
          <a:p>
            <a:pPr algn="ctr"/>
            <a:r>
              <a:rPr lang="en-US" sz="1200" dirty="0" err="1" smtClean="0"/>
              <a:t>HAL_UART_Transmit_IT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62664" y="1828800"/>
            <a:ext cx="3228274" cy="55258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Peripheral </a:t>
            </a:r>
            <a:r>
              <a:rPr lang="en-US" sz="1200" dirty="0" smtClean="0"/>
              <a:t>Initializations </a:t>
            </a:r>
          </a:p>
          <a:p>
            <a:pPr algn="ctr"/>
            <a:r>
              <a:rPr lang="en-US" sz="1200" dirty="0" smtClean="0"/>
              <a:t>including peripheral interrupt NVIC initializations </a:t>
            </a:r>
            <a:endParaRPr lang="en-US" sz="1200" dirty="0"/>
          </a:p>
        </p:txBody>
      </p:sp>
      <p:sp>
        <p:nvSpPr>
          <p:cNvPr id="26" name="Rectangle 25"/>
          <p:cNvSpPr/>
          <p:nvPr/>
        </p:nvSpPr>
        <p:spPr>
          <a:xfrm>
            <a:off x="4956095" y="3546878"/>
            <a:ext cx="1936419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HAL_UART_IRQHandler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54142" y="4244444"/>
            <a:ext cx="3178285" cy="6259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</a:t>
            </a:r>
            <a:r>
              <a:rPr lang="en-US" sz="1200" dirty="0" smtClean="0">
                <a:solidFill>
                  <a:schemeClr val="tx1"/>
                </a:solidFill>
              </a:rPr>
              <a:t>nd of process callback</a:t>
            </a: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HAL_UART_TxCpltCallback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2350396" y="2381385"/>
            <a:ext cx="216024" cy="2856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0" name="Bent Arrow 29"/>
          <p:cNvSpPr/>
          <p:nvPr/>
        </p:nvSpPr>
        <p:spPr>
          <a:xfrm rot="10800000">
            <a:off x="4032426" y="4004078"/>
            <a:ext cx="1535005" cy="630658"/>
          </a:xfrm>
          <a:prstGeom prst="bentArrow">
            <a:avLst>
              <a:gd name="adj1" fmla="val 11377"/>
              <a:gd name="adj2" fmla="val 15834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752223" y="1638211"/>
            <a:ext cx="0" cy="430538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Left Arrow 32"/>
          <p:cNvSpPr/>
          <p:nvPr/>
        </p:nvSpPr>
        <p:spPr>
          <a:xfrm>
            <a:off x="6892513" y="3693158"/>
            <a:ext cx="671586" cy="137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5" name="Rectangle 34"/>
          <p:cNvSpPr/>
          <p:nvPr/>
        </p:nvSpPr>
        <p:spPr>
          <a:xfrm>
            <a:off x="862664" y="5288717"/>
            <a:ext cx="3169761" cy="51597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  <a:r>
              <a:rPr lang="en-US" sz="1200" dirty="0" smtClean="0">
                <a:solidFill>
                  <a:schemeClr val="tx1"/>
                </a:solidFill>
              </a:rPr>
              <a:t>rocess Error callback</a:t>
            </a: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HAL_UART_ErrorCallback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Bent Arrow 35"/>
          <p:cNvSpPr/>
          <p:nvPr/>
        </p:nvSpPr>
        <p:spPr>
          <a:xfrm rot="10800000">
            <a:off x="4032424" y="4004077"/>
            <a:ext cx="1984226" cy="1699595"/>
          </a:xfrm>
          <a:prstGeom prst="bentArrow">
            <a:avLst>
              <a:gd name="adj1" fmla="val 4702"/>
              <a:gd name="adj2" fmla="val 5710"/>
              <a:gd name="adj3" fmla="val 8562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>
            <a:stCxn id="24" idx="2"/>
            <a:endCxn id="47" idx="0"/>
          </p:cNvCxnSpPr>
          <p:nvPr/>
        </p:nvCxnSpPr>
        <p:spPr>
          <a:xfrm>
            <a:off x="2476801" y="3313333"/>
            <a:ext cx="281926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225568" y="3669421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77779" y="3657512"/>
            <a:ext cx="766557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HAL_OK</a:t>
            </a:r>
          </a:p>
        </p:txBody>
      </p:sp>
      <p:cxnSp>
        <p:nvCxnSpPr>
          <p:cNvPr id="49" name="Straight Arrow Connector 48"/>
          <p:cNvCxnSpPr>
            <a:endCxn id="48" idx="0"/>
          </p:cNvCxnSpPr>
          <p:nvPr/>
        </p:nvCxnSpPr>
        <p:spPr>
          <a:xfrm flipH="1">
            <a:off x="1461058" y="3313333"/>
            <a:ext cx="616642" cy="3441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557779" y="3693158"/>
            <a:ext cx="949299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HAL_BUSY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2986045" y="3313333"/>
            <a:ext cx="851237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200761" y="4351486"/>
            <a:ext cx="2859780" cy="917233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dirty="0" smtClean="0">
                <a:solidFill>
                  <a:schemeClr val="accent2"/>
                </a:solidFill>
              </a:rPr>
              <a:t>Or if error was detected use </a:t>
            </a:r>
            <a:r>
              <a:rPr lang="en-US" b="1" dirty="0" smtClean="0">
                <a:solidFill>
                  <a:schemeClr val="accent2"/>
                </a:solidFill>
              </a:rPr>
              <a:t>Error callback function</a:t>
            </a:r>
            <a:endParaRPr lang="en-GB" b="1" dirty="0"/>
          </a:p>
        </p:txBody>
      </p:sp>
      <p:sp>
        <p:nvSpPr>
          <p:cNvPr id="29" name="Oval 28"/>
          <p:cNvSpPr/>
          <p:nvPr/>
        </p:nvSpPr>
        <p:spPr>
          <a:xfrm>
            <a:off x="954910" y="5223646"/>
            <a:ext cx="3006996" cy="64611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4" name="Straight Arrow Connector 33"/>
          <p:cNvCxnSpPr>
            <a:stCxn id="23" idx="1"/>
            <a:endCxn id="29" idx="6"/>
          </p:cNvCxnSpPr>
          <p:nvPr/>
        </p:nvCxnSpPr>
        <p:spPr>
          <a:xfrm flipH="1">
            <a:off x="3961906" y="4810103"/>
            <a:ext cx="2238855" cy="736599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380313" y="3546878"/>
            <a:ext cx="1763688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USART2_IRQHandler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35091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UART with IT receive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174</a:t>
            </a:fld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862664" y="2667002"/>
            <a:ext cx="3228274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Start process with interrupt generation at end of process</a:t>
            </a:r>
          </a:p>
          <a:p>
            <a:pPr algn="ctr"/>
            <a:r>
              <a:rPr lang="en-US" sz="1200" dirty="0" err="1" smtClean="0"/>
              <a:t>HAL_UART_Transmit_IT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62664" y="1828800"/>
            <a:ext cx="3228274" cy="55258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Peripheral </a:t>
            </a:r>
            <a:r>
              <a:rPr lang="en-US" sz="1200" dirty="0" smtClean="0"/>
              <a:t>Initializations </a:t>
            </a:r>
          </a:p>
          <a:p>
            <a:pPr algn="ctr"/>
            <a:r>
              <a:rPr lang="en-US" sz="1200" dirty="0" smtClean="0"/>
              <a:t>including peripheral interrupt NVIC initializations </a:t>
            </a:r>
            <a:endParaRPr lang="en-US" sz="1200" dirty="0"/>
          </a:p>
        </p:txBody>
      </p:sp>
      <p:sp>
        <p:nvSpPr>
          <p:cNvPr id="26" name="Rectangle 25"/>
          <p:cNvSpPr/>
          <p:nvPr/>
        </p:nvSpPr>
        <p:spPr>
          <a:xfrm>
            <a:off x="4956095" y="3546878"/>
            <a:ext cx="1936419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HAL_UART_IRQHandler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54142" y="4244444"/>
            <a:ext cx="3178285" cy="6259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</a:t>
            </a:r>
            <a:r>
              <a:rPr lang="en-US" sz="1200" dirty="0" smtClean="0">
                <a:solidFill>
                  <a:schemeClr val="tx1"/>
                </a:solidFill>
              </a:rPr>
              <a:t>nd of process callback</a:t>
            </a: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HAL_UART_TxCpltCallback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2350396" y="2381385"/>
            <a:ext cx="216024" cy="2856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0" name="Bent Arrow 29"/>
          <p:cNvSpPr/>
          <p:nvPr/>
        </p:nvSpPr>
        <p:spPr>
          <a:xfrm rot="10800000">
            <a:off x="4032426" y="4004078"/>
            <a:ext cx="1535005" cy="630658"/>
          </a:xfrm>
          <a:prstGeom prst="bentArrow">
            <a:avLst>
              <a:gd name="adj1" fmla="val 11377"/>
              <a:gd name="adj2" fmla="val 15834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752223" y="1638211"/>
            <a:ext cx="0" cy="430538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Left Arrow 32"/>
          <p:cNvSpPr/>
          <p:nvPr/>
        </p:nvSpPr>
        <p:spPr>
          <a:xfrm>
            <a:off x="6892513" y="3693158"/>
            <a:ext cx="671586" cy="137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5" name="Rectangle 34"/>
          <p:cNvSpPr/>
          <p:nvPr/>
        </p:nvSpPr>
        <p:spPr>
          <a:xfrm>
            <a:off x="862664" y="5288717"/>
            <a:ext cx="3169761" cy="51597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  <a:r>
              <a:rPr lang="en-US" sz="1200" dirty="0" smtClean="0">
                <a:solidFill>
                  <a:schemeClr val="tx1"/>
                </a:solidFill>
              </a:rPr>
              <a:t>rocess Error callback</a:t>
            </a: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HAL_UART_ErrorCallback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Bent Arrow 35"/>
          <p:cNvSpPr/>
          <p:nvPr/>
        </p:nvSpPr>
        <p:spPr>
          <a:xfrm rot="10800000">
            <a:off x="4032424" y="4004077"/>
            <a:ext cx="1984226" cy="1699595"/>
          </a:xfrm>
          <a:prstGeom prst="bentArrow">
            <a:avLst>
              <a:gd name="adj1" fmla="val 4702"/>
              <a:gd name="adj2" fmla="val 5710"/>
              <a:gd name="adj3" fmla="val 8562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>
            <a:stCxn id="24" idx="2"/>
            <a:endCxn id="47" idx="0"/>
          </p:cNvCxnSpPr>
          <p:nvPr/>
        </p:nvCxnSpPr>
        <p:spPr>
          <a:xfrm>
            <a:off x="2476801" y="3313333"/>
            <a:ext cx="281926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225568" y="3669421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77779" y="3657512"/>
            <a:ext cx="766557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HAL_OK</a:t>
            </a:r>
          </a:p>
        </p:txBody>
      </p:sp>
      <p:cxnSp>
        <p:nvCxnSpPr>
          <p:cNvPr id="49" name="Straight Arrow Connector 48"/>
          <p:cNvCxnSpPr>
            <a:endCxn id="48" idx="0"/>
          </p:cNvCxnSpPr>
          <p:nvPr/>
        </p:nvCxnSpPr>
        <p:spPr>
          <a:xfrm flipH="1">
            <a:off x="1461058" y="3313333"/>
            <a:ext cx="616642" cy="3441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557779" y="3693158"/>
            <a:ext cx="949299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HAL_BUSY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2986045" y="3313333"/>
            <a:ext cx="851237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8" idx="2"/>
            <a:endCxn id="39" idx="0"/>
          </p:cNvCxnSpPr>
          <p:nvPr/>
        </p:nvCxnSpPr>
        <p:spPr>
          <a:xfrm>
            <a:off x="4824028" y="2120040"/>
            <a:ext cx="6048" cy="459049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Rectangular Callout 37"/>
          <p:cNvSpPr/>
          <p:nvPr/>
        </p:nvSpPr>
        <p:spPr>
          <a:xfrm>
            <a:off x="4067944" y="1685666"/>
            <a:ext cx="1512168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UART2 </a:t>
            </a:r>
            <a:r>
              <a:rPr lang="en-US" sz="1400" dirty="0" err="1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init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Rectangular Callout 38"/>
          <p:cNvSpPr/>
          <p:nvPr/>
        </p:nvSpPr>
        <p:spPr>
          <a:xfrm>
            <a:off x="4073992" y="2579089"/>
            <a:ext cx="1512168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UART2 send buffer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Rectangular Callout 39"/>
          <p:cNvSpPr/>
          <p:nvPr/>
        </p:nvSpPr>
        <p:spPr>
          <a:xfrm>
            <a:off x="7564099" y="4014480"/>
            <a:ext cx="1512168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UART2 </a:t>
            </a:r>
            <a:r>
              <a:rPr lang="en-US" sz="1400" dirty="0" err="1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Tx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register empty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Rectangular Callout 40"/>
          <p:cNvSpPr/>
          <p:nvPr/>
        </p:nvSpPr>
        <p:spPr>
          <a:xfrm>
            <a:off x="5452882" y="4000328"/>
            <a:ext cx="1512168" cy="634408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Send more data or manage error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Rectangular Callout 41"/>
          <p:cNvSpPr/>
          <p:nvPr/>
        </p:nvSpPr>
        <p:spPr>
          <a:xfrm>
            <a:off x="3557779" y="4249399"/>
            <a:ext cx="1512168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Buffer sent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Rectangular Callout 42"/>
          <p:cNvSpPr/>
          <p:nvPr/>
        </p:nvSpPr>
        <p:spPr>
          <a:xfrm>
            <a:off x="3557779" y="5298245"/>
            <a:ext cx="1512168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Transmit error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5" name="Straight Arrow Connector 44"/>
          <p:cNvCxnSpPr>
            <a:stCxn id="40" idx="1"/>
            <a:endCxn id="41" idx="3"/>
          </p:cNvCxnSpPr>
          <p:nvPr/>
        </p:nvCxnSpPr>
        <p:spPr>
          <a:xfrm flipH="1">
            <a:off x="6965050" y="4231667"/>
            <a:ext cx="599049" cy="85865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Arrow Connector 45"/>
          <p:cNvCxnSpPr>
            <a:stCxn id="41" idx="1"/>
            <a:endCxn id="42" idx="3"/>
          </p:cNvCxnSpPr>
          <p:nvPr/>
        </p:nvCxnSpPr>
        <p:spPr>
          <a:xfrm flipH="1">
            <a:off x="5069947" y="4317532"/>
            <a:ext cx="382935" cy="149054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2" name="Straight Arrow Connector 51"/>
          <p:cNvCxnSpPr>
            <a:stCxn id="41" idx="1"/>
          </p:cNvCxnSpPr>
          <p:nvPr/>
        </p:nvCxnSpPr>
        <p:spPr>
          <a:xfrm flipH="1">
            <a:off x="5069947" y="4317532"/>
            <a:ext cx="382935" cy="971185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3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2.1.2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380313" y="3546878"/>
            <a:ext cx="1763688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USART2_IRQHandler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3325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UART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2554545"/>
          </a:xfrm>
        </p:spPr>
        <p:txBody>
          <a:bodyPr/>
          <a:lstStyle/>
          <a:p>
            <a:r>
              <a:rPr lang="en-GB" dirty="0" smtClean="0"/>
              <a:t>Open the project in our IDE</a:t>
            </a:r>
          </a:p>
          <a:p>
            <a:pPr lvl="1"/>
            <a:r>
              <a:rPr lang="en-GB" dirty="0" smtClean="0"/>
              <a:t>The functions we want to put into </a:t>
            </a:r>
            <a:r>
              <a:rPr lang="en-GB" dirty="0" err="1" smtClean="0"/>
              <a:t>main.c</a:t>
            </a:r>
            <a:endParaRPr lang="en-GB" dirty="0" smtClean="0"/>
          </a:p>
          <a:p>
            <a:pPr lvl="1"/>
            <a:r>
              <a:rPr lang="en-GB" dirty="0"/>
              <a:t>Between </a:t>
            </a:r>
            <a:r>
              <a:rPr lang="en-GB" i="1" dirty="0"/>
              <a:t>/* USER CODE BEGIN </a:t>
            </a:r>
            <a:r>
              <a:rPr lang="en-GB" i="1" dirty="0" smtClean="0"/>
              <a:t>2 </a:t>
            </a:r>
            <a:r>
              <a:rPr lang="en-GB" i="1" dirty="0"/>
              <a:t>*/</a:t>
            </a:r>
            <a:r>
              <a:rPr lang="en-GB" dirty="0"/>
              <a:t> and </a:t>
            </a:r>
            <a:r>
              <a:rPr lang="en-GB" i="1" dirty="0"/>
              <a:t>/* USER CODE END </a:t>
            </a:r>
            <a:r>
              <a:rPr lang="en-GB" i="1" dirty="0" smtClean="0"/>
              <a:t>2 */ </a:t>
            </a:r>
            <a:r>
              <a:rPr lang="en-GB" dirty="0" smtClean="0"/>
              <a:t>tags</a:t>
            </a:r>
          </a:p>
          <a:p>
            <a:r>
              <a:rPr lang="en-GB" dirty="0" smtClean="0"/>
              <a:t>For transmit use function</a:t>
            </a:r>
          </a:p>
          <a:p>
            <a:pPr lvl="1"/>
            <a:r>
              <a:rPr lang="en-GB" sz="1400" dirty="0" err="1"/>
              <a:t>HAL_UART_Transmit_IT</a:t>
            </a:r>
            <a:r>
              <a:rPr lang="en-GB" sz="1400" dirty="0"/>
              <a:t>(</a:t>
            </a:r>
            <a:r>
              <a:rPr lang="en-GB" sz="1400" dirty="0" err="1"/>
              <a:t>UART_HandleTypeDef</a:t>
            </a:r>
            <a:r>
              <a:rPr lang="en-GB" sz="1400" dirty="0"/>
              <a:t> *</a:t>
            </a:r>
            <a:r>
              <a:rPr lang="en-GB" sz="1400" dirty="0" err="1"/>
              <a:t>huart</a:t>
            </a:r>
            <a:r>
              <a:rPr lang="en-GB" sz="1400" dirty="0"/>
              <a:t>, uint8_t *</a:t>
            </a:r>
            <a:r>
              <a:rPr lang="en-GB" sz="1400" dirty="0" err="1"/>
              <a:t>pData</a:t>
            </a:r>
            <a:r>
              <a:rPr lang="en-GB" sz="1400" dirty="0"/>
              <a:t>, uint16_t Size);</a:t>
            </a:r>
            <a:endParaRPr lang="en-GB" sz="1400" dirty="0" smtClean="0"/>
          </a:p>
          <a:p>
            <a:r>
              <a:rPr lang="en-GB" dirty="0" smtClean="0"/>
              <a:t>For receive use function</a:t>
            </a:r>
          </a:p>
          <a:p>
            <a:pPr lvl="1"/>
            <a:r>
              <a:rPr lang="en-GB" sz="1400" dirty="0" err="1"/>
              <a:t>HAL_UART_Receive_IT</a:t>
            </a:r>
            <a:r>
              <a:rPr lang="en-GB" sz="1400" dirty="0"/>
              <a:t>(</a:t>
            </a:r>
            <a:r>
              <a:rPr lang="en-GB" sz="1400" dirty="0" err="1"/>
              <a:t>UART_HandleTypeDef</a:t>
            </a:r>
            <a:r>
              <a:rPr lang="en-GB" sz="1400" dirty="0"/>
              <a:t> *</a:t>
            </a:r>
            <a:r>
              <a:rPr lang="en-GB" sz="1400" dirty="0" err="1"/>
              <a:t>huart</a:t>
            </a:r>
            <a:r>
              <a:rPr lang="en-GB" sz="1400" dirty="0"/>
              <a:t>, uint8_t *</a:t>
            </a:r>
            <a:r>
              <a:rPr lang="en-GB" sz="1400" dirty="0" err="1"/>
              <a:t>pData</a:t>
            </a:r>
            <a:r>
              <a:rPr lang="en-GB" sz="1400" dirty="0"/>
              <a:t>, uint16_t Size);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175</a:t>
            </a:fld>
            <a:endParaRPr lang="fr-FR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2.1.2</a:t>
            </a:r>
          </a:p>
        </p:txBody>
      </p:sp>
    </p:spTree>
    <p:extLst>
      <p:ext uri="{BB962C8B-B14F-4D97-AF65-F5344CB8AC3E}">
        <p14:creationId xmlns:p14="http://schemas.microsoft.com/office/powerpoint/2010/main" val="50205163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UART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2569934"/>
          </a:xfrm>
        </p:spPr>
        <p:txBody>
          <a:bodyPr/>
          <a:lstStyle/>
          <a:p>
            <a:r>
              <a:rPr lang="en-GB" dirty="0" smtClean="0"/>
              <a:t>Buffer definition</a:t>
            </a:r>
          </a:p>
          <a:p>
            <a:pPr marL="355600" lvl="1" indent="0">
              <a:buNone/>
            </a:pPr>
            <a:r>
              <a:rPr lang="en-US" sz="1600" dirty="0">
                <a:solidFill>
                  <a:schemeClr val="accent1"/>
                </a:solidFill>
              </a:rPr>
              <a:t>	</a:t>
            </a:r>
            <a:endParaRPr lang="en-GB" sz="1600" dirty="0">
              <a:solidFill>
                <a:schemeClr val="accent1"/>
              </a:solidFill>
            </a:endParaRP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Sending </a:t>
            </a:r>
            <a:r>
              <a:rPr lang="en-US" dirty="0"/>
              <a:t>and receiving </a:t>
            </a:r>
            <a:r>
              <a:rPr lang="en-US" dirty="0" smtClean="0"/>
              <a:t>methods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176</a:t>
            </a:fld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043608" y="1564428"/>
            <a:ext cx="7992888" cy="1477328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0 */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uint8_t 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tx_buff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[]={0x30,0x31,0x32,0x33,0x34,0x35,0x36,0x37,0x38,0x39};uint8_t 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rx_buff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[10];</a:t>
            </a:r>
          </a:p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0 */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608" y="3774172"/>
            <a:ext cx="5616624" cy="1200329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2 */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HAL_UART_Receive_IT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(&amp;</a:t>
            </a:r>
            <a:r>
              <a:rPr lang="en-GB" dirty="0" smtClean="0">
                <a:solidFill>
                  <a:prstClr val="black"/>
                </a:solidFill>
                <a:latin typeface="Consolas" panose="020B0609020204030204" pitchFamily="49" charset="0"/>
              </a:rPr>
              <a:t>huart2,rx_buff,10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HAL_UART_Transmit_IT</a:t>
            </a:r>
            <a:r>
              <a:rPr lang="en-GB">
                <a:solidFill>
                  <a:prstClr val="black"/>
                </a:solidFill>
                <a:latin typeface="Consolas" panose="020B0609020204030204" pitchFamily="49" charset="0"/>
              </a:rPr>
              <a:t>(&amp;</a:t>
            </a:r>
            <a:r>
              <a:rPr lang="en-GB" smtClean="0">
                <a:solidFill>
                  <a:prstClr val="black"/>
                </a:solidFill>
                <a:latin typeface="Consolas" panose="020B0609020204030204" pitchFamily="49" charset="0"/>
              </a:rPr>
              <a:t>huart2,tx_buff,10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2 */</a:t>
            </a:r>
            <a:endParaRPr lang="en-GB" dirty="0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2.1.2</a:t>
            </a:r>
          </a:p>
        </p:txBody>
      </p:sp>
    </p:spTree>
    <p:extLst>
      <p:ext uri="{BB962C8B-B14F-4D97-AF65-F5344CB8AC3E}">
        <p14:creationId xmlns:p14="http://schemas.microsoft.com/office/powerpoint/2010/main" val="211192672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UART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1969770"/>
          </a:xfrm>
        </p:spPr>
        <p:txBody>
          <a:bodyPr/>
          <a:lstStyle/>
          <a:p>
            <a:r>
              <a:rPr lang="en-GB" dirty="0" smtClean="0"/>
              <a:t>Complete </a:t>
            </a:r>
            <a:r>
              <a:rPr lang="en-GB" dirty="0" err="1" smtClean="0"/>
              <a:t>callback</a:t>
            </a:r>
            <a:r>
              <a:rPr lang="en-GB" dirty="0" smtClean="0"/>
              <a:t> check</a:t>
            </a:r>
          </a:p>
          <a:p>
            <a:pPr lvl="1"/>
            <a:r>
              <a:rPr lang="en-US" dirty="0" smtClean="0"/>
              <a:t>We can put </a:t>
            </a:r>
            <a:r>
              <a:rPr lang="en-US" dirty="0" err="1" smtClean="0"/>
              <a:t>brakepoints</a:t>
            </a:r>
            <a:r>
              <a:rPr lang="en-US" dirty="0" smtClean="0"/>
              <a:t> on NOPs to watch if we send or receive complete buffer</a:t>
            </a:r>
            <a:endParaRPr lang="en-GB" dirty="0" smtClean="0"/>
          </a:p>
          <a:p>
            <a:pPr marL="355600" lvl="1" indent="0">
              <a:buNone/>
            </a:pPr>
            <a:r>
              <a:rPr lang="en-US" sz="1600" dirty="0">
                <a:solidFill>
                  <a:schemeClr val="accent1"/>
                </a:solidFill>
              </a:rPr>
              <a:t>	</a:t>
            </a:r>
            <a:endParaRPr lang="en-GB" sz="1600" dirty="0">
              <a:solidFill>
                <a:schemeClr val="accent1"/>
              </a:solidFill>
            </a:endParaRP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177</a:t>
            </a:fld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1115616" y="2255961"/>
            <a:ext cx="7344816" cy="3139321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4 */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HAL_UART_RxCpltCallback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UART_HandleTypeDef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*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huart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__NOP();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//test if we reach this </a:t>
            </a:r>
            <a:r>
              <a:rPr lang="en-GB" dirty="0" smtClean="0">
                <a:solidFill>
                  <a:srgbClr val="008000"/>
                </a:solidFill>
                <a:latin typeface="Consolas" panose="020B0609020204030204" pitchFamily="49" charset="0"/>
              </a:rPr>
              <a:t>position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HAL_UART_TxCpltCallback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UART_HandleTypeDef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*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huart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__NOP();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//test if we reach this </a:t>
            </a:r>
            <a:r>
              <a:rPr lang="en-GB" dirty="0" smtClean="0">
                <a:solidFill>
                  <a:srgbClr val="008000"/>
                </a:solidFill>
                <a:latin typeface="Consolas" panose="020B0609020204030204" pitchFamily="49" charset="0"/>
              </a:rPr>
              <a:t>position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4 */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2.1.2</a:t>
            </a:r>
          </a:p>
        </p:txBody>
      </p:sp>
    </p:spTree>
    <p:extLst>
      <p:ext uri="{BB962C8B-B14F-4D97-AF65-F5344CB8AC3E}">
        <p14:creationId xmlns:p14="http://schemas.microsoft.com/office/powerpoint/2010/main" val="98720715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2</a:t>
            </a:r>
            <a:r>
              <a:rPr lang="en-US" b="1" dirty="0" smtClean="0">
                <a:solidFill>
                  <a:schemeClr val="accent2"/>
                </a:solidFill>
              </a:rPr>
              <a:t>.1.3 </a:t>
            </a:r>
            <a:r>
              <a:rPr lang="en-US" dirty="0" smtClean="0"/>
              <a:t>UART DMA lab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022F87-24B0-41D2-B4A9-5E30A9FEDC5E}" type="datetime1">
              <a:rPr lang="fr-FR" smtClean="0"/>
              <a:t>01/10/2015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3503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UART </a:t>
            </a:r>
            <a:r>
              <a:rPr lang="en-US" dirty="0">
                <a:solidFill>
                  <a:schemeClr val="accent2"/>
                </a:solidFill>
              </a:rPr>
              <a:t>with DMA transfer</a:t>
            </a:r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108543"/>
          </a:xfrm>
        </p:spPr>
        <p:txBody>
          <a:bodyPr/>
          <a:lstStyle/>
          <a:p>
            <a:r>
              <a:rPr lang="en-GB" sz="2400" dirty="0" smtClean="0"/>
              <a:t>Objective</a:t>
            </a:r>
          </a:p>
          <a:p>
            <a:pPr lvl="1"/>
            <a:r>
              <a:rPr lang="en-GB" sz="1800" dirty="0" smtClean="0"/>
              <a:t>Learn how to </a:t>
            </a:r>
            <a:r>
              <a:rPr lang="en-US" sz="1800" dirty="0" smtClean="0"/>
              <a:t>setup UART with DMA in CubeMX</a:t>
            </a:r>
            <a:endParaRPr lang="en-GB" sz="1800" dirty="0" smtClean="0"/>
          </a:p>
          <a:p>
            <a:pPr lvl="1"/>
            <a:r>
              <a:rPr lang="en-US" sz="1800" dirty="0" smtClean="0"/>
              <a:t>How to Generate Code in CubeMX and use HAL functions</a:t>
            </a:r>
          </a:p>
          <a:p>
            <a:pPr lvl="1"/>
            <a:r>
              <a:rPr lang="en-US" sz="1800" dirty="0" smtClean="0"/>
              <a:t>Create simple loopback example with DMA </a:t>
            </a:r>
            <a:endParaRPr lang="en-GB" sz="1800" dirty="0"/>
          </a:p>
          <a:p>
            <a:r>
              <a:rPr lang="en-GB" sz="2400" dirty="0" smtClean="0"/>
              <a:t>Goal</a:t>
            </a:r>
          </a:p>
          <a:p>
            <a:pPr lvl="1"/>
            <a:r>
              <a:rPr lang="en-US" sz="1800" dirty="0" smtClean="0"/>
              <a:t>Configure UART in CubeMX and Generate Code</a:t>
            </a:r>
            <a:endParaRPr lang="pl-PL" sz="1800" dirty="0" smtClean="0"/>
          </a:p>
          <a:p>
            <a:pPr lvl="1"/>
            <a:r>
              <a:rPr lang="en-US" sz="1800" dirty="0" smtClean="0"/>
              <a:t>Learn how to send and receive data over UART with DMA</a:t>
            </a:r>
            <a:endParaRPr lang="en-GB" sz="1800" dirty="0" smtClean="0"/>
          </a:p>
          <a:p>
            <a:pPr lvl="1"/>
            <a:r>
              <a:rPr lang="en-US" sz="1800" dirty="0" smtClean="0"/>
              <a:t>Verify the correct functionality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179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2.1.3</a:t>
            </a:r>
          </a:p>
        </p:txBody>
      </p:sp>
    </p:spTree>
    <p:extLst>
      <p:ext uri="{BB962C8B-B14F-4D97-AF65-F5344CB8AC3E}">
        <p14:creationId xmlns:p14="http://schemas.microsoft.com/office/powerpoint/2010/main" val="244806729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Availability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18</a:t>
            </a:fld>
            <a:endParaRPr lang="fr-FR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95537" y="1556792"/>
          <a:ext cx="8214603" cy="3816424"/>
        </p:xfrm>
        <a:graphic>
          <a:graphicData uri="http://schemas.openxmlformats.org/drawingml/2006/table">
            <a:tbl>
              <a:tblPr/>
              <a:tblGrid>
                <a:gridCol w="2000913"/>
                <a:gridCol w="690410"/>
                <a:gridCol w="690410"/>
                <a:gridCol w="690410"/>
                <a:gridCol w="690410"/>
                <a:gridCol w="690410"/>
                <a:gridCol w="690410"/>
                <a:gridCol w="690410"/>
                <a:gridCol w="690410"/>
                <a:gridCol w="690410"/>
              </a:tblGrid>
              <a:tr h="605287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801688" rtl="0" eaLnBrk="1" fontAlgn="ctr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Offer</a:t>
                      </a:r>
                      <a:endParaRPr kumimoji="0" lang="en-GB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59762" marR="59762" marT="37353" marB="37353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A9DC"/>
                    </a:solidFill>
                  </a:tcPr>
                </a:tc>
                <a:tc gridSpan="9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801688" rtl="0" eaLnBrk="1" fontAlgn="ctr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Available for STM32</a:t>
                      </a:r>
                    </a:p>
                  </a:txBody>
                  <a:tcPr marL="59762" marR="59762" marT="37353" marB="37353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A9D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01688" rtl="0" eaLnBrk="1" fontAlgn="ctr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endParaRPr kumimoji="0" lang="en-GB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59762" marR="59762" marT="28015" marB="2801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801688" rtl="0" eaLnBrk="1" fontAlgn="ctr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endParaRPr kumimoji="0" lang="en-GB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59762" marR="59762" marT="28015" marB="2801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01688" rtl="0" eaLnBrk="1" fontAlgn="ctr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endParaRPr kumimoji="0" lang="en-GB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59762" marR="59762" marT="28015" marB="2801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801688" rtl="0" eaLnBrk="1" fontAlgn="ctr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endParaRPr kumimoji="0" lang="en-GB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59762" marR="59762" marT="28015" marB="2801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01688" rtl="0" eaLnBrk="1" fontAlgn="ctr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endParaRPr kumimoji="0" lang="en-GB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59762" marR="59762" marT="28015" marB="2801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01688" rtl="0" eaLnBrk="1" fontAlgn="ctr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endParaRPr kumimoji="0" lang="en-GB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59762" marR="59762" marT="37353" marB="37353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A9DC"/>
                    </a:solidFill>
                  </a:tcPr>
                </a:tc>
              </a:tr>
              <a:tr h="678414">
                <a:tc vMerge="1">
                  <a:txBody>
                    <a:bodyPr/>
                    <a:lstStyle/>
                    <a:p>
                      <a:pPr marL="0" marR="0" lvl="0" indent="0" algn="ctr" defTabSz="801688" rtl="0" eaLnBrk="1" fontAlgn="ctr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125000"/>
                        <a:buFont typeface="Wingdings" pitchFamily="2" charset="2"/>
                        <a:buNone/>
                        <a:tabLst/>
                      </a:pPr>
                      <a:endParaRPr kumimoji="0" lang="en-GB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59762" marR="59762" marT="28015" marB="2801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59762" marR="59762" marT="37353" marB="37353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A9D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59762" marR="59762" marT="37353" marB="37353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A9D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59762" marR="59762" marT="37353" marB="37353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A9D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59762" marR="59762" marT="37353" marB="37353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A9D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59762" marR="59762" marT="37353" marB="37353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A9D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59762" marR="59762" marT="37353" marB="37353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A9D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59762" marR="59762" marT="37353" marB="37353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A9D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59762" marR="59762" marT="37353" marB="37353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A9D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59762" marR="59762" marT="37353" marB="37353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A9DC"/>
                    </a:solidFill>
                  </a:tcPr>
                </a:tc>
              </a:tr>
              <a:tr h="8442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 smtClean="0">
                          <a:solidFill>
                            <a:schemeClr val="accent4"/>
                          </a:solidFill>
                        </a:rPr>
                        <a:t>STM32Snippets</a:t>
                      </a:r>
                      <a:endParaRPr lang="en-US" sz="12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A9DC">
                        <a:lumMod val="20000"/>
                        <a:lumOff val="80000"/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Now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accent4"/>
                          </a:solidFill>
                        </a:rPr>
                        <a:t>N.A.</a:t>
                      </a:r>
                      <a:endParaRPr lang="en-US" sz="12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accent4"/>
                          </a:solidFill>
                        </a:rPr>
                        <a:t>N.A.</a:t>
                      </a:r>
                      <a:endParaRPr lang="en-US" sz="12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accent4"/>
                          </a:solidFill>
                        </a:rPr>
                        <a:t>N.A.</a:t>
                      </a:r>
                      <a:endParaRPr lang="en-US" sz="1200" kern="1200" dirty="0" smtClean="0">
                        <a:solidFill>
                          <a:schemeClr val="accent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accent4"/>
                          </a:solidFill>
                        </a:rPr>
                        <a:t>N.A.</a:t>
                      </a:r>
                      <a:endParaRPr lang="en-US" sz="12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accent4"/>
                          </a:solidFill>
                        </a:rPr>
                        <a:t>N.A.</a:t>
                      </a:r>
                      <a:endParaRPr lang="en-US" sz="12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Now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accent4"/>
                          </a:solidFill>
                        </a:rPr>
                        <a:t>N.A.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accent6"/>
                          </a:solidFill>
                        </a:rPr>
                        <a:t>N.A.</a:t>
                      </a:r>
                      <a:endParaRPr lang="en-US" sz="1200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8442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baseline="0" dirty="0" smtClean="0">
                          <a:solidFill>
                            <a:schemeClr val="accent4"/>
                          </a:solidFill>
                        </a:rPr>
                        <a:t>Standard Peripheral Library</a:t>
                      </a:r>
                      <a:endParaRPr lang="en-US" sz="1200" baseline="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A9DC">
                        <a:lumMod val="20000"/>
                        <a:lumOff val="80000"/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Now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Now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Now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72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Now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72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Now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7525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accent4"/>
                          </a:solidFill>
                        </a:rPr>
                        <a:t>N.A.</a:t>
                      </a:r>
                      <a:endParaRPr lang="en-US" sz="1200" baseline="30000" dirty="0" smtClean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accent4"/>
                          </a:solidFill>
                        </a:rPr>
                        <a:t>N.A.</a:t>
                      </a:r>
                      <a:endParaRPr lang="en-US" sz="1200" spc="0" baseline="30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Now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accent6"/>
                          </a:solidFill>
                        </a:rPr>
                        <a:t>N.A.</a:t>
                      </a:r>
                      <a:endParaRPr lang="en-US" sz="1200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8442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200" dirty="0" smtClean="0">
                          <a:solidFill>
                            <a:schemeClr val="accent4"/>
                          </a:solidFill>
                        </a:rPr>
                        <a:t>STM32Cube</a:t>
                      </a:r>
                      <a:endParaRPr lang="en-US" sz="700" baseline="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9A9DC">
                        <a:lumMod val="20000"/>
                        <a:lumOff val="80000"/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Now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Now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Now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72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Now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72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Now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7525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 err="1" smtClean="0">
                          <a:solidFill>
                            <a:schemeClr val="accent4"/>
                          </a:solidFill>
                        </a:rPr>
                        <a:t>June</a:t>
                      </a:r>
                      <a:r>
                        <a:rPr lang="fr-FR" sz="1200" dirty="0" smtClean="0">
                          <a:solidFill>
                            <a:schemeClr val="accent4"/>
                          </a:solidFill>
                        </a:rPr>
                        <a:t> 15</a:t>
                      </a:r>
                      <a:endParaRPr lang="en-US" sz="1200" dirty="0" smtClean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Now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Now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accent6"/>
                          </a:solidFill>
                        </a:rPr>
                        <a:t>Sept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accent6"/>
                          </a:solidFill>
                        </a:rPr>
                        <a:t>15</a:t>
                      </a:r>
                      <a:endParaRPr lang="en-US" sz="1200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9A9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C5C5"/>
                    </a:solidFill>
                  </a:tcPr>
                </a:tc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8640"/>
            <a:ext cx="899322" cy="8993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2242964"/>
            <a:ext cx="502500" cy="50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606" y="2242964"/>
            <a:ext cx="502500" cy="502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425" y="2242964"/>
            <a:ext cx="502500" cy="50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531" y="2242964"/>
            <a:ext cx="502500" cy="502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400" y="2242964"/>
            <a:ext cx="502500" cy="502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410" y="2242964"/>
            <a:ext cx="502500" cy="502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773" y="2242964"/>
            <a:ext cx="502500" cy="502500"/>
          </a:xfrm>
          <a:prstGeom prst="rect">
            <a:avLst/>
          </a:prstGeom>
        </p:spPr>
      </p:pic>
      <p:pic>
        <p:nvPicPr>
          <p:cNvPr id="13" name="Picture 12">
            <a:hlinkClick r:id="rId10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770" y="2242964"/>
            <a:ext cx="502500" cy="5025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391" y="2161431"/>
            <a:ext cx="557444" cy="61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6913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UART </a:t>
            </a:r>
            <a:r>
              <a:rPr lang="en-US" dirty="0">
                <a:solidFill>
                  <a:schemeClr val="accent2"/>
                </a:solidFill>
              </a:rPr>
              <a:t>with DMA transfer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180</a:t>
            </a:fld>
            <a:endParaRPr lang="fr-FR" dirty="0"/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2.1.3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695440" y="1258888"/>
            <a:ext cx="8229600" cy="2785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177800" indent="-1778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2000" kern="1200" baseline="0">
                <a:solidFill>
                  <a:srgbClr val="00215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33400" indent="-1778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002152"/>
              </a:buClr>
              <a:buFont typeface="Arial" charset="0"/>
              <a:buChar char="•"/>
              <a:defRPr sz="1600" kern="12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01700" indent="-1778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Font typeface="Arial" charset="0"/>
              <a:buChar char="•"/>
              <a:defRPr sz="1400" kern="1200">
                <a:solidFill>
                  <a:srgbClr val="9C9E9F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7175" indent="-1555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Font typeface="Arial" charset="0"/>
              <a:buChar char="•"/>
              <a:defRPr sz="1200" kern="1200">
                <a:solidFill>
                  <a:srgbClr val="5F5F5F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 smtClean="0"/>
              <a:t>Create project in </a:t>
            </a:r>
            <a:r>
              <a:rPr lang="en-GB" sz="1800" dirty="0" err="1" smtClean="0"/>
              <a:t>CubeMX</a:t>
            </a:r>
            <a:endParaRPr lang="en-GB" sz="1800" dirty="0" smtClean="0"/>
          </a:p>
          <a:p>
            <a:pPr lvl="1"/>
            <a:r>
              <a:rPr lang="en-GB" sz="1400" dirty="0" smtClean="0"/>
              <a:t>Menu &gt; File &gt; New Project</a:t>
            </a:r>
          </a:p>
          <a:p>
            <a:pPr lvl="1"/>
            <a:r>
              <a:rPr lang="en-GB" sz="1400" dirty="0" smtClean="0"/>
              <a:t>Select STM32F0 &gt; STM32F030 &gt; LQFP64 &gt; STM32F030R8</a:t>
            </a:r>
            <a:endParaRPr lang="en-GB" sz="1800" dirty="0" smtClean="0"/>
          </a:p>
          <a:p>
            <a:r>
              <a:rPr lang="en-US" sz="1800" dirty="0" err="1" smtClean="0"/>
              <a:t>CubeMX</a:t>
            </a:r>
            <a:r>
              <a:rPr lang="en-US" sz="1800" dirty="0" smtClean="0"/>
              <a:t> UART selection</a:t>
            </a:r>
          </a:p>
          <a:p>
            <a:pPr lvl="1"/>
            <a:r>
              <a:rPr lang="en-US" sz="1400" dirty="0" smtClean="0"/>
              <a:t>Select USART2 in asynchronous mode</a:t>
            </a:r>
          </a:p>
          <a:p>
            <a:pPr lvl="1"/>
            <a:r>
              <a:rPr lang="en-US" sz="1400" dirty="0" smtClean="0"/>
              <a:t>Select PA2 and PA3 for USART2 if weren't selected</a:t>
            </a:r>
          </a:p>
          <a:p>
            <a:pPr marL="355600" lvl="1" indent="0">
              <a:buFont typeface="Arial" charset="0"/>
              <a:buNone/>
            </a:pPr>
            <a:endParaRPr lang="en-GB" sz="1400" dirty="0" smtClean="0"/>
          </a:p>
          <a:p>
            <a:pPr marL="0" indent="0">
              <a:buFont typeface="Arial" charset="0"/>
              <a:buNone/>
            </a:pPr>
            <a:endParaRPr lang="en-GB" sz="2400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507" y="2767969"/>
            <a:ext cx="3086100" cy="3619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40" y="3700905"/>
            <a:ext cx="4817067" cy="136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0407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with DMA transfer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692771"/>
          </a:xfrm>
        </p:spPr>
        <p:txBody>
          <a:bodyPr/>
          <a:lstStyle/>
          <a:p>
            <a:r>
              <a:rPr lang="en-GB" sz="1800" dirty="0"/>
              <a:t>In order to run on maximum frequency, setup clock system</a:t>
            </a:r>
          </a:p>
          <a:p>
            <a:r>
              <a:rPr lang="en-US" sz="1800" dirty="0" smtClean="0"/>
              <a:t>Details </a:t>
            </a:r>
            <a:r>
              <a:rPr lang="en-US" sz="1800" dirty="0"/>
              <a:t>in </a:t>
            </a:r>
            <a:r>
              <a:rPr lang="en-US" sz="1800" dirty="0" smtClean="0"/>
              <a:t>lab </a:t>
            </a:r>
            <a:r>
              <a:rPr lang="en-US" sz="1800" dirty="0"/>
              <a:t>0</a:t>
            </a:r>
            <a:endParaRPr lang="en-GB" sz="1800" dirty="0"/>
          </a:p>
          <a:p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181</a:t>
            </a:fld>
            <a:endParaRPr lang="fr-FR" dirty="0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2.1.3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42" y="2012236"/>
            <a:ext cx="7056727" cy="465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87130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with DMA transfer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477328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CubeMX UART configuration</a:t>
            </a:r>
          </a:p>
          <a:p>
            <a:pPr lvl="1"/>
            <a:r>
              <a:rPr lang="en-US" sz="1400" dirty="0" smtClean="0"/>
              <a:t>Tab&gt;Configuration&gt;Connectivity&gt;USART2</a:t>
            </a:r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182</a:t>
            </a:fld>
            <a:endParaRPr lang="fr-FR" dirty="0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2.1.3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06" y="1975939"/>
            <a:ext cx="7803232" cy="438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8261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with DMA transfer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646878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CubeMX USART configuration check:</a:t>
            </a:r>
          </a:p>
          <a:p>
            <a:pPr lvl="1"/>
            <a:r>
              <a:rPr lang="en-US" sz="1400" dirty="0" err="1" smtClean="0"/>
              <a:t>BaudRate</a:t>
            </a:r>
            <a:endParaRPr lang="en-US" sz="1400" dirty="0" smtClean="0"/>
          </a:p>
          <a:p>
            <a:pPr lvl="1"/>
            <a:r>
              <a:rPr lang="en-US" sz="1400" dirty="0" smtClean="0"/>
              <a:t>World length</a:t>
            </a:r>
          </a:p>
          <a:p>
            <a:pPr lvl="1"/>
            <a:r>
              <a:rPr lang="en-US" sz="1400" dirty="0" smtClean="0"/>
              <a:t>Parity</a:t>
            </a:r>
          </a:p>
          <a:p>
            <a:pPr lvl="1"/>
            <a:r>
              <a:rPr lang="en-US" sz="1400" dirty="0" smtClean="0"/>
              <a:t>Stop bits</a:t>
            </a:r>
          </a:p>
          <a:p>
            <a:pPr lvl="1"/>
            <a:r>
              <a:rPr lang="en-US" sz="1400" dirty="0" smtClean="0"/>
              <a:t>Data direction</a:t>
            </a:r>
          </a:p>
          <a:p>
            <a:pPr lvl="1"/>
            <a:r>
              <a:rPr lang="en-US" sz="1400" dirty="0" smtClean="0"/>
              <a:t>Oversampling</a:t>
            </a:r>
            <a:endParaRPr lang="en-GB" sz="1400" dirty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183</a:t>
            </a:fld>
            <a:endParaRPr lang="fr-FR" dirty="0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2.1.3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1772816"/>
            <a:ext cx="4588698" cy="454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7356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UART </a:t>
            </a:r>
            <a:r>
              <a:rPr lang="en-US" dirty="0">
                <a:solidFill>
                  <a:schemeClr val="accent2"/>
                </a:solidFill>
              </a:rPr>
              <a:t>with DMA transfer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477328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CubeMX USART configuration DMA settings</a:t>
            </a:r>
          </a:p>
          <a:p>
            <a:pPr lvl="1"/>
            <a:r>
              <a:rPr lang="en-US" sz="1400" dirty="0" smtClean="0"/>
              <a:t>TAB&gt;DMA Settings</a:t>
            </a:r>
          </a:p>
          <a:p>
            <a:pPr lvl="1"/>
            <a:r>
              <a:rPr lang="en-US" sz="1400" dirty="0" smtClean="0"/>
              <a:t>Button ADD</a:t>
            </a:r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184</a:t>
            </a:fld>
            <a:endParaRPr lang="fr-FR" dirty="0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2.1.3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1700808"/>
            <a:ext cx="4939779" cy="489368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020272" y="4653136"/>
            <a:ext cx="720080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ctangle 9"/>
          <p:cNvSpPr/>
          <p:nvPr/>
        </p:nvSpPr>
        <p:spPr>
          <a:xfrm>
            <a:off x="6372200" y="1916832"/>
            <a:ext cx="864096" cy="2444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469647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UART </a:t>
            </a:r>
            <a:r>
              <a:rPr lang="en-US" dirty="0">
                <a:solidFill>
                  <a:schemeClr val="accent2"/>
                </a:solidFill>
              </a:rPr>
              <a:t>with DMA transfer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354491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CubeMX USART configuration DMA </a:t>
            </a:r>
            <a:r>
              <a:rPr lang="en-US" sz="1800" dirty="0" err="1" smtClean="0"/>
              <a:t>Tx</a:t>
            </a:r>
            <a:r>
              <a:rPr lang="en-US" sz="1800" dirty="0" smtClean="0"/>
              <a:t> settings</a:t>
            </a:r>
          </a:p>
          <a:p>
            <a:pPr lvl="1"/>
            <a:r>
              <a:rPr lang="en-US" sz="1400" dirty="0" smtClean="0"/>
              <a:t>Set USART2_TX request</a:t>
            </a:r>
          </a:p>
          <a:p>
            <a:pPr lvl="1"/>
            <a:r>
              <a:rPr lang="en-US" sz="1400" dirty="0" smtClean="0"/>
              <a:t>Memory to peripheral direction</a:t>
            </a:r>
          </a:p>
          <a:p>
            <a:pPr lvl="1"/>
            <a:r>
              <a:rPr lang="en-US" sz="1400" dirty="0" smtClean="0"/>
              <a:t>Normal mode</a:t>
            </a:r>
          </a:p>
          <a:p>
            <a:pPr lvl="1"/>
            <a:r>
              <a:rPr lang="en-US" sz="1400" dirty="0" smtClean="0"/>
              <a:t>Byte data width</a:t>
            </a:r>
          </a:p>
          <a:p>
            <a:pPr lvl="1"/>
            <a:r>
              <a:rPr lang="en-US" sz="1400" dirty="0" smtClean="0"/>
              <a:t>Increment memory address</a:t>
            </a:r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185</a:t>
            </a:fld>
            <a:endParaRPr lang="fr-FR" dirty="0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2.1.3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706767"/>
            <a:ext cx="4370640" cy="432985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16216" y="1960384"/>
            <a:ext cx="864096" cy="2444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ctangle 9"/>
          <p:cNvSpPr/>
          <p:nvPr/>
        </p:nvSpPr>
        <p:spPr>
          <a:xfrm>
            <a:off x="6804248" y="5128736"/>
            <a:ext cx="1440160" cy="2444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/>
          <p:cNvSpPr/>
          <p:nvPr/>
        </p:nvSpPr>
        <p:spPr>
          <a:xfrm>
            <a:off x="7452320" y="4631363"/>
            <a:ext cx="792088" cy="3818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386572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UART </a:t>
            </a:r>
            <a:r>
              <a:rPr lang="en-US" dirty="0">
                <a:solidFill>
                  <a:schemeClr val="accent2"/>
                </a:solidFill>
              </a:rPr>
              <a:t>with DMA transfer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646878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CubeMX USART configuration DMA </a:t>
            </a:r>
            <a:r>
              <a:rPr lang="en-US" sz="1800" dirty="0"/>
              <a:t>R</a:t>
            </a:r>
            <a:r>
              <a:rPr lang="en-US" sz="1800" dirty="0" smtClean="0"/>
              <a:t>x settings</a:t>
            </a:r>
          </a:p>
          <a:p>
            <a:pPr lvl="1"/>
            <a:r>
              <a:rPr lang="en-US" sz="1400" dirty="0" smtClean="0"/>
              <a:t>Button ADD</a:t>
            </a:r>
          </a:p>
          <a:p>
            <a:pPr lvl="1"/>
            <a:r>
              <a:rPr lang="en-US" sz="1400" dirty="0" smtClean="0"/>
              <a:t>Set USART2_RX request</a:t>
            </a:r>
          </a:p>
          <a:p>
            <a:pPr lvl="1"/>
            <a:r>
              <a:rPr lang="en-US" sz="1400" dirty="0" smtClean="0"/>
              <a:t>Peripheral to memory direction</a:t>
            </a:r>
          </a:p>
          <a:p>
            <a:pPr lvl="1"/>
            <a:r>
              <a:rPr lang="en-US" sz="1400" dirty="0" smtClean="0"/>
              <a:t>Normal mode</a:t>
            </a:r>
          </a:p>
          <a:p>
            <a:pPr lvl="1"/>
            <a:r>
              <a:rPr lang="en-US" sz="1400" dirty="0" smtClean="0"/>
              <a:t>Byte data width</a:t>
            </a:r>
          </a:p>
          <a:p>
            <a:pPr lvl="1"/>
            <a:r>
              <a:rPr lang="en-US" sz="1400" dirty="0" smtClean="0"/>
              <a:t>Increment memory address</a:t>
            </a:r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186</a:t>
            </a:fld>
            <a:endParaRPr lang="fr-FR" dirty="0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2.1.3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1697107"/>
            <a:ext cx="4980424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79255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UART </a:t>
            </a:r>
            <a:r>
              <a:rPr lang="en-US" dirty="0">
                <a:solidFill>
                  <a:schemeClr val="accent2"/>
                </a:solidFill>
              </a:rPr>
              <a:t>with DMA transfer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55229"/>
            <a:ext cx="8229600" cy="1985159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CubeMX USART configuration NVIC settings</a:t>
            </a:r>
          </a:p>
          <a:p>
            <a:pPr lvl="1"/>
            <a:r>
              <a:rPr lang="en-US" sz="1400" dirty="0" smtClean="0"/>
              <a:t>TAB&gt;NVIC Settings</a:t>
            </a:r>
          </a:p>
          <a:p>
            <a:pPr lvl="1"/>
            <a:r>
              <a:rPr lang="en-US" sz="1400" dirty="0" smtClean="0"/>
              <a:t>Enable DMA1 interrupts for </a:t>
            </a:r>
            <a:br>
              <a:rPr lang="en-US" sz="1400" dirty="0" smtClean="0"/>
            </a:br>
            <a:r>
              <a:rPr lang="en-US" sz="1400" dirty="0" smtClean="0"/>
              <a:t>USART2</a:t>
            </a:r>
          </a:p>
          <a:p>
            <a:pPr lvl="1"/>
            <a:r>
              <a:rPr lang="en-US" sz="1400" dirty="0" smtClean="0"/>
              <a:t>Button OK</a:t>
            </a:r>
            <a:endParaRPr lang="en-GB" sz="1400" dirty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187</a:t>
            </a:fld>
            <a:endParaRPr lang="fr-FR" dirty="0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2.1.3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904" y="1755542"/>
            <a:ext cx="5150519" cy="510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1324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with DMA transfer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077766"/>
          </a:xfrm>
        </p:spPr>
        <p:txBody>
          <a:bodyPr/>
          <a:lstStyle/>
          <a:p>
            <a:r>
              <a:rPr lang="en-GB" sz="1800" dirty="0" smtClean="0"/>
              <a:t>Now we set the project details for generation</a:t>
            </a:r>
          </a:p>
          <a:p>
            <a:pPr lvl="1"/>
            <a:r>
              <a:rPr lang="en-GB" sz="1400" dirty="0" smtClean="0"/>
              <a:t>Menu &gt; Project &gt; Project Settings</a:t>
            </a:r>
          </a:p>
          <a:p>
            <a:pPr lvl="1"/>
            <a:r>
              <a:rPr lang="en-GB" sz="1400" dirty="0" smtClean="0"/>
              <a:t>Set the project name</a:t>
            </a:r>
          </a:p>
          <a:p>
            <a:pPr lvl="1"/>
            <a:r>
              <a:rPr lang="en-GB" sz="1400" dirty="0" smtClean="0"/>
              <a:t>Project location</a:t>
            </a:r>
          </a:p>
          <a:p>
            <a:pPr lvl="1"/>
            <a:r>
              <a:rPr lang="en-GB" sz="1400" dirty="0" smtClean="0"/>
              <a:t>Type of </a:t>
            </a:r>
            <a:r>
              <a:rPr lang="en-GB" sz="1400" dirty="0" err="1" smtClean="0"/>
              <a:t>toolchain</a:t>
            </a:r>
            <a:endParaRPr lang="en-GB" sz="1400" dirty="0" smtClean="0"/>
          </a:p>
          <a:p>
            <a:r>
              <a:rPr lang="en-GB" sz="1800" dirty="0" smtClean="0"/>
              <a:t>Now we can Generate Code</a:t>
            </a:r>
          </a:p>
          <a:p>
            <a:pPr lvl="1"/>
            <a:r>
              <a:rPr lang="en-GB" sz="1400" dirty="0" smtClean="0"/>
              <a:t>Menu &gt; Project &gt; Generate Code</a:t>
            </a:r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188</a:t>
            </a:fld>
            <a:endParaRPr lang="fr-FR" dirty="0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2.1.3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319" y="1807543"/>
            <a:ext cx="494347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4727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UART </a:t>
            </a:r>
            <a:r>
              <a:rPr lang="en-US" dirty="0">
                <a:solidFill>
                  <a:schemeClr val="accent2"/>
                </a:solidFill>
              </a:rPr>
              <a:t>with DMA transfer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UART with DMA RX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189</a:t>
            </a:fld>
            <a:endParaRPr lang="fr-FR" dirty="0"/>
          </a:p>
        </p:txBody>
      </p:sp>
      <p:sp>
        <p:nvSpPr>
          <p:cNvPr id="23" name="Rectangle 22"/>
          <p:cNvSpPr/>
          <p:nvPr/>
        </p:nvSpPr>
        <p:spPr>
          <a:xfrm>
            <a:off x="633046" y="2671688"/>
            <a:ext cx="3120261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Start process with DMA end of transfer interrupt generation at end of process</a:t>
            </a:r>
          </a:p>
          <a:p>
            <a:pPr algn="ctr"/>
            <a:r>
              <a:rPr lang="en-US" sz="1200" dirty="0" err="1" smtClean="0"/>
              <a:t>HAL_UART_Receive_DMA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33047" y="1785392"/>
            <a:ext cx="3120260" cy="51457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Peripheral </a:t>
            </a:r>
            <a:r>
              <a:rPr lang="en-US" sz="1200" dirty="0" smtClean="0"/>
              <a:t>Initializations </a:t>
            </a:r>
          </a:p>
          <a:p>
            <a:pPr algn="ctr"/>
            <a:r>
              <a:rPr lang="en-US" sz="1200" dirty="0" smtClean="0"/>
              <a:t>including DMA stream initializations</a:t>
            </a:r>
            <a:endParaRPr lang="en-US" sz="1200" dirty="0"/>
          </a:p>
        </p:txBody>
      </p:sp>
      <p:sp>
        <p:nvSpPr>
          <p:cNvPr id="34" name="Rectangle 33"/>
          <p:cNvSpPr/>
          <p:nvPr/>
        </p:nvSpPr>
        <p:spPr>
          <a:xfrm>
            <a:off x="4572000" y="3805626"/>
            <a:ext cx="2337068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HAL_DMA_IRQHandler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33047" y="4503192"/>
            <a:ext cx="2979354" cy="5588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</a:t>
            </a:r>
            <a:r>
              <a:rPr lang="en-US" sz="1200" dirty="0" smtClean="0">
                <a:solidFill>
                  <a:schemeClr val="tx1"/>
                </a:solidFill>
              </a:rPr>
              <a:t>nd of process callback</a:t>
            </a:r>
          </a:p>
          <a:p>
            <a:pPr algn="ctr"/>
            <a:r>
              <a:rPr lang="en-US" sz="1200" dirty="0" err="1" smtClean="0"/>
              <a:t>HAL_UART_RxCpltCallback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>
            <a:off x="2031159" y="2299966"/>
            <a:ext cx="216024" cy="3717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0" name="Bent Arrow 39"/>
          <p:cNvSpPr/>
          <p:nvPr/>
        </p:nvSpPr>
        <p:spPr>
          <a:xfrm rot="10800000">
            <a:off x="3536574" y="4262826"/>
            <a:ext cx="1711621" cy="630658"/>
          </a:xfrm>
          <a:prstGeom prst="bentArrow">
            <a:avLst>
              <a:gd name="adj1" fmla="val 18043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4290646" y="1556792"/>
            <a:ext cx="0" cy="434340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7526215" y="3805626"/>
            <a:ext cx="1547446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DMA_Stream_IRQHandler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3" name="Left Arrow 42"/>
          <p:cNvSpPr/>
          <p:nvPr/>
        </p:nvSpPr>
        <p:spPr>
          <a:xfrm>
            <a:off x="6909068" y="3951906"/>
            <a:ext cx="617147" cy="137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4" name="Rectangle 43"/>
          <p:cNvSpPr/>
          <p:nvPr/>
        </p:nvSpPr>
        <p:spPr>
          <a:xfrm>
            <a:off x="633047" y="5540399"/>
            <a:ext cx="2951107" cy="51597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  <a:r>
              <a:rPr lang="en-US" sz="1200" dirty="0" smtClean="0">
                <a:solidFill>
                  <a:schemeClr val="tx1"/>
                </a:solidFill>
              </a:rPr>
              <a:t>rocess Error callback</a:t>
            </a:r>
          </a:p>
          <a:p>
            <a:pPr algn="ctr"/>
            <a:r>
              <a:rPr lang="en-US" sz="1200" dirty="0" err="1" smtClean="0"/>
              <a:t>HAL_UART_ErrorCallback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5" name="Bent Arrow 44"/>
          <p:cNvSpPr/>
          <p:nvPr/>
        </p:nvSpPr>
        <p:spPr>
          <a:xfrm rot="10800000">
            <a:off x="3584155" y="4262826"/>
            <a:ext cx="2113259" cy="1699595"/>
          </a:xfrm>
          <a:prstGeom prst="bentArrow">
            <a:avLst>
              <a:gd name="adj1" fmla="val 6557"/>
              <a:gd name="adj2" fmla="val 7874"/>
              <a:gd name="adj3" fmla="val 8562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46" name="Straight Arrow Connector 45"/>
          <p:cNvCxnSpPr>
            <a:stCxn id="23" idx="2"/>
            <a:endCxn id="54" idx="0"/>
          </p:cNvCxnSpPr>
          <p:nvPr/>
        </p:nvCxnSpPr>
        <p:spPr>
          <a:xfrm>
            <a:off x="2193177" y="3318019"/>
            <a:ext cx="106328" cy="2665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58542" y="3584549"/>
            <a:ext cx="766557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HAL_OK</a:t>
            </a:r>
          </a:p>
        </p:txBody>
      </p:sp>
      <p:cxnSp>
        <p:nvCxnSpPr>
          <p:cNvPr id="53" name="Straight Arrow Connector 52"/>
          <p:cNvCxnSpPr>
            <a:endCxn id="52" idx="0"/>
          </p:cNvCxnSpPr>
          <p:nvPr/>
        </p:nvCxnSpPr>
        <p:spPr>
          <a:xfrm flipH="1">
            <a:off x="1141821" y="3318019"/>
            <a:ext cx="616642" cy="2665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66346" y="3584549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128918" y="3568404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832664" y="3318019"/>
            <a:ext cx="590744" cy="2665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2.1.3</a:t>
            </a:r>
          </a:p>
        </p:txBody>
      </p:sp>
    </p:spTree>
    <p:extLst>
      <p:ext uri="{BB962C8B-B14F-4D97-AF65-F5344CB8AC3E}">
        <p14:creationId xmlns:p14="http://schemas.microsoft.com/office/powerpoint/2010/main" val="381487263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640290" y="4313013"/>
            <a:ext cx="7665510" cy="82251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STM32Cube Ecosystem</a:t>
            </a:r>
            <a:endParaRPr lang="en-US" sz="2700" dirty="0" smtClean="0"/>
          </a:p>
        </p:txBody>
      </p:sp>
    </p:spTree>
    <p:extLst>
      <p:ext uri="{BB962C8B-B14F-4D97-AF65-F5344CB8AC3E}">
        <p14:creationId xmlns:p14="http://schemas.microsoft.com/office/powerpoint/2010/main" val="15219986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UART </a:t>
            </a:r>
            <a:r>
              <a:rPr lang="en-US" dirty="0">
                <a:solidFill>
                  <a:schemeClr val="accent2"/>
                </a:solidFill>
              </a:rPr>
              <a:t>with DMA transfer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UART with DMA RX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190</a:t>
            </a:fld>
            <a:endParaRPr lang="fr-FR" dirty="0"/>
          </a:p>
        </p:txBody>
      </p:sp>
      <p:sp>
        <p:nvSpPr>
          <p:cNvPr id="23" name="Rectangle 22"/>
          <p:cNvSpPr/>
          <p:nvPr/>
        </p:nvSpPr>
        <p:spPr>
          <a:xfrm>
            <a:off x="633046" y="2671688"/>
            <a:ext cx="3120261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Start process with DMA end of transfer interrupt generation at end of process</a:t>
            </a:r>
          </a:p>
          <a:p>
            <a:pPr algn="ctr"/>
            <a:r>
              <a:rPr lang="en-US" sz="1200" dirty="0" err="1" smtClean="0"/>
              <a:t>HAL_UART_Receive_DMA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33047" y="1785392"/>
            <a:ext cx="3120260" cy="51457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Peripheral </a:t>
            </a:r>
            <a:r>
              <a:rPr lang="en-US" sz="1200" dirty="0" smtClean="0"/>
              <a:t>Initializations </a:t>
            </a:r>
          </a:p>
          <a:p>
            <a:pPr algn="ctr"/>
            <a:r>
              <a:rPr lang="en-US" sz="1200" dirty="0" smtClean="0"/>
              <a:t>including DMA stream initializations</a:t>
            </a:r>
            <a:endParaRPr lang="en-US" sz="1200" dirty="0"/>
          </a:p>
        </p:txBody>
      </p:sp>
      <p:sp>
        <p:nvSpPr>
          <p:cNvPr id="34" name="Rectangle 33"/>
          <p:cNvSpPr/>
          <p:nvPr/>
        </p:nvSpPr>
        <p:spPr>
          <a:xfrm>
            <a:off x="4572000" y="3805626"/>
            <a:ext cx="2337068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HAL_DMA_IRQHandler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33047" y="4503192"/>
            <a:ext cx="2979354" cy="5588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</a:t>
            </a:r>
            <a:r>
              <a:rPr lang="en-US" sz="1200" dirty="0" smtClean="0">
                <a:solidFill>
                  <a:schemeClr val="tx1"/>
                </a:solidFill>
              </a:rPr>
              <a:t>nd of process callback</a:t>
            </a:r>
          </a:p>
          <a:p>
            <a:pPr algn="ctr"/>
            <a:r>
              <a:rPr lang="en-US" sz="1200" dirty="0" err="1" smtClean="0"/>
              <a:t>HAL_UART_RxCpltCallback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>
            <a:off x="2031159" y="2299966"/>
            <a:ext cx="216024" cy="3717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0" name="Bent Arrow 39"/>
          <p:cNvSpPr/>
          <p:nvPr/>
        </p:nvSpPr>
        <p:spPr>
          <a:xfrm rot="10800000">
            <a:off x="3536574" y="4262826"/>
            <a:ext cx="1711621" cy="630658"/>
          </a:xfrm>
          <a:prstGeom prst="bentArrow">
            <a:avLst>
              <a:gd name="adj1" fmla="val 18043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4290646" y="1556792"/>
            <a:ext cx="0" cy="434340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7526215" y="3805626"/>
            <a:ext cx="1547446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DMA_Stream_IRQHandler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3" name="Left Arrow 42"/>
          <p:cNvSpPr/>
          <p:nvPr/>
        </p:nvSpPr>
        <p:spPr>
          <a:xfrm>
            <a:off x="6909068" y="3951906"/>
            <a:ext cx="617147" cy="137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4" name="Rectangle 43"/>
          <p:cNvSpPr/>
          <p:nvPr/>
        </p:nvSpPr>
        <p:spPr>
          <a:xfrm>
            <a:off x="633047" y="5540399"/>
            <a:ext cx="2951107" cy="51597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  <a:r>
              <a:rPr lang="en-US" sz="1200" dirty="0" smtClean="0">
                <a:solidFill>
                  <a:schemeClr val="tx1"/>
                </a:solidFill>
              </a:rPr>
              <a:t>rocess Error callback</a:t>
            </a:r>
          </a:p>
          <a:p>
            <a:pPr algn="ctr"/>
            <a:r>
              <a:rPr lang="en-US" sz="1200" dirty="0" err="1" smtClean="0"/>
              <a:t>HAL_UART_ErrorCallback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5" name="Bent Arrow 44"/>
          <p:cNvSpPr/>
          <p:nvPr/>
        </p:nvSpPr>
        <p:spPr>
          <a:xfrm rot="10800000">
            <a:off x="3584155" y="4262826"/>
            <a:ext cx="2113259" cy="1699595"/>
          </a:xfrm>
          <a:prstGeom prst="bentArrow">
            <a:avLst>
              <a:gd name="adj1" fmla="val 6557"/>
              <a:gd name="adj2" fmla="val 7874"/>
              <a:gd name="adj3" fmla="val 8562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46" name="Straight Arrow Connector 45"/>
          <p:cNvCxnSpPr>
            <a:stCxn id="23" idx="2"/>
            <a:endCxn id="54" idx="0"/>
          </p:cNvCxnSpPr>
          <p:nvPr/>
        </p:nvCxnSpPr>
        <p:spPr>
          <a:xfrm>
            <a:off x="2193177" y="3318019"/>
            <a:ext cx="106328" cy="2665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58542" y="3584549"/>
            <a:ext cx="766557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HAL_OK</a:t>
            </a:r>
          </a:p>
        </p:txBody>
      </p:sp>
      <p:cxnSp>
        <p:nvCxnSpPr>
          <p:cNvPr id="53" name="Straight Arrow Connector 52"/>
          <p:cNvCxnSpPr>
            <a:endCxn id="52" idx="0"/>
          </p:cNvCxnSpPr>
          <p:nvPr/>
        </p:nvCxnSpPr>
        <p:spPr>
          <a:xfrm flipH="1">
            <a:off x="1141821" y="3318019"/>
            <a:ext cx="616642" cy="2665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66346" y="3584549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128918" y="3568404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832664" y="3318019"/>
            <a:ext cx="590744" cy="2665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529017" y="1700808"/>
            <a:ext cx="2859780" cy="773218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dirty="0" smtClean="0">
                <a:solidFill>
                  <a:schemeClr val="accent2"/>
                </a:solidFill>
              </a:rPr>
              <a:t>Generated by CubeMX</a:t>
            </a:r>
            <a:endParaRPr lang="en-GB" dirty="0"/>
          </a:p>
        </p:txBody>
      </p:sp>
      <p:sp>
        <p:nvSpPr>
          <p:cNvPr id="25" name="Oval 24"/>
          <p:cNvSpPr/>
          <p:nvPr/>
        </p:nvSpPr>
        <p:spPr>
          <a:xfrm>
            <a:off x="395536" y="1759280"/>
            <a:ext cx="3916876" cy="64611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" name="Straight Arrow Connector 25"/>
          <p:cNvCxnSpPr>
            <a:stCxn id="24" idx="1"/>
            <a:endCxn id="25" idx="6"/>
          </p:cNvCxnSpPr>
          <p:nvPr/>
        </p:nvCxnSpPr>
        <p:spPr>
          <a:xfrm flipH="1" flipV="1">
            <a:off x="4312412" y="2082336"/>
            <a:ext cx="1216605" cy="5081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Oval 26"/>
          <p:cNvSpPr/>
          <p:nvPr/>
        </p:nvSpPr>
        <p:spPr>
          <a:xfrm>
            <a:off x="4759987" y="3654683"/>
            <a:ext cx="4393856" cy="71042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Arrow Connector 27"/>
          <p:cNvCxnSpPr>
            <a:stCxn id="24" idx="2"/>
            <a:endCxn id="27" idx="0"/>
          </p:cNvCxnSpPr>
          <p:nvPr/>
        </p:nvCxnSpPr>
        <p:spPr>
          <a:xfrm flipH="1">
            <a:off x="6956915" y="2474026"/>
            <a:ext cx="1992" cy="1180657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2.1.3</a:t>
            </a:r>
          </a:p>
        </p:txBody>
      </p:sp>
    </p:spTree>
    <p:extLst>
      <p:ext uri="{BB962C8B-B14F-4D97-AF65-F5344CB8AC3E}">
        <p14:creationId xmlns:p14="http://schemas.microsoft.com/office/powerpoint/2010/main" val="139599653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UART </a:t>
            </a:r>
            <a:r>
              <a:rPr lang="en-US" dirty="0">
                <a:solidFill>
                  <a:schemeClr val="accent2"/>
                </a:solidFill>
              </a:rPr>
              <a:t>with DMA transfer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UART with DMA RX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191</a:t>
            </a:fld>
            <a:endParaRPr lang="fr-FR" dirty="0"/>
          </a:p>
        </p:txBody>
      </p:sp>
      <p:sp>
        <p:nvSpPr>
          <p:cNvPr id="23" name="Rectangle 22"/>
          <p:cNvSpPr/>
          <p:nvPr/>
        </p:nvSpPr>
        <p:spPr>
          <a:xfrm>
            <a:off x="633046" y="2671688"/>
            <a:ext cx="3120261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Start process with DMA end of transfer interrupt generation at end of process</a:t>
            </a:r>
          </a:p>
          <a:p>
            <a:pPr algn="ctr"/>
            <a:r>
              <a:rPr lang="en-US" sz="1200" dirty="0" err="1" smtClean="0"/>
              <a:t>HAL_UART_Receive_DMA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33047" y="1785392"/>
            <a:ext cx="3120260" cy="51457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Peripheral </a:t>
            </a:r>
            <a:r>
              <a:rPr lang="en-US" sz="1200" dirty="0" smtClean="0"/>
              <a:t>Initializations </a:t>
            </a:r>
          </a:p>
          <a:p>
            <a:pPr algn="ctr"/>
            <a:r>
              <a:rPr lang="en-US" sz="1200" dirty="0" smtClean="0"/>
              <a:t>including DMA stream initializations</a:t>
            </a:r>
            <a:endParaRPr lang="en-US" sz="1200" dirty="0"/>
          </a:p>
        </p:txBody>
      </p:sp>
      <p:sp>
        <p:nvSpPr>
          <p:cNvPr id="34" name="Rectangle 33"/>
          <p:cNvSpPr/>
          <p:nvPr/>
        </p:nvSpPr>
        <p:spPr>
          <a:xfrm>
            <a:off x="4572000" y="3805626"/>
            <a:ext cx="2337068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HAL_DMA_IRQHandler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33047" y="4503192"/>
            <a:ext cx="2979354" cy="5588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</a:t>
            </a:r>
            <a:r>
              <a:rPr lang="en-US" sz="1200" dirty="0" smtClean="0">
                <a:solidFill>
                  <a:schemeClr val="tx1"/>
                </a:solidFill>
              </a:rPr>
              <a:t>nd of process callback</a:t>
            </a:r>
          </a:p>
          <a:p>
            <a:pPr algn="ctr"/>
            <a:r>
              <a:rPr lang="en-US" sz="1200" dirty="0" err="1" smtClean="0"/>
              <a:t>HAL_UART_RxCpltCallback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>
            <a:off x="2031159" y="2299966"/>
            <a:ext cx="216024" cy="3717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0" name="Bent Arrow 39"/>
          <p:cNvSpPr/>
          <p:nvPr/>
        </p:nvSpPr>
        <p:spPr>
          <a:xfrm rot="10800000">
            <a:off x="3536574" y="4262826"/>
            <a:ext cx="1711621" cy="630658"/>
          </a:xfrm>
          <a:prstGeom prst="bentArrow">
            <a:avLst>
              <a:gd name="adj1" fmla="val 18043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4290646" y="1556792"/>
            <a:ext cx="0" cy="434340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7526215" y="3805626"/>
            <a:ext cx="1547446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DMA_Stream_IRQHandler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3" name="Left Arrow 42"/>
          <p:cNvSpPr/>
          <p:nvPr/>
        </p:nvSpPr>
        <p:spPr>
          <a:xfrm>
            <a:off x="6909068" y="3951906"/>
            <a:ext cx="617147" cy="137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4" name="Rectangle 43"/>
          <p:cNvSpPr/>
          <p:nvPr/>
        </p:nvSpPr>
        <p:spPr>
          <a:xfrm>
            <a:off x="633047" y="5540399"/>
            <a:ext cx="2951107" cy="51597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  <a:r>
              <a:rPr lang="en-US" sz="1200" dirty="0" smtClean="0">
                <a:solidFill>
                  <a:schemeClr val="tx1"/>
                </a:solidFill>
              </a:rPr>
              <a:t>rocess Error callback</a:t>
            </a:r>
          </a:p>
          <a:p>
            <a:pPr algn="ctr"/>
            <a:r>
              <a:rPr lang="en-US" sz="1200" dirty="0" err="1" smtClean="0"/>
              <a:t>HAL_UART_ErrorCallback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5" name="Bent Arrow 44"/>
          <p:cNvSpPr/>
          <p:nvPr/>
        </p:nvSpPr>
        <p:spPr>
          <a:xfrm rot="10800000">
            <a:off x="3584155" y="4262826"/>
            <a:ext cx="2113259" cy="1699595"/>
          </a:xfrm>
          <a:prstGeom prst="bentArrow">
            <a:avLst>
              <a:gd name="adj1" fmla="val 6557"/>
              <a:gd name="adj2" fmla="val 7874"/>
              <a:gd name="adj3" fmla="val 8562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46" name="Straight Arrow Connector 45"/>
          <p:cNvCxnSpPr>
            <a:stCxn id="23" idx="2"/>
            <a:endCxn id="54" idx="0"/>
          </p:cNvCxnSpPr>
          <p:nvPr/>
        </p:nvCxnSpPr>
        <p:spPr>
          <a:xfrm>
            <a:off x="2193177" y="3318019"/>
            <a:ext cx="106328" cy="2665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58542" y="3584549"/>
            <a:ext cx="766557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HAL_OK</a:t>
            </a:r>
          </a:p>
        </p:txBody>
      </p:sp>
      <p:cxnSp>
        <p:nvCxnSpPr>
          <p:cNvPr id="53" name="Straight Arrow Connector 52"/>
          <p:cNvCxnSpPr>
            <a:endCxn id="52" idx="0"/>
          </p:cNvCxnSpPr>
          <p:nvPr/>
        </p:nvCxnSpPr>
        <p:spPr>
          <a:xfrm flipH="1">
            <a:off x="1141821" y="3318019"/>
            <a:ext cx="616642" cy="2665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66346" y="3584549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128918" y="3568404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832664" y="3318019"/>
            <a:ext cx="590744" cy="2665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460584" y="5077739"/>
            <a:ext cx="2859780" cy="773218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dirty="0" smtClean="0">
                <a:solidFill>
                  <a:schemeClr val="accent2"/>
                </a:solidFill>
              </a:rPr>
              <a:t>Defined by user</a:t>
            </a:r>
            <a:endParaRPr lang="en-GB" dirty="0"/>
          </a:p>
        </p:txBody>
      </p:sp>
      <p:sp>
        <p:nvSpPr>
          <p:cNvPr id="25" name="Oval 24"/>
          <p:cNvSpPr/>
          <p:nvPr/>
        </p:nvSpPr>
        <p:spPr>
          <a:xfrm>
            <a:off x="442503" y="2636912"/>
            <a:ext cx="3916876" cy="74123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4362162" y="2954192"/>
            <a:ext cx="1098422" cy="2123547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Oval 26"/>
          <p:cNvSpPr/>
          <p:nvPr/>
        </p:nvSpPr>
        <p:spPr>
          <a:xfrm>
            <a:off x="251520" y="4383770"/>
            <a:ext cx="4393856" cy="170952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Arrow Connector 27"/>
          <p:cNvCxnSpPr>
            <a:stCxn id="24" idx="1"/>
            <a:endCxn id="27" idx="6"/>
          </p:cNvCxnSpPr>
          <p:nvPr/>
        </p:nvCxnSpPr>
        <p:spPr>
          <a:xfrm flipH="1" flipV="1">
            <a:off x="4645376" y="5238533"/>
            <a:ext cx="815208" cy="225815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2.1.3</a:t>
            </a:r>
          </a:p>
        </p:txBody>
      </p:sp>
    </p:spTree>
    <p:extLst>
      <p:ext uri="{BB962C8B-B14F-4D97-AF65-F5344CB8AC3E}">
        <p14:creationId xmlns:p14="http://schemas.microsoft.com/office/powerpoint/2010/main" val="55411523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UART </a:t>
            </a:r>
            <a:r>
              <a:rPr lang="en-US" dirty="0">
                <a:solidFill>
                  <a:schemeClr val="accent2"/>
                </a:solidFill>
              </a:rPr>
              <a:t>with DMA transfer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UART with DMA RX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192</a:t>
            </a:fld>
            <a:endParaRPr lang="fr-FR" dirty="0"/>
          </a:p>
        </p:txBody>
      </p:sp>
      <p:sp>
        <p:nvSpPr>
          <p:cNvPr id="23" name="Rectangle 22"/>
          <p:cNvSpPr/>
          <p:nvPr/>
        </p:nvSpPr>
        <p:spPr>
          <a:xfrm>
            <a:off x="633046" y="2671688"/>
            <a:ext cx="3120261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Start process with DMA end of transfer interrupt generation at end of process</a:t>
            </a:r>
          </a:p>
          <a:p>
            <a:pPr algn="ctr"/>
            <a:r>
              <a:rPr lang="en-US" sz="1200" dirty="0" err="1" smtClean="0"/>
              <a:t>HAL_UART_Receive_DMA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33047" y="1785392"/>
            <a:ext cx="3120260" cy="51457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Peripheral </a:t>
            </a:r>
            <a:r>
              <a:rPr lang="en-US" sz="1200" dirty="0" smtClean="0"/>
              <a:t>Initializations </a:t>
            </a:r>
          </a:p>
          <a:p>
            <a:pPr algn="ctr"/>
            <a:r>
              <a:rPr lang="en-US" sz="1200" dirty="0" smtClean="0"/>
              <a:t>including DMA stream initializations</a:t>
            </a:r>
            <a:endParaRPr lang="en-US" sz="1200" dirty="0"/>
          </a:p>
        </p:txBody>
      </p:sp>
      <p:sp>
        <p:nvSpPr>
          <p:cNvPr id="34" name="Rectangle 33"/>
          <p:cNvSpPr/>
          <p:nvPr/>
        </p:nvSpPr>
        <p:spPr>
          <a:xfrm>
            <a:off x="4572000" y="3805626"/>
            <a:ext cx="2337068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HAL_DMA_IRQHandler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33047" y="4503192"/>
            <a:ext cx="2979354" cy="5588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</a:t>
            </a:r>
            <a:r>
              <a:rPr lang="en-US" sz="1200" dirty="0" smtClean="0">
                <a:solidFill>
                  <a:schemeClr val="tx1"/>
                </a:solidFill>
              </a:rPr>
              <a:t>nd of process callback</a:t>
            </a:r>
          </a:p>
          <a:p>
            <a:pPr algn="ctr"/>
            <a:r>
              <a:rPr lang="en-US" sz="1200" dirty="0" err="1" smtClean="0"/>
              <a:t>HAL_UART_RxCpltCallback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>
            <a:off x="2031159" y="2299966"/>
            <a:ext cx="216024" cy="3717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0" name="Bent Arrow 39"/>
          <p:cNvSpPr/>
          <p:nvPr/>
        </p:nvSpPr>
        <p:spPr>
          <a:xfrm rot="10800000">
            <a:off x="3536574" y="4262826"/>
            <a:ext cx="1711621" cy="630658"/>
          </a:xfrm>
          <a:prstGeom prst="bentArrow">
            <a:avLst>
              <a:gd name="adj1" fmla="val 18043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4290646" y="1556792"/>
            <a:ext cx="0" cy="434340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7526215" y="3805626"/>
            <a:ext cx="1547446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DMA_Stream_IRQHandler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3" name="Left Arrow 42"/>
          <p:cNvSpPr/>
          <p:nvPr/>
        </p:nvSpPr>
        <p:spPr>
          <a:xfrm>
            <a:off x="6909068" y="3951906"/>
            <a:ext cx="617147" cy="137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4" name="Rectangle 43"/>
          <p:cNvSpPr/>
          <p:nvPr/>
        </p:nvSpPr>
        <p:spPr>
          <a:xfrm>
            <a:off x="633047" y="5540399"/>
            <a:ext cx="2951107" cy="51597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  <a:r>
              <a:rPr lang="en-US" sz="1200" dirty="0" smtClean="0">
                <a:solidFill>
                  <a:schemeClr val="tx1"/>
                </a:solidFill>
              </a:rPr>
              <a:t>rocess Error callback</a:t>
            </a:r>
          </a:p>
          <a:p>
            <a:pPr algn="ctr"/>
            <a:r>
              <a:rPr lang="en-US" sz="1200" dirty="0" err="1" smtClean="0"/>
              <a:t>HAL_UART_ErrorCallback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5" name="Bent Arrow 44"/>
          <p:cNvSpPr/>
          <p:nvPr/>
        </p:nvSpPr>
        <p:spPr>
          <a:xfrm rot="10800000">
            <a:off x="3584155" y="4262826"/>
            <a:ext cx="2113259" cy="1699595"/>
          </a:xfrm>
          <a:prstGeom prst="bentArrow">
            <a:avLst>
              <a:gd name="adj1" fmla="val 6557"/>
              <a:gd name="adj2" fmla="val 7874"/>
              <a:gd name="adj3" fmla="val 8562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46" name="Straight Arrow Connector 45"/>
          <p:cNvCxnSpPr>
            <a:stCxn id="23" idx="2"/>
            <a:endCxn id="54" idx="0"/>
          </p:cNvCxnSpPr>
          <p:nvPr/>
        </p:nvCxnSpPr>
        <p:spPr>
          <a:xfrm>
            <a:off x="2193177" y="3318019"/>
            <a:ext cx="106328" cy="2665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58542" y="3584549"/>
            <a:ext cx="766557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HAL_OK</a:t>
            </a:r>
          </a:p>
        </p:txBody>
      </p:sp>
      <p:cxnSp>
        <p:nvCxnSpPr>
          <p:cNvPr id="53" name="Straight Arrow Connector 52"/>
          <p:cNvCxnSpPr>
            <a:endCxn id="52" idx="0"/>
          </p:cNvCxnSpPr>
          <p:nvPr/>
        </p:nvCxnSpPr>
        <p:spPr>
          <a:xfrm flipH="1">
            <a:off x="1141821" y="3318019"/>
            <a:ext cx="616642" cy="2665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66346" y="3584549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128918" y="3568404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832664" y="3318019"/>
            <a:ext cx="590744" cy="2665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483826" y="1958878"/>
            <a:ext cx="2859780" cy="773218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dirty="0" smtClean="0">
                <a:solidFill>
                  <a:schemeClr val="accent2"/>
                </a:solidFill>
              </a:rPr>
              <a:t>Generated in </a:t>
            </a:r>
            <a:r>
              <a:rPr lang="en-US" b="1" dirty="0" err="1" smtClean="0">
                <a:solidFill>
                  <a:schemeClr val="accent2"/>
                </a:solidFill>
              </a:rPr>
              <a:t>main.c</a:t>
            </a:r>
            <a:r>
              <a:rPr lang="en-US" dirty="0" smtClean="0">
                <a:solidFill>
                  <a:schemeClr val="accent2"/>
                </a:solidFill>
              </a:rPr>
              <a:t> and </a:t>
            </a:r>
            <a:r>
              <a:rPr lang="en-US" b="1" dirty="0" smtClean="0">
                <a:solidFill>
                  <a:schemeClr val="accent2"/>
                </a:solidFill>
              </a:rPr>
              <a:t>stm32f0xx_hal_msp.c</a:t>
            </a:r>
            <a:endParaRPr lang="en-GB" b="1" dirty="0"/>
          </a:p>
        </p:txBody>
      </p:sp>
      <p:sp>
        <p:nvSpPr>
          <p:cNvPr id="25" name="Oval 24"/>
          <p:cNvSpPr/>
          <p:nvPr/>
        </p:nvSpPr>
        <p:spPr>
          <a:xfrm>
            <a:off x="539552" y="1735054"/>
            <a:ext cx="3357818" cy="67006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" name="Straight Arrow Connector 25"/>
          <p:cNvCxnSpPr>
            <a:stCxn id="24" idx="1"/>
            <a:endCxn id="25" idx="6"/>
          </p:cNvCxnSpPr>
          <p:nvPr/>
        </p:nvCxnSpPr>
        <p:spPr>
          <a:xfrm flipH="1" flipV="1">
            <a:off x="3897370" y="2070088"/>
            <a:ext cx="1586456" cy="275399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2.1.3</a:t>
            </a:r>
          </a:p>
        </p:txBody>
      </p:sp>
    </p:spTree>
    <p:extLst>
      <p:ext uri="{BB962C8B-B14F-4D97-AF65-F5344CB8AC3E}">
        <p14:creationId xmlns:p14="http://schemas.microsoft.com/office/powerpoint/2010/main" val="178770069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UART </a:t>
            </a:r>
            <a:r>
              <a:rPr lang="en-US" dirty="0">
                <a:solidFill>
                  <a:schemeClr val="accent2"/>
                </a:solidFill>
              </a:rPr>
              <a:t>with DMA transfer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UART with DMA RX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193</a:t>
            </a:fld>
            <a:endParaRPr lang="fr-FR" dirty="0"/>
          </a:p>
        </p:txBody>
      </p:sp>
      <p:sp>
        <p:nvSpPr>
          <p:cNvPr id="23" name="Rectangle 22"/>
          <p:cNvSpPr/>
          <p:nvPr/>
        </p:nvSpPr>
        <p:spPr>
          <a:xfrm>
            <a:off x="633046" y="2671688"/>
            <a:ext cx="3120261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Start process with DMA end of transfer interrupt generation at end of process</a:t>
            </a:r>
          </a:p>
          <a:p>
            <a:pPr algn="ctr"/>
            <a:r>
              <a:rPr lang="en-US" sz="1200" dirty="0" err="1" smtClean="0"/>
              <a:t>HAL_UART_Receive_DMA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33047" y="1785392"/>
            <a:ext cx="3120260" cy="51457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Peripheral </a:t>
            </a:r>
            <a:r>
              <a:rPr lang="en-US" sz="1200" dirty="0" smtClean="0"/>
              <a:t>Initializations </a:t>
            </a:r>
          </a:p>
          <a:p>
            <a:pPr algn="ctr"/>
            <a:r>
              <a:rPr lang="en-US" sz="1200" dirty="0" smtClean="0"/>
              <a:t>including DMA stream initializations</a:t>
            </a:r>
            <a:endParaRPr lang="en-US" sz="1200" dirty="0"/>
          </a:p>
        </p:txBody>
      </p:sp>
      <p:sp>
        <p:nvSpPr>
          <p:cNvPr id="34" name="Rectangle 33"/>
          <p:cNvSpPr/>
          <p:nvPr/>
        </p:nvSpPr>
        <p:spPr>
          <a:xfrm>
            <a:off x="4572000" y="3805626"/>
            <a:ext cx="2337068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HAL_DMA_IRQHandler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33047" y="4503192"/>
            <a:ext cx="2979354" cy="5588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</a:t>
            </a:r>
            <a:r>
              <a:rPr lang="en-US" sz="1200" dirty="0" smtClean="0">
                <a:solidFill>
                  <a:schemeClr val="tx1"/>
                </a:solidFill>
              </a:rPr>
              <a:t>nd of process callback</a:t>
            </a:r>
          </a:p>
          <a:p>
            <a:pPr algn="ctr"/>
            <a:r>
              <a:rPr lang="en-US" sz="1200" dirty="0" err="1" smtClean="0"/>
              <a:t>HAL_UART_RxCpltCallback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>
            <a:off x="2031159" y="2299966"/>
            <a:ext cx="216024" cy="3717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0" name="Bent Arrow 39"/>
          <p:cNvSpPr/>
          <p:nvPr/>
        </p:nvSpPr>
        <p:spPr>
          <a:xfrm rot="10800000">
            <a:off x="3536574" y="4262826"/>
            <a:ext cx="1711621" cy="630658"/>
          </a:xfrm>
          <a:prstGeom prst="bentArrow">
            <a:avLst>
              <a:gd name="adj1" fmla="val 18043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4290646" y="1556792"/>
            <a:ext cx="0" cy="434340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7526215" y="3805626"/>
            <a:ext cx="1547446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DMA_Stream_IRQHandler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3" name="Left Arrow 42"/>
          <p:cNvSpPr/>
          <p:nvPr/>
        </p:nvSpPr>
        <p:spPr>
          <a:xfrm>
            <a:off x="6909068" y="3951906"/>
            <a:ext cx="617147" cy="137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4" name="Rectangle 43"/>
          <p:cNvSpPr/>
          <p:nvPr/>
        </p:nvSpPr>
        <p:spPr>
          <a:xfrm>
            <a:off x="633047" y="5540399"/>
            <a:ext cx="2951107" cy="51597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  <a:r>
              <a:rPr lang="en-US" sz="1200" dirty="0" smtClean="0">
                <a:solidFill>
                  <a:schemeClr val="tx1"/>
                </a:solidFill>
              </a:rPr>
              <a:t>rocess Error callback</a:t>
            </a:r>
          </a:p>
          <a:p>
            <a:pPr algn="ctr"/>
            <a:r>
              <a:rPr lang="en-US" sz="1200" dirty="0" err="1" smtClean="0"/>
              <a:t>HAL_UART_ErrorCallback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5" name="Bent Arrow 44"/>
          <p:cNvSpPr/>
          <p:nvPr/>
        </p:nvSpPr>
        <p:spPr>
          <a:xfrm rot="10800000">
            <a:off x="3584155" y="4262826"/>
            <a:ext cx="2113259" cy="1699595"/>
          </a:xfrm>
          <a:prstGeom prst="bentArrow">
            <a:avLst>
              <a:gd name="adj1" fmla="val 6557"/>
              <a:gd name="adj2" fmla="val 7874"/>
              <a:gd name="adj3" fmla="val 8562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46" name="Straight Arrow Connector 45"/>
          <p:cNvCxnSpPr>
            <a:stCxn id="23" idx="2"/>
            <a:endCxn id="54" idx="0"/>
          </p:cNvCxnSpPr>
          <p:nvPr/>
        </p:nvCxnSpPr>
        <p:spPr>
          <a:xfrm>
            <a:off x="2193177" y="3318019"/>
            <a:ext cx="106328" cy="2665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58542" y="3584549"/>
            <a:ext cx="766557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HAL_OK</a:t>
            </a:r>
          </a:p>
        </p:txBody>
      </p:sp>
      <p:cxnSp>
        <p:nvCxnSpPr>
          <p:cNvPr id="53" name="Straight Arrow Connector 52"/>
          <p:cNvCxnSpPr>
            <a:endCxn id="52" idx="0"/>
          </p:cNvCxnSpPr>
          <p:nvPr/>
        </p:nvCxnSpPr>
        <p:spPr>
          <a:xfrm flipH="1">
            <a:off x="1141821" y="3318019"/>
            <a:ext cx="616642" cy="2665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66346" y="3584549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128918" y="3568404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832664" y="3318019"/>
            <a:ext cx="590744" cy="2665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823082" y="4543941"/>
            <a:ext cx="2859780" cy="773218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dirty="0" smtClean="0">
                <a:solidFill>
                  <a:schemeClr val="accent2"/>
                </a:solidFill>
              </a:rPr>
              <a:t>We recommend to use it in </a:t>
            </a:r>
            <a:r>
              <a:rPr lang="en-US" b="1" dirty="0" err="1" smtClean="0">
                <a:solidFill>
                  <a:schemeClr val="accent2"/>
                </a:solidFill>
              </a:rPr>
              <a:t>main.c</a:t>
            </a:r>
            <a:endParaRPr lang="en-GB" b="1" dirty="0"/>
          </a:p>
        </p:txBody>
      </p:sp>
      <p:sp>
        <p:nvSpPr>
          <p:cNvPr id="33" name="Oval 32"/>
          <p:cNvSpPr/>
          <p:nvPr/>
        </p:nvSpPr>
        <p:spPr>
          <a:xfrm>
            <a:off x="539552" y="2667002"/>
            <a:ext cx="3357818" cy="67006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5" name="Straight Arrow Connector 34"/>
          <p:cNvCxnSpPr>
            <a:stCxn id="32" idx="1"/>
            <a:endCxn id="33" idx="6"/>
          </p:cNvCxnSpPr>
          <p:nvPr/>
        </p:nvCxnSpPr>
        <p:spPr>
          <a:xfrm flipH="1" flipV="1">
            <a:off x="3897370" y="3002036"/>
            <a:ext cx="1925712" cy="1928514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Straight Arrow Connector 35"/>
          <p:cNvCxnSpPr>
            <a:stCxn id="32" idx="1"/>
            <a:endCxn id="37" idx="6"/>
          </p:cNvCxnSpPr>
          <p:nvPr/>
        </p:nvCxnSpPr>
        <p:spPr>
          <a:xfrm flipH="1" flipV="1">
            <a:off x="3873146" y="4747590"/>
            <a:ext cx="1949936" cy="182960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Oval 36"/>
          <p:cNvSpPr/>
          <p:nvPr/>
        </p:nvSpPr>
        <p:spPr>
          <a:xfrm>
            <a:off x="515328" y="4412556"/>
            <a:ext cx="3357818" cy="67006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/>
          <p:cNvSpPr/>
          <p:nvPr/>
        </p:nvSpPr>
        <p:spPr>
          <a:xfrm>
            <a:off x="448421" y="5459882"/>
            <a:ext cx="3357818" cy="67006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8" name="Straight Arrow Connector 47"/>
          <p:cNvCxnSpPr>
            <a:stCxn id="32" idx="1"/>
            <a:endCxn id="47" idx="6"/>
          </p:cNvCxnSpPr>
          <p:nvPr/>
        </p:nvCxnSpPr>
        <p:spPr>
          <a:xfrm flipH="1">
            <a:off x="3806239" y="4930550"/>
            <a:ext cx="2016843" cy="864366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2.1.3</a:t>
            </a:r>
          </a:p>
        </p:txBody>
      </p:sp>
    </p:spTree>
    <p:extLst>
      <p:ext uri="{BB962C8B-B14F-4D97-AF65-F5344CB8AC3E}">
        <p14:creationId xmlns:p14="http://schemas.microsoft.com/office/powerpoint/2010/main" val="322217338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UART </a:t>
            </a:r>
            <a:r>
              <a:rPr lang="en-US" dirty="0">
                <a:solidFill>
                  <a:schemeClr val="accent2"/>
                </a:solidFill>
              </a:rPr>
              <a:t>with DMA transfer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UART with DMA RX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194</a:t>
            </a:fld>
            <a:endParaRPr lang="fr-FR" dirty="0"/>
          </a:p>
        </p:txBody>
      </p:sp>
      <p:sp>
        <p:nvSpPr>
          <p:cNvPr id="23" name="Rectangle 22"/>
          <p:cNvSpPr/>
          <p:nvPr/>
        </p:nvSpPr>
        <p:spPr>
          <a:xfrm>
            <a:off x="633046" y="2671688"/>
            <a:ext cx="3120261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Start process with DMA end of transfer interrupt generation at end of process</a:t>
            </a:r>
          </a:p>
          <a:p>
            <a:pPr algn="ctr"/>
            <a:r>
              <a:rPr lang="en-US" sz="1200" dirty="0" err="1" smtClean="0"/>
              <a:t>HAL_UART_Receive_DMA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33047" y="1785392"/>
            <a:ext cx="3120260" cy="51457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Peripheral </a:t>
            </a:r>
            <a:r>
              <a:rPr lang="en-US" sz="1200" dirty="0" smtClean="0"/>
              <a:t>Initializations </a:t>
            </a:r>
          </a:p>
          <a:p>
            <a:pPr algn="ctr"/>
            <a:r>
              <a:rPr lang="en-US" sz="1200" dirty="0" smtClean="0"/>
              <a:t>including DMA stream initializations</a:t>
            </a:r>
            <a:endParaRPr lang="en-US" sz="1200" dirty="0"/>
          </a:p>
        </p:txBody>
      </p:sp>
      <p:sp>
        <p:nvSpPr>
          <p:cNvPr id="34" name="Rectangle 33"/>
          <p:cNvSpPr/>
          <p:nvPr/>
        </p:nvSpPr>
        <p:spPr>
          <a:xfrm>
            <a:off x="4572000" y="3805626"/>
            <a:ext cx="2337068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HAL_DMA_IRQHandler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33047" y="4503192"/>
            <a:ext cx="2979354" cy="5588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</a:t>
            </a:r>
            <a:r>
              <a:rPr lang="en-US" sz="1200" dirty="0" smtClean="0">
                <a:solidFill>
                  <a:schemeClr val="tx1"/>
                </a:solidFill>
              </a:rPr>
              <a:t>nd of process callback</a:t>
            </a:r>
          </a:p>
          <a:p>
            <a:pPr algn="ctr"/>
            <a:r>
              <a:rPr lang="en-US" sz="1200" dirty="0" err="1" smtClean="0"/>
              <a:t>HAL_UART_RxCpltCallback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>
            <a:off x="2031159" y="2299966"/>
            <a:ext cx="216024" cy="3717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0" name="Bent Arrow 39"/>
          <p:cNvSpPr/>
          <p:nvPr/>
        </p:nvSpPr>
        <p:spPr>
          <a:xfrm rot="10800000">
            <a:off x="3536574" y="4262826"/>
            <a:ext cx="1711621" cy="630658"/>
          </a:xfrm>
          <a:prstGeom prst="bentArrow">
            <a:avLst>
              <a:gd name="adj1" fmla="val 18043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4290646" y="1556792"/>
            <a:ext cx="0" cy="434340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7526215" y="3805626"/>
            <a:ext cx="1547446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DMA_Stream_IRQHandler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3" name="Left Arrow 42"/>
          <p:cNvSpPr/>
          <p:nvPr/>
        </p:nvSpPr>
        <p:spPr>
          <a:xfrm>
            <a:off x="6909068" y="3951906"/>
            <a:ext cx="617147" cy="137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4" name="Rectangle 43"/>
          <p:cNvSpPr/>
          <p:nvPr/>
        </p:nvSpPr>
        <p:spPr>
          <a:xfrm>
            <a:off x="633047" y="5540399"/>
            <a:ext cx="2951107" cy="51597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  <a:r>
              <a:rPr lang="en-US" sz="1200" dirty="0" smtClean="0">
                <a:solidFill>
                  <a:schemeClr val="tx1"/>
                </a:solidFill>
              </a:rPr>
              <a:t>rocess Error callback</a:t>
            </a:r>
          </a:p>
          <a:p>
            <a:pPr algn="ctr"/>
            <a:r>
              <a:rPr lang="en-US" sz="1200" dirty="0" err="1" smtClean="0"/>
              <a:t>HAL_UART_ErrorCallback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5" name="Bent Arrow 44"/>
          <p:cNvSpPr/>
          <p:nvPr/>
        </p:nvSpPr>
        <p:spPr>
          <a:xfrm rot="10800000">
            <a:off x="3584155" y="4262826"/>
            <a:ext cx="2113259" cy="1699595"/>
          </a:xfrm>
          <a:prstGeom prst="bentArrow">
            <a:avLst>
              <a:gd name="adj1" fmla="val 6557"/>
              <a:gd name="adj2" fmla="val 7874"/>
              <a:gd name="adj3" fmla="val 8562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46" name="Straight Arrow Connector 45"/>
          <p:cNvCxnSpPr>
            <a:stCxn id="23" idx="2"/>
            <a:endCxn id="54" idx="0"/>
          </p:cNvCxnSpPr>
          <p:nvPr/>
        </p:nvCxnSpPr>
        <p:spPr>
          <a:xfrm>
            <a:off x="2193177" y="3318019"/>
            <a:ext cx="106328" cy="2665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58542" y="3584549"/>
            <a:ext cx="766557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HAL_OK</a:t>
            </a:r>
          </a:p>
        </p:txBody>
      </p:sp>
      <p:cxnSp>
        <p:nvCxnSpPr>
          <p:cNvPr id="53" name="Straight Arrow Connector 52"/>
          <p:cNvCxnSpPr>
            <a:endCxn id="52" idx="0"/>
          </p:cNvCxnSpPr>
          <p:nvPr/>
        </p:nvCxnSpPr>
        <p:spPr>
          <a:xfrm flipH="1">
            <a:off x="1141821" y="3318019"/>
            <a:ext cx="616642" cy="2665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66346" y="3584549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128918" y="3568404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832664" y="3318019"/>
            <a:ext cx="590744" cy="2665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156176" y="4816022"/>
            <a:ext cx="2859780" cy="773218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dirty="0" smtClean="0">
                <a:solidFill>
                  <a:schemeClr val="accent2"/>
                </a:solidFill>
              </a:rPr>
              <a:t>Generated in stm32f0xx_it.c</a:t>
            </a:r>
            <a:endParaRPr lang="en-GB" b="1" dirty="0"/>
          </a:p>
        </p:txBody>
      </p:sp>
      <p:sp>
        <p:nvSpPr>
          <p:cNvPr id="25" name="Oval 24"/>
          <p:cNvSpPr/>
          <p:nvPr/>
        </p:nvSpPr>
        <p:spPr>
          <a:xfrm>
            <a:off x="7235911" y="3712525"/>
            <a:ext cx="2125273" cy="67006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" name="Straight Arrow Connector 25"/>
          <p:cNvCxnSpPr>
            <a:stCxn id="24" idx="0"/>
            <a:endCxn id="25" idx="4"/>
          </p:cNvCxnSpPr>
          <p:nvPr/>
        </p:nvCxnSpPr>
        <p:spPr>
          <a:xfrm flipV="1">
            <a:off x="7586066" y="4382593"/>
            <a:ext cx="712482" cy="433429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2.1.3</a:t>
            </a:r>
          </a:p>
        </p:txBody>
      </p:sp>
    </p:spTree>
    <p:extLst>
      <p:ext uri="{BB962C8B-B14F-4D97-AF65-F5344CB8AC3E}">
        <p14:creationId xmlns:p14="http://schemas.microsoft.com/office/powerpoint/2010/main" val="6007575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UART </a:t>
            </a:r>
            <a:r>
              <a:rPr lang="en-US" dirty="0">
                <a:solidFill>
                  <a:schemeClr val="accent2"/>
                </a:solidFill>
              </a:rPr>
              <a:t>with DMA transfer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UART with DMA RX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195</a:t>
            </a:fld>
            <a:endParaRPr lang="fr-FR" dirty="0"/>
          </a:p>
        </p:txBody>
      </p:sp>
      <p:sp>
        <p:nvSpPr>
          <p:cNvPr id="23" name="Rectangle 22"/>
          <p:cNvSpPr/>
          <p:nvPr/>
        </p:nvSpPr>
        <p:spPr>
          <a:xfrm>
            <a:off x="633046" y="2671688"/>
            <a:ext cx="3120261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Start process with DMA end of transfer interrupt generation at end of process</a:t>
            </a:r>
          </a:p>
          <a:p>
            <a:pPr algn="ctr"/>
            <a:r>
              <a:rPr lang="en-US" sz="1200" dirty="0" err="1" smtClean="0"/>
              <a:t>HAL_UART_Receive_DMA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33047" y="1785392"/>
            <a:ext cx="3120260" cy="51457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Peripheral </a:t>
            </a:r>
            <a:r>
              <a:rPr lang="en-US" sz="1200" dirty="0" smtClean="0"/>
              <a:t>Initializations </a:t>
            </a:r>
          </a:p>
          <a:p>
            <a:pPr algn="ctr"/>
            <a:r>
              <a:rPr lang="en-US" sz="1200" dirty="0" smtClean="0"/>
              <a:t>including DMA stream initializations</a:t>
            </a:r>
            <a:endParaRPr lang="en-US" sz="1200" dirty="0"/>
          </a:p>
        </p:txBody>
      </p:sp>
      <p:sp>
        <p:nvSpPr>
          <p:cNvPr id="34" name="Rectangle 33"/>
          <p:cNvSpPr/>
          <p:nvPr/>
        </p:nvSpPr>
        <p:spPr>
          <a:xfrm>
            <a:off x="4572000" y="3805626"/>
            <a:ext cx="2337068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HAL_DMA_IRQHandler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33047" y="4503192"/>
            <a:ext cx="2979354" cy="5588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</a:t>
            </a:r>
            <a:r>
              <a:rPr lang="en-US" sz="1200" dirty="0" smtClean="0">
                <a:solidFill>
                  <a:schemeClr val="tx1"/>
                </a:solidFill>
              </a:rPr>
              <a:t>nd of process callback</a:t>
            </a:r>
          </a:p>
          <a:p>
            <a:pPr algn="ctr"/>
            <a:r>
              <a:rPr lang="en-US" sz="1200" dirty="0" err="1" smtClean="0"/>
              <a:t>HAL_UART_RxCpltCallback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>
            <a:off x="2031159" y="2299966"/>
            <a:ext cx="216024" cy="3717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0" name="Bent Arrow 39"/>
          <p:cNvSpPr/>
          <p:nvPr/>
        </p:nvSpPr>
        <p:spPr>
          <a:xfrm rot="10800000">
            <a:off x="3536574" y="4262826"/>
            <a:ext cx="1711621" cy="630658"/>
          </a:xfrm>
          <a:prstGeom prst="bentArrow">
            <a:avLst>
              <a:gd name="adj1" fmla="val 18043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4290646" y="1556792"/>
            <a:ext cx="0" cy="434340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7526215" y="3805626"/>
            <a:ext cx="1547446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DMA_Stream_IRQHandler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3" name="Left Arrow 42"/>
          <p:cNvSpPr/>
          <p:nvPr/>
        </p:nvSpPr>
        <p:spPr>
          <a:xfrm>
            <a:off x="6909068" y="3951906"/>
            <a:ext cx="617147" cy="137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4" name="Rectangle 43"/>
          <p:cNvSpPr/>
          <p:nvPr/>
        </p:nvSpPr>
        <p:spPr>
          <a:xfrm>
            <a:off x="633047" y="5540399"/>
            <a:ext cx="2951107" cy="51597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  <a:r>
              <a:rPr lang="en-US" sz="1200" dirty="0" smtClean="0">
                <a:solidFill>
                  <a:schemeClr val="tx1"/>
                </a:solidFill>
              </a:rPr>
              <a:t>rocess Error callback</a:t>
            </a:r>
          </a:p>
          <a:p>
            <a:pPr algn="ctr"/>
            <a:r>
              <a:rPr lang="en-US" sz="1200" dirty="0" err="1" smtClean="0"/>
              <a:t>HAL_UART_ErrorCallback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5" name="Bent Arrow 44"/>
          <p:cNvSpPr/>
          <p:nvPr/>
        </p:nvSpPr>
        <p:spPr>
          <a:xfrm rot="10800000">
            <a:off x="3584155" y="4262826"/>
            <a:ext cx="2113259" cy="1699595"/>
          </a:xfrm>
          <a:prstGeom prst="bentArrow">
            <a:avLst>
              <a:gd name="adj1" fmla="val 6557"/>
              <a:gd name="adj2" fmla="val 7874"/>
              <a:gd name="adj3" fmla="val 8562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46" name="Straight Arrow Connector 45"/>
          <p:cNvCxnSpPr>
            <a:stCxn id="23" idx="2"/>
            <a:endCxn id="54" idx="0"/>
          </p:cNvCxnSpPr>
          <p:nvPr/>
        </p:nvCxnSpPr>
        <p:spPr>
          <a:xfrm>
            <a:off x="2193177" y="3318019"/>
            <a:ext cx="106328" cy="2665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58542" y="3584549"/>
            <a:ext cx="766557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HAL_OK</a:t>
            </a:r>
          </a:p>
        </p:txBody>
      </p:sp>
      <p:cxnSp>
        <p:nvCxnSpPr>
          <p:cNvPr id="53" name="Straight Arrow Connector 52"/>
          <p:cNvCxnSpPr>
            <a:endCxn id="52" idx="0"/>
          </p:cNvCxnSpPr>
          <p:nvPr/>
        </p:nvCxnSpPr>
        <p:spPr>
          <a:xfrm flipH="1">
            <a:off x="1141821" y="3318019"/>
            <a:ext cx="616642" cy="2665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66346" y="3584549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128918" y="3568404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832664" y="3318019"/>
            <a:ext cx="590744" cy="2665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515371" y="4744013"/>
            <a:ext cx="3361059" cy="1307614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dirty="0" smtClean="0">
                <a:solidFill>
                  <a:schemeClr val="accent2"/>
                </a:solidFill>
              </a:rPr>
              <a:t>Defined in </a:t>
            </a:r>
            <a:r>
              <a:rPr lang="en-US" b="1" dirty="0" smtClean="0">
                <a:solidFill>
                  <a:schemeClr val="accent2"/>
                </a:solidFill>
              </a:rPr>
              <a:t>stm32f0xx_hal_dma.c</a:t>
            </a:r>
            <a:r>
              <a:rPr lang="en-US" dirty="0" smtClean="0">
                <a:solidFill>
                  <a:schemeClr val="accent2"/>
                </a:solidFill>
              </a:rPr>
              <a:t> and then linked to </a:t>
            </a:r>
            <a:r>
              <a:rPr lang="en-US" b="1" dirty="0" smtClean="0">
                <a:solidFill>
                  <a:schemeClr val="accent2"/>
                </a:solidFill>
              </a:rPr>
              <a:t>stm32f0xx_hal_uart.c</a:t>
            </a:r>
            <a:endParaRPr lang="en-GB" b="1" dirty="0"/>
          </a:p>
        </p:txBody>
      </p:sp>
      <p:sp>
        <p:nvSpPr>
          <p:cNvPr id="25" name="Oval 24"/>
          <p:cNvSpPr/>
          <p:nvPr/>
        </p:nvSpPr>
        <p:spPr>
          <a:xfrm>
            <a:off x="4572000" y="3653356"/>
            <a:ext cx="2497803" cy="67006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" name="Straight Arrow Connector 25"/>
          <p:cNvCxnSpPr>
            <a:stCxn id="24" idx="0"/>
            <a:endCxn id="25" idx="4"/>
          </p:cNvCxnSpPr>
          <p:nvPr/>
        </p:nvCxnSpPr>
        <p:spPr>
          <a:xfrm flipH="1" flipV="1">
            <a:off x="5820902" y="4323424"/>
            <a:ext cx="1374999" cy="420589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2.1.3</a:t>
            </a:r>
          </a:p>
        </p:txBody>
      </p:sp>
    </p:spTree>
    <p:extLst>
      <p:ext uri="{BB962C8B-B14F-4D97-AF65-F5344CB8AC3E}">
        <p14:creationId xmlns:p14="http://schemas.microsoft.com/office/powerpoint/2010/main" val="143071828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UART </a:t>
            </a:r>
            <a:r>
              <a:rPr lang="en-US" dirty="0">
                <a:solidFill>
                  <a:schemeClr val="accent2"/>
                </a:solidFill>
              </a:rPr>
              <a:t>with DMA transfer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UART with DMA RX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196</a:t>
            </a:fld>
            <a:endParaRPr lang="fr-FR" dirty="0"/>
          </a:p>
        </p:txBody>
      </p:sp>
      <p:sp>
        <p:nvSpPr>
          <p:cNvPr id="23" name="Rectangle 22"/>
          <p:cNvSpPr/>
          <p:nvPr/>
        </p:nvSpPr>
        <p:spPr>
          <a:xfrm>
            <a:off x="633046" y="2671688"/>
            <a:ext cx="3120261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Start process with DMA end of transfer interrupt generation at end of process</a:t>
            </a:r>
          </a:p>
          <a:p>
            <a:pPr algn="ctr"/>
            <a:r>
              <a:rPr lang="en-US" sz="1200" dirty="0" err="1" smtClean="0"/>
              <a:t>HAL_UART_Receive_DMA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33047" y="1785392"/>
            <a:ext cx="3120260" cy="51457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Peripheral </a:t>
            </a:r>
            <a:r>
              <a:rPr lang="en-US" sz="1200" dirty="0" smtClean="0"/>
              <a:t>Initializations </a:t>
            </a:r>
          </a:p>
          <a:p>
            <a:pPr algn="ctr"/>
            <a:r>
              <a:rPr lang="en-US" sz="1200" dirty="0" smtClean="0"/>
              <a:t>including DMA stream initializations</a:t>
            </a:r>
            <a:endParaRPr lang="en-US" sz="1200" dirty="0"/>
          </a:p>
        </p:txBody>
      </p:sp>
      <p:sp>
        <p:nvSpPr>
          <p:cNvPr id="34" name="Rectangle 33"/>
          <p:cNvSpPr/>
          <p:nvPr/>
        </p:nvSpPr>
        <p:spPr>
          <a:xfrm>
            <a:off x="4572000" y="3805626"/>
            <a:ext cx="2337068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HAL_DMA_IRQHandler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33047" y="4503192"/>
            <a:ext cx="2979354" cy="5588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</a:t>
            </a:r>
            <a:r>
              <a:rPr lang="en-US" sz="1200" dirty="0" smtClean="0">
                <a:solidFill>
                  <a:schemeClr val="tx1"/>
                </a:solidFill>
              </a:rPr>
              <a:t>nd of process callback</a:t>
            </a:r>
          </a:p>
          <a:p>
            <a:pPr algn="ctr"/>
            <a:r>
              <a:rPr lang="en-US" sz="1200" dirty="0" err="1" smtClean="0"/>
              <a:t>HAL_UART_RxCpltCallback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>
            <a:off x="2031159" y="2299966"/>
            <a:ext cx="216024" cy="3717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0" name="Bent Arrow 39"/>
          <p:cNvSpPr/>
          <p:nvPr/>
        </p:nvSpPr>
        <p:spPr>
          <a:xfrm rot="10800000">
            <a:off x="3536574" y="4262826"/>
            <a:ext cx="1711621" cy="630658"/>
          </a:xfrm>
          <a:prstGeom prst="bentArrow">
            <a:avLst>
              <a:gd name="adj1" fmla="val 18043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4290646" y="1556792"/>
            <a:ext cx="0" cy="434340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7526215" y="3805626"/>
            <a:ext cx="1547446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DMA_Stream_IRQHandler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3" name="Left Arrow 42"/>
          <p:cNvSpPr/>
          <p:nvPr/>
        </p:nvSpPr>
        <p:spPr>
          <a:xfrm>
            <a:off x="6909068" y="3951906"/>
            <a:ext cx="617147" cy="137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4" name="Rectangle 43"/>
          <p:cNvSpPr/>
          <p:nvPr/>
        </p:nvSpPr>
        <p:spPr>
          <a:xfrm>
            <a:off x="633047" y="5540399"/>
            <a:ext cx="2951107" cy="51597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  <a:r>
              <a:rPr lang="en-US" sz="1200" dirty="0" smtClean="0">
                <a:solidFill>
                  <a:schemeClr val="tx1"/>
                </a:solidFill>
              </a:rPr>
              <a:t>rocess Error callback</a:t>
            </a:r>
          </a:p>
          <a:p>
            <a:pPr algn="ctr"/>
            <a:r>
              <a:rPr lang="en-US" sz="1200" dirty="0" err="1" smtClean="0"/>
              <a:t>HAL_UART_ErrorCallback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5" name="Bent Arrow 44"/>
          <p:cNvSpPr/>
          <p:nvPr/>
        </p:nvSpPr>
        <p:spPr>
          <a:xfrm rot="10800000">
            <a:off x="3584155" y="4262826"/>
            <a:ext cx="2113259" cy="1699595"/>
          </a:xfrm>
          <a:prstGeom prst="bentArrow">
            <a:avLst>
              <a:gd name="adj1" fmla="val 6557"/>
              <a:gd name="adj2" fmla="val 7874"/>
              <a:gd name="adj3" fmla="val 8562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46" name="Straight Arrow Connector 45"/>
          <p:cNvCxnSpPr>
            <a:stCxn id="23" idx="2"/>
            <a:endCxn id="54" idx="0"/>
          </p:cNvCxnSpPr>
          <p:nvPr/>
        </p:nvCxnSpPr>
        <p:spPr>
          <a:xfrm>
            <a:off x="2193177" y="3318019"/>
            <a:ext cx="106328" cy="2665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58542" y="3584549"/>
            <a:ext cx="766557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HAL_OK</a:t>
            </a:r>
          </a:p>
        </p:txBody>
      </p:sp>
      <p:cxnSp>
        <p:nvCxnSpPr>
          <p:cNvPr id="53" name="Straight Arrow Connector 52"/>
          <p:cNvCxnSpPr>
            <a:endCxn id="52" idx="0"/>
          </p:cNvCxnSpPr>
          <p:nvPr/>
        </p:nvCxnSpPr>
        <p:spPr>
          <a:xfrm flipH="1">
            <a:off x="1141821" y="3318019"/>
            <a:ext cx="616642" cy="2665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66346" y="3584549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128918" y="3568404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832664" y="3318019"/>
            <a:ext cx="590744" cy="2665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673033" y="1700808"/>
            <a:ext cx="2859780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dirty="0" smtClean="0">
                <a:solidFill>
                  <a:schemeClr val="accent2"/>
                </a:solidFill>
              </a:rPr>
              <a:t>Receive buffer over UART with DMA</a:t>
            </a:r>
            <a:br>
              <a:rPr lang="en-US" dirty="0" smtClean="0">
                <a:solidFill>
                  <a:schemeClr val="accent2"/>
                </a:solidFill>
              </a:rPr>
            </a:br>
            <a:r>
              <a:rPr lang="en-US" dirty="0" smtClean="0">
                <a:solidFill>
                  <a:schemeClr val="accent2"/>
                </a:solidFill>
              </a:rPr>
              <a:t>Not blocking function program can continue</a:t>
            </a:r>
            <a:endParaRPr lang="en-GB" dirty="0"/>
          </a:p>
        </p:txBody>
      </p:sp>
      <p:sp>
        <p:nvSpPr>
          <p:cNvPr id="25" name="Oval 24"/>
          <p:cNvSpPr/>
          <p:nvPr/>
        </p:nvSpPr>
        <p:spPr>
          <a:xfrm>
            <a:off x="374943" y="2655353"/>
            <a:ext cx="3916876" cy="64611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" name="Straight Arrow Connector 25"/>
          <p:cNvCxnSpPr>
            <a:stCxn id="24" idx="1"/>
            <a:endCxn id="25" idx="6"/>
          </p:cNvCxnSpPr>
          <p:nvPr/>
        </p:nvCxnSpPr>
        <p:spPr>
          <a:xfrm flipH="1">
            <a:off x="4291819" y="2420888"/>
            <a:ext cx="1381214" cy="557521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2.1.3</a:t>
            </a:r>
          </a:p>
        </p:txBody>
      </p:sp>
    </p:spTree>
    <p:extLst>
      <p:ext uri="{BB962C8B-B14F-4D97-AF65-F5344CB8AC3E}">
        <p14:creationId xmlns:p14="http://schemas.microsoft.com/office/powerpoint/2010/main" val="60032256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UART </a:t>
            </a:r>
            <a:r>
              <a:rPr lang="en-US" dirty="0">
                <a:solidFill>
                  <a:schemeClr val="accent2"/>
                </a:solidFill>
              </a:rPr>
              <a:t>with DMA transfer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UART with DMA RX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197</a:t>
            </a:fld>
            <a:endParaRPr lang="fr-FR" dirty="0"/>
          </a:p>
        </p:txBody>
      </p:sp>
      <p:sp>
        <p:nvSpPr>
          <p:cNvPr id="23" name="Rectangle 22"/>
          <p:cNvSpPr/>
          <p:nvPr/>
        </p:nvSpPr>
        <p:spPr>
          <a:xfrm>
            <a:off x="633046" y="2671688"/>
            <a:ext cx="3120261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Start process with DMA end of transfer interrupt generation at end of process</a:t>
            </a:r>
          </a:p>
          <a:p>
            <a:pPr algn="ctr"/>
            <a:r>
              <a:rPr lang="en-US" sz="1200" dirty="0" err="1" smtClean="0"/>
              <a:t>HAL_UART_Receive_DMA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33047" y="1785392"/>
            <a:ext cx="3120260" cy="51457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Peripheral </a:t>
            </a:r>
            <a:r>
              <a:rPr lang="en-US" sz="1200" dirty="0" smtClean="0"/>
              <a:t>Initializations </a:t>
            </a:r>
          </a:p>
          <a:p>
            <a:pPr algn="ctr"/>
            <a:r>
              <a:rPr lang="en-US" sz="1200" dirty="0" smtClean="0"/>
              <a:t>including DMA stream initializations</a:t>
            </a:r>
            <a:endParaRPr lang="en-US" sz="1200" dirty="0"/>
          </a:p>
        </p:txBody>
      </p:sp>
      <p:sp>
        <p:nvSpPr>
          <p:cNvPr id="34" name="Rectangle 33"/>
          <p:cNvSpPr/>
          <p:nvPr/>
        </p:nvSpPr>
        <p:spPr>
          <a:xfrm>
            <a:off x="4572000" y="3805626"/>
            <a:ext cx="2337068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HAL_DMA_IRQHandler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33047" y="4503192"/>
            <a:ext cx="2979354" cy="5588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</a:t>
            </a:r>
            <a:r>
              <a:rPr lang="en-US" sz="1200" dirty="0" smtClean="0">
                <a:solidFill>
                  <a:schemeClr val="tx1"/>
                </a:solidFill>
              </a:rPr>
              <a:t>nd of process callback</a:t>
            </a:r>
          </a:p>
          <a:p>
            <a:pPr algn="ctr"/>
            <a:r>
              <a:rPr lang="en-US" sz="1200" dirty="0" err="1" smtClean="0"/>
              <a:t>HAL_UART_RxCpltCallback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>
            <a:off x="2031159" y="2299966"/>
            <a:ext cx="216024" cy="3717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0" name="Bent Arrow 39"/>
          <p:cNvSpPr/>
          <p:nvPr/>
        </p:nvSpPr>
        <p:spPr>
          <a:xfrm rot="10800000">
            <a:off x="3536574" y="4262826"/>
            <a:ext cx="1711621" cy="630658"/>
          </a:xfrm>
          <a:prstGeom prst="bentArrow">
            <a:avLst>
              <a:gd name="adj1" fmla="val 18043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4290646" y="1556792"/>
            <a:ext cx="0" cy="434340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7526215" y="3805626"/>
            <a:ext cx="1547446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DMA_Stream_IRQHandler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3" name="Left Arrow 42"/>
          <p:cNvSpPr/>
          <p:nvPr/>
        </p:nvSpPr>
        <p:spPr>
          <a:xfrm>
            <a:off x="6909068" y="3951906"/>
            <a:ext cx="617147" cy="137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4" name="Rectangle 43"/>
          <p:cNvSpPr/>
          <p:nvPr/>
        </p:nvSpPr>
        <p:spPr>
          <a:xfrm>
            <a:off x="633047" y="5540399"/>
            <a:ext cx="2951107" cy="51597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  <a:r>
              <a:rPr lang="en-US" sz="1200" dirty="0" smtClean="0">
                <a:solidFill>
                  <a:schemeClr val="tx1"/>
                </a:solidFill>
              </a:rPr>
              <a:t>rocess Error callback</a:t>
            </a:r>
          </a:p>
          <a:p>
            <a:pPr algn="ctr"/>
            <a:r>
              <a:rPr lang="en-US" sz="1200" dirty="0" err="1" smtClean="0"/>
              <a:t>HAL_UART_ErrorCallback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5" name="Bent Arrow 44"/>
          <p:cNvSpPr/>
          <p:nvPr/>
        </p:nvSpPr>
        <p:spPr>
          <a:xfrm rot="10800000">
            <a:off x="3584155" y="4262826"/>
            <a:ext cx="2113259" cy="1699595"/>
          </a:xfrm>
          <a:prstGeom prst="bentArrow">
            <a:avLst>
              <a:gd name="adj1" fmla="val 6557"/>
              <a:gd name="adj2" fmla="val 7874"/>
              <a:gd name="adj3" fmla="val 8562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46" name="Straight Arrow Connector 45"/>
          <p:cNvCxnSpPr>
            <a:stCxn id="23" idx="2"/>
            <a:endCxn id="54" idx="0"/>
          </p:cNvCxnSpPr>
          <p:nvPr/>
        </p:nvCxnSpPr>
        <p:spPr>
          <a:xfrm>
            <a:off x="2193177" y="3318019"/>
            <a:ext cx="106328" cy="2665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58542" y="3584549"/>
            <a:ext cx="766557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HAL_OK</a:t>
            </a:r>
          </a:p>
        </p:txBody>
      </p:sp>
      <p:cxnSp>
        <p:nvCxnSpPr>
          <p:cNvPr id="53" name="Straight Arrow Connector 52"/>
          <p:cNvCxnSpPr>
            <a:endCxn id="52" idx="0"/>
          </p:cNvCxnSpPr>
          <p:nvPr/>
        </p:nvCxnSpPr>
        <p:spPr>
          <a:xfrm flipH="1">
            <a:off x="1141821" y="3318019"/>
            <a:ext cx="616642" cy="2665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66346" y="3584549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128918" y="3568404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832664" y="3318019"/>
            <a:ext cx="590744" cy="2665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176716" y="1594500"/>
            <a:ext cx="2859780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dirty="0" smtClean="0">
                <a:solidFill>
                  <a:schemeClr val="accent2"/>
                </a:solidFill>
              </a:rPr>
              <a:t>Interrupt indicate the DMA receive half/complete buffer or DMA error was detected</a:t>
            </a:r>
            <a:endParaRPr lang="en-GB" dirty="0"/>
          </a:p>
        </p:txBody>
      </p:sp>
      <p:sp>
        <p:nvSpPr>
          <p:cNvPr id="27" name="Oval 26"/>
          <p:cNvSpPr/>
          <p:nvPr/>
        </p:nvSpPr>
        <p:spPr>
          <a:xfrm>
            <a:off x="7308304" y="3718993"/>
            <a:ext cx="1854746" cy="64611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982021" y="3034660"/>
            <a:ext cx="253656" cy="684333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2.1.3</a:t>
            </a:r>
          </a:p>
        </p:txBody>
      </p:sp>
    </p:spTree>
    <p:extLst>
      <p:ext uri="{BB962C8B-B14F-4D97-AF65-F5344CB8AC3E}">
        <p14:creationId xmlns:p14="http://schemas.microsoft.com/office/powerpoint/2010/main" val="43917267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UART </a:t>
            </a:r>
            <a:r>
              <a:rPr lang="en-US" dirty="0">
                <a:solidFill>
                  <a:schemeClr val="accent2"/>
                </a:solidFill>
              </a:rPr>
              <a:t>with DMA transfer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UART with DMA RX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198</a:t>
            </a:fld>
            <a:endParaRPr lang="fr-FR" dirty="0"/>
          </a:p>
        </p:txBody>
      </p:sp>
      <p:sp>
        <p:nvSpPr>
          <p:cNvPr id="23" name="Rectangle 22"/>
          <p:cNvSpPr/>
          <p:nvPr/>
        </p:nvSpPr>
        <p:spPr>
          <a:xfrm>
            <a:off x="633046" y="2671688"/>
            <a:ext cx="3120261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Start process with DMA end of transfer interrupt generation at end of process</a:t>
            </a:r>
          </a:p>
          <a:p>
            <a:pPr algn="ctr"/>
            <a:r>
              <a:rPr lang="en-US" sz="1200" dirty="0" err="1" smtClean="0"/>
              <a:t>HAL_UART_Receive_DMA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33047" y="1785392"/>
            <a:ext cx="3120260" cy="51457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Peripheral </a:t>
            </a:r>
            <a:r>
              <a:rPr lang="en-US" sz="1200" dirty="0" smtClean="0"/>
              <a:t>Initializations </a:t>
            </a:r>
          </a:p>
          <a:p>
            <a:pPr algn="ctr"/>
            <a:r>
              <a:rPr lang="en-US" sz="1200" dirty="0" smtClean="0"/>
              <a:t>including DMA stream initializations</a:t>
            </a:r>
            <a:endParaRPr lang="en-US" sz="1200" dirty="0"/>
          </a:p>
        </p:txBody>
      </p:sp>
      <p:sp>
        <p:nvSpPr>
          <p:cNvPr id="34" name="Rectangle 33"/>
          <p:cNvSpPr/>
          <p:nvPr/>
        </p:nvSpPr>
        <p:spPr>
          <a:xfrm>
            <a:off x="4572000" y="3805626"/>
            <a:ext cx="2337068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HAL_DMA_IRQHandler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33047" y="4503192"/>
            <a:ext cx="2979354" cy="5588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</a:t>
            </a:r>
            <a:r>
              <a:rPr lang="en-US" sz="1200" dirty="0" smtClean="0">
                <a:solidFill>
                  <a:schemeClr val="tx1"/>
                </a:solidFill>
              </a:rPr>
              <a:t>nd of process callback</a:t>
            </a:r>
          </a:p>
          <a:p>
            <a:pPr algn="ctr"/>
            <a:r>
              <a:rPr lang="en-US" sz="1200" dirty="0" err="1" smtClean="0"/>
              <a:t>HAL_UART_RxCpltCallback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>
            <a:off x="2031159" y="2299966"/>
            <a:ext cx="216024" cy="3717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0" name="Bent Arrow 39"/>
          <p:cNvSpPr/>
          <p:nvPr/>
        </p:nvSpPr>
        <p:spPr>
          <a:xfrm rot="10800000">
            <a:off x="3536574" y="4262826"/>
            <a:ext cx="1711621" cy="630658"/>
          </a:xfrm>
          <a:prstGeom prst="bentArrow">
            <a:avLst>
              <a:gd name="adj1" fmla="val 18043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4290646" y="1556792"/>
            <a:ext cx="0" cy="434340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7526215" y="3805626"/>
            <a:ext cx="1547446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DMA_Stream_IRQHandler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3" name="Left Arrow 42"/>
          <p:cNvSpPr/>
          <p:nvPr/>
        </p:nvSpPr>
        <p:spPr>
          <a:xfrm>
            <a:off x="6909068" y="3951906"/>
            <a:ext cx="617147" cy="137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4" name="Rectangle 43"/>
          <p:cNvSpPr/>
          <p:nvPr/>
        </p:nvSpPr>
        <p:spPr>
          <a:xfrm>
            <a:off x="633047" y="5540399"/>
            <a:ext cx="2951107" cy="51597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  <a:r>
              <a:rPr lang="en-US" sz="1200" dirty="0" smtClean="0">
                <a:solidFill>
                  <a:schemeClr val="tx1"/>
                </a:solidFill>
              </a:rPr>
              <a:t>rocess Error callback</a:t>
            </a:r>
          </a:p>
          <a:p>
            <a:pPr algn="ctr"/>
            <a:r>
              <a:rPr lang="en-US" sz="1200" dirty="0" err="1" smtClean="0"/>
              <a:t>HAL_UART_ErrorCallback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5" name="Bent Arrow 44"/>
          <p:cNvSpPr/>
          <p:nvPr/>
        </p:nvSpPr>
        <p:spPr>
          <a:xfrm rot="10800000">
            <a:off x="3584155" y="4262826"/>
            <a:ext cx="2113259" cy="1699595"/>
          </a:xfrm>
          <a:prstGeom prst="bentArrow">
            <a:avLst>
              <a:gd name="adj1" fmla="val 6557"/>
              <a:gd name="adj2" fmla="val 7874"/>
              <a:gd name="adj3" fmla="val 8562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46" name="Straight Arrow Connector 45"/>
          <p:cNvCxnSpPr>
            <a:stCxn id="23" idx="2"/>
            <a:endCxn id="54" idx="0"/>
          </p:cNvCxnSpPr>
          <p:nvPr/>
        </p:nvCxnSpPr>
        <p:spPr>
          <a:xfrm>
            <a:off x="2193177" y="3318019"/>
            <a:ext cx="106328" cy="2665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58542" y="3584549"/>
            <a:ext cx="766557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HAL_OK</a:t>
            </a:r>
          </a:p>
        </p:txBody>
      </p:sp>
      <p:cxnSp>
        <p:nvCxnSpPr>
          <p:cNvPr id="53" name="Straight Arrow Connector 52"/>
          <p:cNvCxnSpPr>
            <a:endCxn id="52" idx="0"/>
          </p:cNvCxnSpPr>
          <p:nvPr/>
        </p:nvCxnSpPr>
        <p:spPr>
          <a:xfrm flipH="1">
            <a:off x="1141821" y="3318019"/>
            <a:ext cx="616642" cy="2665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66346" y="3584549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128918" y="3568404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832664" y="3318019"/>
            <a:ext cx="590744" cy="2665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032700" y="2276872"/>
            <a:ext cx="2859780" cy="925145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dirty="0" smtClean="0">
                <a:solidFill>
                  <a:schemeClr val="accent2"/>
                </a:solidFill>
              </a:rPr>
              <a:t>Process interrupt information from DMA and UART</a:t>
            </a:r>
            <a:endParaRPr lang="en-GB" dirty="0"/>
          </a:p>
        </p:txBody>
      </p:sp>
      <p:sp>
        <p:nvSpPr>
          <p:cNvPr id="25" name="Oval 24"/>
          <p:cNvSpPr/>
          <p:nvPr/>
        </p:nvSpPr>
        <p:spPr>
          <a:xfrm>
            <a:off x="4716016" y="3718993"/>
            <a:ext cx="2074882" cy="64611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" name="Straight Arrow Connector 25"/>
          <p:cNvCxnSpPr>
            <a:endCxn id="25" idx="0"/>
          </p:cNvCxnSpPr>
          <p:nvPr/>
        </p:nvCxnSpPr>
        <p:spPr>
          <a:xfrm flipH="1">
            <a:off x="5753457" y="3202017"/>
            <a:ext cx="279243" cy="516976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2.1.3</a:t>
            </a:r>
          </a:p>
        </p:txBody>
      </p:sp>
    </p:spTree>
    <p:extLst>
      <p:ext uri="{BB962C8B-B14F-4D97-AF65-F5344CB8AC3E}">
        <p14:creationId xmlns:p14="http://schemas.microsoft.com/office/powerpoint/2010/main" val="30424817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UART </a:t>
            </a:r>
            <a:r>
              <a:rPr lang="en-US" dirty="0">
                <a:solidFill>
                  <a:schemeClr val="accent2"/>
                </a:solidFill>
              </a:rPr>
              <a:t>with DMA transfer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UART with DMA RX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199</a:t>
            </a:fld>
            <a:endParaRPr lang="fr-FR" dirty="0"/>
          </a:p>
        </p:txBody>
      </p:sp>
      <p:sp>
        <p:nvSpPr>
          <p:cNvPr id="23" name="Rectangle 22"/>
          <p:cNvSpPr/>
          <p:nvPr/>
        </p:nvSpPr>
        <p:spPr>
          <a:xfrm>
            <a:off x="633046" y="2671688"/>
            <a:ext cx="3120261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Start process with DMA end of transfer interrupt generation at end of process</a:t>
            </a:r>
          </a:p>
          <a:p>
            <a:pPr algn="ctr"/>
            <a:r>
              <a:rPr lang="en-US" sz="1200" dirty="0" err="1" smtClean="0"/>
              <a:t>HAL_UART_Receive_DMA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33047" y="1785392"/>
            <a:ext cx="3120260" cy="51457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Peripheral </a:t>
            </a:r>
            <a:r>
              <a:rPr lang="en-US" sz="1200" dirty="0" smtClean="0"/>
              <a:t>Initializations </a:t>
            </a:r>
          </a:p>
          <a:p>
            <a:pPr algn="ctr"/>
            <a:r>
              <a:rPr lang="en-US" sz="1200" dirty="0" smtClean="0"/>
              <a:t>including DMA stream initializations</a:t>
            </a:r>
            <a:endParaRPr lang="en-US" sz="1200" dirty="0"/>
          </a:p>
        </p:txBody>
      </p:sp>
      <p:sp>
        <p:nvSpPr>
          <p:cNvPr id="34" name="Rectangle 33"/>
          <p:cNvSpPr/>
          <p:nvPr/>
        </p:nvSpPr>
        <p:spPr>
          <a:xfrm>
            <a:off x="4572000" y="3805626"/>
            <a:ext cx="2337068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HAL_DMA_IRQHandler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33047" y="4503192"/>
            <a:ext cx="2979354" cy="5588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</a:t>
            </a:r>
            <a:r>
              <a:rPr lang="en-US" sz="1200" dirty="0" smtClean="0">
                <a:solidFill>
                  <a:schemeClr val="tx1"/>
                </a:solidFill>
              </a:rPr>
              <a:t>nd of process callback</a:t>
            </a:r>
          </a:p>
          <a:p>
            <a:pPr algn="ctr"/>
            <a:r>
              <a:rPr lang="en-US" sz="1200" dirty="0" err="1" smtClean="0"/>
              <a:t>HAL_UART_RxCpltCallback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>
            <a:off x="2031159" y="2299966"/>
            <a:ext cx="216024" cy="3717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0" name="Bent Arrow 39"/>
          <p:cNvSpPr/>
          <p:nvPr/>
        </p:nvSpPr>
        <p:spPr>
          <a:xfrm rot="10800000">
            <a:off x="3536574" y="4262826"/>
            <a:ext cx="1711621" cy="630658"/>
          </a:xfrm>
          <a:prstGeom prst="bentArrow">
            <a:avLst>
              <a:gd name="adj1" fmla="val 18043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4290646" y="1556792"/>
            <a:ext cx="0" cy="434340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7526215" y="3805626"/>
            <a:ext cx="1547446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DMA_Stream_IRQHandler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3" name="Left Arrow 42"/>
          <p:cNvSpPr/>
          <p:nvPr/>
        </p:nvSpPr>
        <p:spPr>
          <a:xfrm>
            <a:off x="6909068" y="3951906"/>
            <a:ext cx="617147" cy="137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4" name="Rectangle 43"/>
          <p:cNvSpPr/>
          <p:nvPr/>
        </p:nvSpPr>
        <p:spPr>
          <a:xfrm>
            <a:off x="633047" y="5540399"/>
            <a:ext cx="2951107" cy="51597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  <a:r>
              <a:rPr lang="en-US" sz="1200" dirty="0" smtClean="0">
                <a:solidFill>
                  <a:schemeClr val="tx1"/>
                </a:solidFill>
              </a:rPr>
              <a:t>rocess Error callback</a:t>
            </a:r>
          </a:p>
          <a:p>
            <a:pPr algn="ctr"/>
            <a:r>
              <a:rPr lang="en-US" sz="1200" dirty="0" err="1" smtClean="0"/>
              <a:t>HAL_UART_ErrorCallback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5" name="Bent Arrow 44"/>
          <p:cNvSpPr/>
          <p:nvPr/>
        </p:nvSpPr>
        <p:spPr>
          <a:xfrm rot="10800000">
            <a:off x="3584155" y="4262826"/>
            <a:ext cx="2113259" cy="1699595"/>
          </a:xfrm>
          <a:prstGeom prst="bentArrow">
            <a:avLst>
              <a:gd name="adj1" fmla="val 6557"/>
              <a:gd name="adj2" fmla="val 7874"/>
              <a:gd name="adj3" fmla="val 8562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46" name="Straight Arrow Connector 45"/>
          <p:cNvCxnSpPr>
            <a:stCxn id="23" idx="2"/>
            <a:endCxn id="54" idx="0"/>
          </p:cNvCxnSpPr>
          <p:nvPr/>
        </p:nvCxnSpPr>
        <p:spPr>
          <a:xfrm>
            <a:off x="2193177" y="3318019"/>
            <a:ext cx="106328" cy="2665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58542" y="3584549"/>
            <a:ext cx="766557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HAL_OK</a:t>
            </a:r>
          </a:p>
        </p:txBody>
      </p:sp>
      <p:cxnSp>
        <p:nvCxnSpPr>
          <p:cNvPr id="53" name="Straight Arrow Connector 52"/>
          <p:cNvCxnSpPr>
            <a:endCxn id="52" idx="0"/>
          </p:cNvCxnSpPr>
          <p:nvPr/>
        </p:nvCxnSpPr>
        <p:spPr>
          <a:xfrm flipH="1">
            <a:off x="1141821" y="3318019"/>
            <a:ext cx="616642" cy="2665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66346" y="3584549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128918" y="3568404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832664" y="3318019"/>
            <a:ext cx="590744" cy="2665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885308" y="4623166"/>
            <a:ext cx="2859780" cy="917233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dirty="0" smtClean="0">
                <a:solidFill>
                  <a:schemeClr val="accent2"/>
                </a:solidFill>
              </a:rPr>
              <a:t>If data buffer is full HAL use </a:t>
            </a:r>
            <a:r>
              <a:rPr lang="en-US" b="1" dirty="0" smtClean="0">
                <a:solidFill>
                  <a:schemeClr val="accent2"/>
                </a:solidFill>
              </a:rPr>
              <a:t>Complete callback function</a:t>
            </a:r>
            <a:endParaRPr lang="en-GB" b="1" dirty="0"/>
          </a:p>
        </p:txBody>
      </p:sp>
      <p:sp>
        <p:nvSpPr>
          <p:cNvPr id="25" name="Oval 24"/>
          <p:cNvSpPr/>
          <p:nvPr/>
        </p:nvSpPr>
        <p:spPr>
          <a:xfrm>
            <a:off x="755576" y="4439073"/>
            <a:ext cx="3006996" cy="64611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" name="Straight Arrow Connector 25"/>
          <p:cNvCxnSpPr>
            <a:stCxn id="24" idx="1"/>
            <a:endCxn id="25" idx="6"/>
          </p:cNvCxnSpPr>
          <p:nvPr/>
        </p:nvCxnSpPr>
        <p:spPr>
          <a:xfrm flipH="1" flipV="1">
            <a:off x="3762572" y="4762129"/>
            <a:ext cx="2122736" cy="319654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2.1.3</a:t>
            </a:r>
          </a:p>
        </p:txBody>
      </p:sp>
    </p:spTree>
    <p:extLst>
      <p:ext uri="{BB962C8B-B14F-4D97-AF65-F5344CB8AC3E}">
        <p14:creationId xmlns:p14="http://schemas.microsoft.com/office/powerpoint/2010/main" val="60638825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Tools Overview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7496"/>
            <a:ext cx="8229600" cy="5478423"/>
          </a:xfrm>
        </p:spPr>
        <p:txBody>
          <a:bodyPr/>
          <a:lstStyle/>
          <a:p>
            <a:r>
              <a:rPr lang="pt-BR" dirty="0" smtClean="0"/>
              <a:t>Evaluation Boards</a:t>
            </a:r>
          </a:p>
          <a:p>
            <a:r>
              <a:rPr lang="pt-BR" dirty="0" smtClean="0"/>
              <a:t>Free IDEs </a:t>
            </a:r>
          </a:p>
          <a:p>
            <a:pPr lvl="1"/>
            <a:r>
              <a:rPr lang="pt-BR" dirty="0" smtClean="0"/>
              <a:t>AC6</a:t>
            </a:r>
          </a:p>
          <a:p>
            <a:pPr lvl="1"/>
            <a:r>
              <a:rPr lang="pt-BR" dirty="0" smtClean="0"/>
              <a:t>CoIDE</a:t>
            </a:r>
          </a:p>
          <a:p>
            <a:pPr lvl="1"/>
            <a:r>
              <a:rPr lang="pt-BR" dirty="0" smtClean="0"/>
              <a:t>Keil (M0/M0+)</a:t>
            </a:r>
          </a:p>
          <a:p>
            <a:pPr lvl="1"/>
            <a:r>
              <a:rPr lang="pt-BR" dirty="0" smtClean="0"/>
              <a:t>mbed</a:t>
            </a:r>
          </a:p>
          <a:p>
            <a:r>
              <a:rPr lang="pt-BR" dirty="0" smtClean="0"/>
              <a:t>Ecosystem</a:t>
            </a:r>
          </a:p>
          <a:p>
            <a:pPr lvl="1"/>
            <a:r>
              <a:rPr lang="pt-BR" dirty="0" smtClean="0"/>
              <a:t>STM32CubeMX</a:t>
            </a:r>
          </a:p>
          <a:p>
            <a:pPr lvl="1"/>
            <a:r>
              <a:rPr lang="pt-BR" dirty="0" smtClean="0"/>
              <a:t>STLink Utility</a:t>
            </a:r>
          </a:p>
          <a:p>
            <a:pPr lvl="1"/>
            <a:r>
              <a:rPr lang="pt-BR" dirty="0" smtClean="0"/>
              <a:t>ST Visual Programmer (STVP)</a:t>
            </a:r>
          </a:p>
          <a:p>
            <a:pPr lvl="1"/>
            <a:r>
              <a:rPr lang="pt-BR" dirty="0" smtClean="0"/>
              <a:t>STM32 Flash Loader Demonstrator</a:t>
            </a:r>
          </a:p>
          <a:p>
            <a:pPr lvl="1"/>
            <a:r>
              <a:rPr lang="pt-BR" dirty="0" smtClean="0"/>
              <a:t>Dfuse</a:t>
            </a:r>
          </a:p>
          <a:p>
            <a:pPr lvl="1"/>
            <a:r>
              <a:rPr lang="pt-BR" dirty="0" smtClean="0"/>
              <a:t>STM Studio</a:t>
            </a:r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299FCA-C490-4C43-AA02-A6096FBC69E9}" type="slidenum">
              <a:rPr lang="fr-FR" smtClean="0"/>
              <a:pPr>
                <a:defRPr/>
              </a:pPr>
              <a:t>2</a:t>
            </a:fld>
            <a:endParaRPr lang="fr-F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72568207-DF40-45BA-9340-2AA41162000B}" type="datetime1">
              <a:rPr lang="fr-FR" smtClean="0"/>
              <a:t>01/10/2015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6441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60" y="116632"/>
            <a:ext cx="8075240" cy="1143000"/>
          </a:xfrm>
        </p:spPr>
        <p:txBody>
          <a:bodyPr/>
          <a:lstStyle/>
          <a:p>
            <a:pPr algn="ctr"/>
            <a:r>
              <a:rPr lang="en-US" dirty="0" smtClean="0"/>
              <a:t>STM32Cube</a:t>
            </a:r>
            <a:r>
              <a:rPr lang="en-US" baseline="30000" dirty="0" smtClean="0"/>
              <a:t>TM</a:t>
            </a:r>
            <a:r>
              <a:rPr lang="en-US" dirty="0" smtClean="0"/>
              <a:t>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350" y="1148444"/>
            <a:ext cx="8363272" cy="1846659"/>
          </a:xfrm>
        </p:spPr>
        <p:txBody>
          <a:bodyPr/>
          <a:lstStyle/>
          <a:p>
            <a:r>
              <a:rPr lang="en-US" dirty="0" smtClean="0"/>
              <a:t>STM32Cube</a:t>
            </a:r>
            <a:r>
              <a:rPr lang="en-US" baseline="30000" dirty="0" smtClean="0"/>
              <a:t>TM</a:t>
            </a:r>
            <a:r>
              <a:rPr lang="en-US" dirty="0" smtClean="0"/>
              <a:t> includes:</a:t>
            </a:r>
          </a:p>
          <a:p>
            <a:pPr lvl="1"/>
            <a:r>
              <a:rPr lang="en-US" dirty="0" smtClean="0">
                <a:solidFill>
                  <a:schemeClr val="accent4">
                    <a:lumMod val="90000"/>
                    <a:lumOff val="10000"/>
                  </a:schemeClr>
                </a:solidFill>
              </a:rPr>
              <a:t>A configuration tool, STM32CubeMX generating initialization code from user choices</a:t>
            </a:r>
          </a:p>
          <a:p>
            <a:pPr lvl="1"/>
            <a:r>
              <a:rPr lang="en-US" dirty="0" smtClean="0">
                <a:solidFill>
                  <a:schemeClr val="accent4">
                    <a:lumMod val="90000"/>
                    <a:lumOff val="10000"/>
                  </a:schemeClr>
                </a:solidFill>
              </a:rPr>
              <a:t>Firmware offering, </a:t>
            </a:r>
            <a:r>
              <a:rPr lang="en-US" dirty="0">
                <a:solidFill>
                  <a:schemeClr val="accent4">
                    <a:lumMod val="90000"/>
                    <a:lumOff val="10000"/>
                  </a:schemeClr>
                </a:solidFill>
              </a:rPr>
              <a:t>delivered per </a:t>
            </a:r>
            <a:r>
              <a:rPr lang="en-US" dirty="0" smtClean="0">
                <a:solidFill>
                  <a:schemeClr val="accent4">
                    <a:lumMod val="90000"/>
                    <a:lumOff val="10000"/>
                  </a:schemeClr>
                </a:solidFill>
              </a:rPr>
              <a:t>series </a:t>
            </a:r>
            <a:r>
              <a:rPr lang="en-US" dirty="0">
                <a:solidFill>
                  <a:schemeClr val="accent4">
                    <a:lumMod val="90000"/>
                    <a:lumOff val="10000"/>
                  </a:schemeClr>
                </a:solidFill>
              </a:rPr>
              <a:t>(like STM32CubeF4) </a:t>
            </a:r>
            <a:r>
              <a:rPr lang="en-US" dirty="0" smtClean="0">
                <a:solidFill>
                  <a:schemeClr val="accent4">
                    <a:lumMod val="90000"/>
                    <a:lumOff val="10000"/>
                  </a:schemeClr>
                </a:solidFill>
              </a:rPr>
              <a:t>with:</a:t>
            </a:r>
            <a:endParaRPr lang="en-US" dirty="0">
              <a:solidFill>
                <a:schemeClr val="accent4">
                  <a:lumMod val="90000"/>
                  <a:lumOff val="10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An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STM32 Abstraction Layer embedded software: STM32Cube HAL</a:t>
            </a:r>
          </a:p>
          <a:p>
            <a:pPr lvl="2"/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A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consistent set of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Middleware: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RTOS, USB, TCP/IP, Graphics, </a:t>
            </a:r>
            <a:r>
              <a:rPr lang="en-US" dirty="0"/>
              <a:t>…</a:t>
            </a:r>
          </a:p>
          <a:p>
            <a:pPr lvl="2"/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132" y="3031765"/>
            <a:ext cx="1464919" cy="1488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Block Arc 20"/>
          <p:cNvSpPr/>
          <p:nvPr/>
        </p:nvSpPr>
        <p:spPr>
          <a:xfrm flipV="1">
            <a:off x="905453" y="3179769"/>
            <a:ext cx="7222102" cy="3513254"/>
          </a:xfrm>
          <a:prstGeom prst="blockArc">
            <a:avLst>
              <a:gd name="adj1" fmla="val 10800000"/>
              <a:gd name="adj2" fmla="val 21551570"/>
              <a:gd name="adj3" fmla="val 10031"/>
            </a:avLst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024406" y="3546471"/>
            <a:ext cx="6980420" cy="2986284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Down">
              <a:avLst/>
            </a:prstTxWarp>
            <a:spAutoFit/>
          </a:bodyPr>
          <a:lstStyle/>
          <a:p>
            <a:pPr algn="ctr"/>
            <a:r>
              <a:rPr lang="en-US" sz="1600" b="1" cap="none" spc="0" dirty="0" smtClean="0">
                <a:ln w="12700">
                  <a:noFill/>
                  <a:prstDash val="solid"/>
                </a:ln>
                <a:solidFill>
                  <a:schemeClr val="accent4"/>
                </a:solidFill>
              </a:rPr>
              <a:t>STM32Cube HAL: Portable API within all series - </a:t>
            </a:r>
            <a:r>
              <a:rPr lang="en-US" sz="1600" b="1" dirty="0" smtClean="0">
                <a:ln w="12700">
                  <a:noFill/>
                  <a:prstDash val="solid"/>
                </a:ln>
                <a:solidFill>
                  <a:schemeClr val="accent4"/>
                </a:solidFill>
              </a:rPr>
              <a:t>Middleware stacks when applicable: RTOS, USB, TCP/IP, Graphics</a:t>
            </a:r>
            <a:r>
              <a:rPr lang="en-US" sz="1600" b="1" dirty="0" smtClean="0">
                <a:ln w="12700">
                  <a:noFill/>
                  <a:prstDash val="solid"/>
                </a:ln>
              </a:rPr>
              <a:t>, …</a:t>
            </a:r>
            <a:endParaRPr lang="en-US" sz="1600" b="1" cap="none" spc="0" dirty="0">
              <a:ln w="12700">
                <a:noFill/>
                <a:prstDash val="solid"/>
              </a:ln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14539" y="2810437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STM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32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Cube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MX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602825" y="6109156"/>
            <a:ext cx="8835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accent6"/>
                </a:solidFill>
              </a:rPr>
              <a:t>STM32CubeF3</a:t>
            </a:r>
            <a:endParaRPr lang="en-US" sz="800" dirty="0">
              <a:solidFill>
                <a:schemeClr val="accent6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898225" y="5805264"/>
            <a:ext cx="8835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accent6"/>
                </a:solidFill>
              </a:rPr>
              <a:t>STM32CubeF2</a:t>
            </a:r>
            <a:endParaRPr lang="en-US" sz="800" dirty="0">
              <a:solidFill>
                <a:schemeClr val="accent6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88825" y="4962708"/>
            <a:ext cx="8835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accent6"/>
                </a:solidFill>
              </a:rPr>
              <a:t>STM32CubeF4</a:t>
            </a:r>
            <a:endParaRPr lang="en-US" sz="800" dirty="0">
              <a:solidFill>
                <a:schemeClr val="accent6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275856" y="6185356"/>
            <a:ext cx="8835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accent6"/>
                </a:solidFill>
              </a:rPr>
              <a:t>STM32CubeF1</a:t>
            </a:r>
            <a:endParaRPr lang="en-US" sz="800" dirty="0">
              <a:solidFill>
                <a:schemeClr val="accent6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051720" y="5804356"/>
            <a:ext cx="8835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accent6"/>
                </a:solidFill>
              </a:rPr>
              <a:t>STM32CubeF0</a:t>
            </a:r>
            <a:endParaRPr lang="en-US" sz="800" dirty="0">
              <a:solidFill>
                <a:schemeClr val="accent6"/>
              </a:solidFill>
            </a:endParaRPr>
          </a:p>
        </p:txBody>
      </p:sp>
      <p:grpSp>
        <p:nvGrpSpPr>
          <p:cNvPr id="2062" name="Group 2061"/>
          <p:cNvGrpSpPr/>
          <p:nvPr/>
        </p:nvGrpSpPr>
        <p:grpSpPr>
          <a:xfrm>
            <a:off x="1249472" y="4495800"/>
            <a:ext cx="878767" cy="893678"/>
            <a:chOff x="1574546" y="4184107"/>
            <a:chExt cx="878767" cy="893678"/>
          </a:xfrm>
        </p:grpSpPr>
        <p:sp>
          <p:nvSpPr>
            <p:cNvPr id="6" name="Cube 5"/>
            <p:cNvSpPr/>
            <p:nvPr/>
          </p:nvSpPr>
          <p:spPr>
            <a:xfrm>
              <a:off x="1696674" y="4184107"/>
              <a:ext cx="661455" cy="661455"/>
            </a:xfrm>
            <a:prstGeom prst="cub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574546" y="4862341"/>
              <a:ext cx="87876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accent6"/>
                  </a:solidFill>
                </a:rPr>
                <a:t>STM32CubeL1</a:t>
              </a:r>
              <a:endParaRPr lang="en-US" sz="800" dirty="0">
                <a:solidFill>
                  <a:schemeClr val="accent6"/>
                </a:solidFill>
              </a:endParaRPr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5426" y="4379853"/>
              <a:ext cx="447624" cy="447624"/>
            </a:xfrm>
            <a:prstGeom prst="rect">
              <a:avLst/>
            </a:prstGeom>
            <a:effectLst/>
          </p:spPr>
        </p:pic>
      </p:grpSp>
      <p:sp>
        <p:nvSpPr>
          <p:cNvPr id="33" name="Rectangle 32"/>
          <p:cNvSpPr/>
          <p:nvPr/>
        </p:nvSpPr>
        <p:spPr>
          <a:xfrm>
            <a:off x="2819282" y="1994613"/>
            <a:ext cx="3084617" cy="2684844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Down">
              <a:avLst>
                <a:gd name="adj" fmla="val 721492"/>
              </a:avLst>
            </a:prstTxWarp>
            <a:spAutoFit/>
          </a:bodyPr>
          <a:lstStyle/>
          <a:p>
            <a:pPr algn="ctr"/>
            <a:r>
              <a:rPr lang="en-US" sz="1600" b="1" cap="none" spc="0" dirty="0" smtClean="0">
                <a:ln w="12700">
                  <a:noFill/>
                  <a:prstDash val="solid"/>
                </a:ln>
                <a:solidFill>
                  <a:schemeClr val="accent4"/>
                </a:solidFill>
              </a:rPr>
              <a:t>Initialization Code generation based on user choic</a:t>
            </a:r>
            <a:r>
              <a:rPr lang="en-US" sz="1600" b="1" cap="none" spc="0" dirty="0" smtClean="0">
                <a:ln w="12700">
                  <a:noFill/>
                  <a:prstDash val="solid"/>
                </a:ln>
              </a:rPr>
              <a:t>es</a:t>
            </a:r>
            <a:endParaRPr lang="en-US" sz="1600" b="1" cap="none" spc="0" dirty="0">
              <a:ln w="12700">
                <a:noFill/>
                <a:prstDash val="solid"/>
              </a:ln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837976" y="3728840"/>
            <a:ext cx="932422" cy="157360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2915157" y="4541271"/>
            <a:ext cx="361443" cy="487929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3861549" y="4987909"/>
            <a:ext cx="101895" cy="422291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4887149" y="4892718"/>
            <a:ext cx="118604" cy="388791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5849807" y="4594241"/>
            <a:ext cx="322393" cy="445372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6481558" y="3810000"/>
            <a:ext cx="561438" cy="388791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Cube 70"/>
          <p:cNvSpPr/>
          <p:nvPr/>
        </p:nvSpPr>
        <p:spPr>
          <a:xfrm>
            <a:off x="2271642" y="5135957"/>
            <a:ext cx="661455" cy="661455"/>
          </a:xfrm>
          <a:prstGeom prst="cub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394" y="5331703"/>
            <a:ext cx="447624" cy="447624"/>
          </a:xfrm>
          <a:prstGeom prst="rect">
            <a:avLst/>
          </a:prstGeom>
          <a:effectLst/>
        </p:spPr>
      </p:pic>
      <p:sp>
        <p:nvSpPr>
          <p:cNvPr id="81" name="Cube 80"/>
          <p:cNvSpPr/>
          <p:nvPr/>
        </p:nvSpPr>
        <p:spPr>
          <a:xfrm>
            <a:off x="3495787" y="5488339"/>
            <a:ext cx="661455" cy="661455"/>
          </a:xfrm>
          <a:prstGeom prst="cub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539" y="5684085"/>
            <a:ext cx="447624" cy="447624"/>
          </a:xfrm>
          <a:prstGeom prst="rect">
            <a:avLst/>
          </a:prstGeom>
          <a:effectLst/>
        </p:spPr>
      </p:pic>
      <p:sp>
        <p:nvSpPr>
          <p:cNvPr id="83" name="Cube 82"/>
          <p:cNvSpPr/>
          <p:nvPr/>
        </p:nvSpPr>
        <p:spPr>
          <a:xfrm>
            <a:off x="4752546" y="5414142"/>
            <a:ext cx="661455" cy="661455"/>
          </a:xfrm>
          <a:prstGeom prst="cub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298" y="5609888"/>
            <a:ext cx="447624" cy="447624"/>
          </a:xfrm>
          <a:prstGeom prst="rect">
            <a:avLst/>
          </a:prstGeom>
          <a:effectLst/>
        </p:spPr>
      </p:pic>
      <p:sp>
        <p:nvSpPr>
          <p:cNvPr id="85" name="Cube 84"/>
          <p:cNvSpPr/>
          <p:nvPr/>
        </p:nvSpPr>
        <p:spPr>
          <a:xfrm>
            <a:off x="6069541" y="5148898"/>
            <a:ext cx="661455" cy="661455"/>
          </a:xfrm>
          <a:prstGeom prst="cub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293" y="5344644"/>
            <a:ext cx="447624" cy="447624"/>
          </a:xfrm>
          <a:prstGeom prst="rect">
            <a:avLst/>
          </a:prstGeom>
          <a:effectLst/>
        </p:spPr>
      </p:pic>
      <p:sp>
        <p:nvSpPr>
          <p:cNvPr id="87" name="Cube 86"/>
          <p:cNvSpPr/>
          <p:nvPr/>
        </p:nvSpPr>
        <p:spPr>
          <a:xfrm>
            <a:off x="7082167" y="4301457"/>
            <a:ext cx="661455" cy="661455"/>
          </a:xfrm>
          <a:prstGeom prst="cub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919" y="4497203"/>
            <a:ext cx="447624" cy="447624"/>
          </a:xfrm>
          <a:prstGeom prst="rect">
            <a:avLst/>
          </a:prstGeom>
          <a:effectLst/>
        </p:spPr>
      </p:pic>
      <p:sp>
        <p:nvSpPr>
          <p:cNvPr id="40" name="Slide Number Placeholder 3"/>
          <p:cNvSpPr txBox="1">
            <a:spLocks/>
          </p:cNvSpPr>
          <p:nvPr/>
        </p:nvSpPr>
        <p:spPr>
          <a:xfrm>
            <a:off x="8617744" y="678629"/>
            <a:ext cx="544994" cy="198000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31B9E4-8E4D-4C86-BFD7-412B282B373B}" type="slidenum">
              <a:rPr lang="fr-FR" smtClean="0"/>
              <a:pPr/>
              <a:t>20</a:t>
            </a:fld>
            <a:endParaRPr lang="fr-FR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271642" y="4228048"/>
            <a:ext cx="644210" cy="285911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be 41"/>
          <p:cNvSpPr/>
          <p:nvPr/>
        </p:nvSpPr>
        <p:spPr>
          <a:xfrm>
            <a:off x="914400" y="3374226"/>
            <a:ext cx="661455" cy="661455"/>
          </a:xfrm>
          <a:prstGeom prst="cub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807157" y="4052460"/>
            <a:ext cx="8787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accent6"/>
                </a:solidFill>
              </a:rPr>
              <a:t>STM32CubeL0</a:t>
            </a:r>
            <a:endParaRPr lang="en-US" sz="800" dirty="0">
              <a:solidFill>
                <a:schemeClr val="accent6"/>
              </a:solidFill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52" y="3569972"/>
            <a:ext cx="447624" cy="44762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4490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UART </a:t>
            </a:r>
            <a:r>
              <a:rPr lang="en-US" dirty="0">
                <a:solidFill>
                  <a:schemeClr val="accent2"/>
                </a:solidFill>
              </a:rPr>
              <a:t>with DMA transfer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UART with DMA RX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200</a:t>
            </a:fld>
            <a:endParaRPr lang="fr-FR" dirty="0"/>
          </a:p>
        </p:txBody>
      </p:sp>
      <p:sp>
        <p:nvSpPr>
          <p:cNvPr id="23" name="Rectangle 22"/>
          <p:cNvSpPr/>
          <p:nvPr/>
        </p:nvSpPr>
        <p:spPr>
          <a:xfrm>
            <a:off x="633046" y="2671688"/>
            <a:ext cx="3120261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Start process with DMA end of transfer interrupt generation at end of process</a:t>
            </a:r>
          </a:p>
          <a:p>
            <a:pPr algn="ctr"/>
            <a:r>
              <a:rPr lang="en-US" sz="1200" dirty="0" err="1" smtClean="0"/>
              <a:t>HAL_UART_Receive_DMA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33047" y="1785392"/>
            <a:ext cx="3120260" cy="51457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Peripheral </a:t>
            </a:r>
            <a:r>
              <a:rPr lang="en-US" sz="1200" dirty="0" smtClean="0"/>
              <a:t>Initializations </a:t>
            </a:r>
          </a:p>
          <a:p>
            <a:pPr algn="ctr"/>
            <a:r>
              <a:rPr lang="en-US" sz="1200" dirty="0" smtClean="0"/>
              <a:t>including DMA stream initializations</a:t>
            </a:r>
            <a:endParaRPr lang="en-US" sz="1200" dirty="0"/>
          </a:p>
        </p:txBody>
      </p:sp>
      <p:sp>
        <p:nvSpPr>
          <p:cNvPr id="34" name="Rectangle 33"/>
          <p:cNvSpPr/>
          <p:nvPr/>
        </p:nvSpPr>
        <p:spPr>
          <a:xfrm>
            <a:off x="4572000" y="3805626"/>
            <a:ext cx="2337068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HAL_DMA_IRQHandler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33047" y="4503192"/>
            <a:ext cx="2979354" cy="5588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</a:t>
            </a:r>
            <a:r>
              <a:rPr lang="en-US" sz="1200" dirty="0" smtClean="0">
                <a:solidFill>
                  <a:schemeClr val="tx1"/>
                </a:solidFill>
              </a:rPr>
              <a:t>nd of process callback</a:t>
            </a:r>
          </a:p>
          <a:p>
            <a:pPr algn="ctr"/>
            <a:r>
              <a:rPr lang="en-US" sz="1200" dirty="0" err="1" smtClean="0"/>
              <a:t>HAL_UART_RxCpltCallback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>
            <a:off x="2031159" y="2299966"/>
            <a:ext cx="216024" cy="3717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0" name="Bent Arrow 39"/>
          <p:cNvSpPr/>
          <p:nvPr/>
        </p:nvSpPr>
        <p:spPr>
          <a:xfrm rot="10800000">
            <a:off x="3536574" y="4262826"/>
            <a:ext cx="1711621" cy="630658"/>
          </a:xfrm>
          <a:prstGeom prst="bentArrow">
            <a:avLst>
              <a:gd name="adj1" fmla="val 18043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4290646" y="1556792"/>
            <a:ext cx="0" cy="434340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7526215" y="3805626"/>
            <a:ext cx="1547446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DMA_Stream_IRQHandler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3" name="Left Arrow 42"/>
          <p:cNvSpPr/>
          <p:nvPr/>
        </p:nvSpPr>
        <p:spPr>
          <a:xfrm>
            <a:off x="6909068" y="3951906"/>
            <a:ext cx="617147" cy="137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4" name="Rectangle 43"/>
          <p:cNvSpPr/>
          <p:nvPr/>
        </p:nvSpPr>
        <p:spPr>
          <a:xfrm>
            <a:off x="633047" y="5540399"/>
            <a:ext cx="2951107" cy="51597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  <a:r>
              <a:rPr lang="en-US" sz="1200" dirty="0" smtClean="0">
                <a:solidFill>
                  <a:schemeClr val="tx1"/>
                </a:solidFill>
              </a:rPr>
              <a:t>rocess Error callback</a:t>
            </a:r>
          </a:p>
          <a:p>
            <a:pPr algn="ctr"/>
            <a:r>
              <a:rPr lang="en-US" sz="1200" dirty="0" err="1" smtClean="0"/>
              <a:t>HAL_UART_ErrorCallback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5" name="Bent Arrow 44"/>
          <p:cNvSpPr/>
          <p:nvPr/>
        </p:nvSpPr>
        <p:spPr>
          <a:xfrm rot="10800000">
            <a:off x="3584155" y="4262826"/>
            <a:ext cx="2113259" cy="1699595"/>
          </a:xfrm>
          <a:prstGeom prst="bentArrow">
            <a:avLst>
              <a:gd name="adj1" fmla="val 6557"/>
              <a:gd name="adj2" fmla="val 7874"/>
              <a:gd name="adj3" fmla="val 8562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46" name="Straight Arrow Connector 45"/>
          <p:cNvCxnSpPr>
            <a:stCxn id="23" idx="2"/>
            <a:endCxn id="54" idx="0"/>
          </p:cNvCxnSpPr>
          <p:nvPr/>
        </p:nvCxnSpPr>
        <p:spPr>
          <a:xfrm>
            <a:off x="2193177" y="3318019"/>
            <a:ext cx="106328" cy="2665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58542" y="3584549"/>
            <a:ext cx="766557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HAL_OK</a:t>
            </a:r>
          </a:p>
        </p:txBody>
      </p:sp>
      <p:cxnSp>
        <p:nvCxnSpPr>
          <p:cNvPr id="53" name="Straight Arrow Connector 52"/>
          <p:cNvCxnSpPr>
            <a:endCxn id="52" idx="0"/>
          </p:cNvCxnSpPr>
          <p:nvPr/>
        </p:nvCxnSpPr>
        <p:spPr>
          <a:xfrm flipH="1">
            <a:off x="1141821" y="3318019"/>
            <a:ext cx="616642" cy="2665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66346" y="3584549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128918" y="3568404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832664" y="3318019"/>
            <a:ext cx="590744" cy="2665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073435" y="4647033"/>
            <a:ext cx="2859780" cy="917233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dirty="0" smtClean="0">
                <a:solidFill>
                  <a:schemeClr val="accent2"/>
                </a:solidFill>
              </a:rPr>
              <a:t>Or if DMA error was detected use </a:t>
            </a:r>
            <a:r>
              <a:rPr lang="en-US" b="1" dirty="0" smtClean="0">
                <a:solidFill>
                  <a:schemeClr val="accent2"/>
                </a:solidFill>
              </a:rPr>
              <a:t>Error callback function</a:t>
            </a:r>
            <a:endParaRPr lang="en-GB" b="1" dirty="0"/>
          </a:p>
        </p:txBody>
      </p:sp>
      <p:sp>
        <p:nvSpPr>
          <p:cNvPr id="25" name="Oval 24"/>
          <p:cNvSpPr/>
          <p:nvPr/>
        </p:nvSpPr>
        <p:spPr>
          <a:xfrm>
            <a:off x="827584" y="5519193"/>
            <a:ext cx="3006996" cy="64611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" name="Straight Arrow Connector 25"/>
          <p:cNvCxnSpPr>
            <a:stCxn id="24" idx="1"/>
            <a:endCxn id="25" idx="6"/>
          </p:cNvCxnSpPr>
          <p:nvPr/>
        </p:nvCxnSpPr>
        <p:spPr>
          <a:xfrm flipH="1">
            <a:off x="3834580" y="5105650"/>
            <a:ext cx="2238855" cy="736599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2.1.3</a:t>
            </a:r>
          </a:p>
        </p:txBody>
      </p:sp>
    </p:spTree>
    <p:extLst>
      <p:ext uri="{BB962C8B-B14F-4D97-AF65-F5344CB8AC3E}">
        <p14:creationId xmlns:p14="http://schemas.microsoft.com/office/powerpoint/2010/main" val="93901425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UART </a:t>
            </a:r>
            <a:r>
              <a:rPr lang="en-US" dirty="0">
                <a:solidFill>
                  <a:schemeClr val="accent2"/>
                </a:solidFill>
              </a:rPr>
              <a:t>with DMA transfer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UART with DMA RX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201</a:t>
            </a:fld>
            <a:endParaRPr lang="fr-FR" dirty="0"/>
          </a:p>
        </p:txBody>
      </p:sp>
      <p:sp>
        <p:nvSpPr>
          <p:cNvPr id="23" name="Rectangle 22"/>
          <p:cNvSpPr/>
          <p:nvPr/>
        </p:nvSpPr>
        <p:spPr>
          <a:xfrm>
            <a:off x="633046" y="2671688"/>
            <a:ext cx="3120261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Start process with DMA end of transfer interrupt generation at end of process</a:t>
            </a:r>
          </a:p>
          <a:p>
            <a:pPr algn="ctr"/>
            <a:r>
              <a:rPr lang="en-US" sz="1200" dirty="0" err="1" smtClean="0"/>
              <a:t>HAL_UART_Receive_DMA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33047" y="1785392"/>
            <a:ext cx="3120260" cy="51457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Peripheral </a:t>
            </a:r>
            <a:r>
              <a:rPr lang="en-US" sz="1200" dirty="0" smtClean="0"/>
              <a:t>Initializations </a:t>
            </a:r>
          </a:p>
          <a:p>
            <a:pPr algn="ctr"/>
            <a:r>
              <a:rPr lang="en-US" sz="1200" dirty="0" smtClean="0"/>
              <a:t>including DMA stream initializations</a:t>
            </a:r>
            <a:endParaRPr lang="en-US" sz="1200" dirty="0"/>
          </a:p>
        </p:txBody>
      </p:sp>
      <p:sp>
        <p:nvSpPr>
          <p:cNvPr id="34" name="Rectangle 33"/>
          <p:cNvSpPr/>
          <p:nvPr/>
        </p:nvSpPr>
        <p:spPr>
          <a:xfrm>
            <a:off x="4572000" y="3805626"/>
            <a:ext cx="2337068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HAL_DMA_IRQHandler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33047" y="4503192"/>
            <a:ext cx="2979354" cy="5588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</a:t>
            </a:r>
            <a:r>
              <a:rPr lang="en-US" sz="1200" dirty="0" smtClean="0">
                <a:solidFill>
                  <a:schemeClr val="tx1"/>
                </a:solidFill>
              </a:rPr>
              <a:t>nd of process callback</a:t>
            </a:r>
          </a:p>
          <a:p>
            <a:pPr algn="ctr"/>
            <a:r>
              <a:rPr lang="en-US" sz="1200" dirty="0" err="1" smtClean="0"/>
              <a:t>HAL_UART_RxCpltCallback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>
            <a:off x="2031159" y="2299966"/>
            <a:ext cx="216024" cy="3717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0" name="Bent Arrow 39"/>
          <p:cNvSpPr/>
          <p:nvPr/>
        </p:nvSpPr>
        <p:spPr>
          <a:xfrm rot="10800000">
            <a:off x="3536574" y="4262826"/>
            <a:ext cx="1711621" cy="630658"/>
          </a:xfrm>
          <a:prstGeom prst="bentArrow">
            <a:avLst>
              <a:gd name="adj1" fmla="val 18043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4290646" y="1556792"/>
            <a:ext cx="0" cy="434340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7526215" y="3805626"/>
            <a:ext cx="1547446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DMA_Stream_IRQHandler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3" name="Left Arrow 42"/>
          <p:cNvSpPr/>
          <p:nvPr/>
        </p:nvSpPr>
        <p:spPr>
          <a:xfrm>
            <a:off x="6909068" y="3951906"/>
            <a:ext cx="617147" cy="137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4" name="Rectangle 43"/>
          <p:cNvSpPr/>
          <p:nvPr/>
        </p:nvSpPr>
        <p:spPr>
          <a:xfrm>
            <a:off x="633047" y="5540399"/>
            <a:ext cx="2951107" cy="51597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  <a:r>
              <a:rPr lang="en-US" sz="1200" dirty="0" smtClean="0">
                <a:solidFill>
                  <a:schemeClr val="tx1"/>
                </a:solidFill>
              </a:rPr>
              <a:t>rocess Error callback</a:t>
            </a:r>
          </a:p>
          <a:p>
            <a:pPr algn="ctr"/>
            <a:r>
              <a:rPr lang="en-US" sz="1200" dirty="0" err="1" smtClean="0"/>
              <a:t>HAL_UART_ErrorCallback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5" name="Bent Arrow 44"/>
          <p:cNvSpPr/>
          <p:nvPr/>
        </p:nvSpPr>
        <p:spPr>
          <a:xfrm rot="10800000">
            <a:off x="3584155" y="4262826"/>
            <a:ext cx="2113259" cy="1699595"/>
          </a:xfrm>
          <a:prstGeom prst="bentArrow">
            <a:avLst>
              <a:gd name="adj1" fmla="val 6557"/>
              <a:gd name="adj2" fmla="val 7874"/>
              <a:gd name="adj3" fmla="val 8562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46" name="Straight Arrow Connector 45"/>
          <p:cNvCxnSpPr>
            <a:stCxn id="23" idx="2"/>
            <a:endCxn id="54" idx="0"/>
          </p:cNvCxnSpPr>
          <p:nvPr/>
        </p:nvCxnSpPr>
        <p:spPr>
          <a:xfrm>
            <a:off x="2193177" y="3318019"/>
            <a:ext cx="106328" cy="2665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58542" y="3584549"/>
            <a:ext cx="766557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HAL_OK</a:t>
            </a:r>
          </a:p>
        </p:txBody>
      </p:sp>
      <p:cxnSp>
        <p:nvCxnSpPr>
          <p:cNvPr id="53" name="Straight Arrow Connector 52"/>
          <p:cNvCxnSpPr>
            <a:endCxn id="52" idx="0"/>
          </p:cNvCxnSpPr>
          <p:nvPr/>
        </p:nvCxnSpPr>
        <p:spPr>
          <a:xfrm flipH="1">
            <a:off x="1141821" y="3318019"/>
            <a:ext cx="616642" cy="2665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66346" y="3584549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128918" y="3568404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832664" y="3318019"/>
            <a:ext cx="590744" cy="2665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8" idx="2"/>
            <a:endCxn id="30" idx="0"/>
          </p:cNvCxnSpPr>
          <p:nvPr/>
        </p:nvCxnSpPr>
        <p:spPr>
          <a:xfrm>
            <a:off x="4398089" y="2207190"/>
            <a:ext cx="6048" cy="459049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Rectangular Callout 27"/>
          <p:cNvSpPr/>
          <p:nvPr/>
        </p:nvSpPr>
        <p:spPr>
          <a:xfrm>
            <a:off x="3642005" y="1772816"/>
            <a:ext cx="1512168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UART2 and DMA1 </a:t>
            </a:r>
            <a:r>
              <a:rPr lang="en-US" sz="1400" dirty="0" err="1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init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Rectangular Callout 29"/>
          <p:cNvSpPr/>
          <p:nvPr/>
        </p:nvSpPr>
        <p:spPr>
          <a:xfrm>
            <a:off x="3648053" y="2666239"/>
            <a:ext cx="1512168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UART2 receive buffer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Rectangular Callout 30"/>
          <p:cNvSpPr/>
          <p:nvPr/>
        </p:nvSpPr>
        <p:spPr>
          <a:xfrm>
            <a:off x="7596336" y="4221088"/>
            <a:ext cx="1512168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DMA buffer full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Rectangular Callout 31"/>
          <p:cNvSpPr/>
          <p:nvPr/>
        </p:nvSpPr>
        <p:spPr>
          <a:xfrm>
            <a:off x="5364088" y="4221088"/>
            <a:ext cx="1512168" cy="634408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Process interrupt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Rectangular Callout 32"/>
          <p:cNvSpPr/>
          <p:nvPr/>
        </p:nvSpPr>
        <p:spPr>
          <a:xfrm>
            <a:off x="3373992" y="4470159"/>
            <a:ext cx="1512168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Buffer received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Rectangular Callout 34"/>
          <p:cNvSpPr/>
          <p:nvPr/>
        </p:nvSpPr>
        <p:spPr>
          <a:xfrm>
            <a:off x="3373992" y="5519005"/>
            <a:ext cx="1512168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Receive error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6" name="Straight Arrow Connector 35"/>
          <p:cNvCxnSpPr>
            <a:stCxn id="31" idx="1"/>
            <a:endCxn id="32" idx="3"/>
          </p:cNvCxnSpPr>
          <p:nvPr/>
        </p:nvCxnSpPr>
        <p:spPr>
          <a:xfrm flipH="1">
            <a:off x="6876256" y="4438275"/>
            <a:ext cx="720080" cy="100017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Straight Arrow Connector 36"/>
          <p:cNvCxnSpPr>
            <a:stCxn id="32" idx="1"/>
            <a:endCxn id="33" idx="3"/>
          </p:cNvCxnSpPr>
          <p:nvPr/>
        </p:nvCxnSpPr>
        <p:spPr>
          <a:xfrm flipH="1">
            <a:off x="4886160" y="4538292"/>
            <a:ext cx="477928" cy="149054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Straight Arrow Connector 46"/>
          <p:cNvCxnSpPr>
            <a:stCxn id="32" idx="1"/>
          </p:cNvCxnSpPr>
          <p:nvPr/>
        </p:nvCxnSpPr>
        <p:spPr>
          <a:xfrm flipH="1">
            <a:off x="4886160" y="4538292"/>
            <a:ext cx="477928" cy="980713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2.1.3</a:t>
            </a:r>
          </a:p>
        </p:txBody>
      </p:sp>
    </p:spTree>
    <p:extLst>
      <p:ext uri="{BB962C8B-B14F-4D97-AF65-F5344CB8AC3E}">
        <p14:creationId xmlns:p14="http://schemas.microsoft.com/office/powerpoint/2010/main" val="364388770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2" grpId="0" animBg="1"/>
      <p:bldP spid="33" grpId="0" animBg="1"/>
      <p:bldP spid="35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UART </a:t>
            </a:r>
            <a:r>
              <a:rPr lang="en-US" dirty="0">
                <a:solidFill>
                  <a:schemeClr val="accent2"/>
                </a:solidFill>
              </a:rPr>
              <a:t>with DMA transfer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2554545"/>
          </a:xfrm>
        </p:spPr>
        <p:txBody>
          <a:bodyPr/>
          <a:lstStyle/>
          <a:p>
            <a:r>
              <a:rPr lang="en-GB" dirty="0" smtClean="0"/>
              <a:t>Open the project in our IDE</a:t>
            </a:r>
          </a:p>
          <a:p>
            <a:pPr lvl="1"/>
            <a:r>
              <a:rPr lang="en-GB" dirty="0" smtClean="0"/>
              <a:t>The functions we want to put into </a:t>
            </a:r>
            <a:r>
              <a:rPr lang="en-GB" dirty="0" err="1" smtClean="0"/>
              <a:t>main.c</a:t>
            </a:r>
            <a:endParaRPr lang="en-GB" dirty="0" smtClean="0"/>
          </a:p>
          <a:p>
            <a:pPr lvl="1"/>
            <a:r>
              <a:rPr lang="en-GB" dirty="0"/>
              <a:t>Between </a:t>
            </a:r>
            <a:r>
              <a:rPr lang="en-GB" i="1" dirty="0"/>
              <a:t>/* USER CODE BEGIN </a:t>
            </a:r>
            <a:r>
              <a:rPr lang="en-GB" i="1" dirty="0" smtClean="0"/>
              <a:t>2 </a:t>
            </a:r>
            <a:r>
              <a:rPr lang="en-GB" i="1" dirty="0"/>
              <a:t>*/</a:t>
            </a:r>
            <a:r>
              <a:rPr lang="en-GB" dirty="0"/>
              <a:t> and </a:t>
            </a:r>
            <a:r>
              <a:rPr lang="en-GB" i="1" dirty="0"/>
              <a:t>/* USER CODE END </a:t>
            </a:r>
            <a:r>
              <a:rPr lang="en-GB" i="1" dirty="0" smtClean="0"/>
              <a:t>2 */ </a:t>
            </a:r>
            <a:r>
              <a:rPr lang="en-GB" dirty="0" smtClean="0"/>
              <a:t>tags</a:t>
            </a:r>
          </a:p>
          <a:p>
            <a:r>
              <a:rPr lang="en-GB" dirty="0" smtClean="0"/>
              <a:t>For transmit use function</a:t>
            </a:r>
          </a:p>
          <a:p>
            <a:pPr lvl="1"/>
            <a:r>
              <a:rPr lang="en-GB" sz="1400" dirty="0" err="1" smtClean="0"/>
              <a:t>HAL_UART_Transmit_DMA</a:t>
            </a:r>
            <a:r>
              <a:rPr lang="en-GB" sz="1400" dirty="0" smtClean="0"/>
              <a:t>(</a:t>
            </a:r>
            <a:r>
              <a:rPr lang="en-GB" sz="1400" dirty="0" err="1" smtClean="0"/>
              <a:t>UART_HandleTypeDef</a:t>
            </a:r>
            <a:r>
              <a:rPr lang="en-GB" sz="1400" dirty="0" smtClean="0"/>
              <a:t> </a:t>
            </a:r>
            <a:r>
              <a:rPr lang="en-GB" sz="1400" dirty="0"/>
              <a:t>*</a:t>
            </a:r>
            <a:r>
              <a:rPr lang="en-GB" sz="1400" dirty="0" err="1"/>
              <a:t>huart</a:t>
            </a:r>
            <a:r>
              <a:rPr lang="en-GB" sz="1400" dirty="0"/>
              <a:t>, uint8_t *</a:t>
            </a:r>
            <a:r>
              <a:rPr lang="en-GB" sz="1400" dirty="0" err="1"/>
              <a:t>pData</a:t>
            </a:r>
            <a:r>
              <a:rPr lang="en-GB" sz="1400" dirty="0"/>
              <a:t>, uint16_t Size);</a:t>
            </a:r>
            <a:endParaRPr lang="en-GB" sz="1400" dirty="0" smtClean="0"/>
          </a:p>
          <a:p>
            <a:r>
              <a:rPr lang="en-GB" dirty="0" smtClean="0"/>
              <a:t>For receive use function</a:t>
            </a:r>
          </a:p>
          <a:p>
            <a:pPr lvl="1"/>
            <a:r>
              <a:rPr lang="en-GB" sz="1400" dirty="0" err="1" smtClean="0"/>
              <a:t>HAL_UART_Receive_DMA</a:t>
            </a:r>
            <a:r>
              <a:rPr lang="en-GB" sz="1400" dirty="0" smtClean="0"/>
              <a:t>(</a:t>
            </a:r>
            <a:r>
              <a:rPr lang="en-GB" sz="1400" dirty="0" err="1" smtClean="0"/>
              <a:t>UART_HandleTypeDef</a:t>
            </a:r>
            <a:r>
              <a:rPr lang="en-GB" sz="1400" dirty="0" smtClean="0"/>
              <a:t> </a:t>
            </a:r>
            <a:r>
              <a:rPr lang="en-GB" sz="1400" dirty="0"/>
              <a:t>*</a:t>
            </a:r>
            <a:r>
              <a:rPr lang="en-GB" sz="1400" dirty="0" err="1"/>
              <a:t>huart</a:t>
            </a:r>
            <a:r>
              <a:rPr lang="en-GB" sz="1400" dirty="0"/>
              <a:t>, uint8_t *</a:t>
            </a:r>
            <a:r>
              <a:rPr lang="en-GB" sz="1400" dirty="0" err="1"/>
              <a:t>pData</a:t>
            </a:r>
            <a:r>
              <a:rPr lang="en-GB" sz="1400" dirty="0"/>
              <a:t>, uint16_t Size);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202</a:t>
            </a:fld>
            <a:endParaRPr lang="fr-FR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2.1.3</a:t>
            </a:r>
          </a:p>
        </p:txBody>
      </p:sp>
    </p:spTree>
    <p:extLst>
      <p:ext uri="{BB962C8B-B14F-4D97-AF65-F5344CB8AC3E}">
        <p14:creationId xmlns:p14="http://schemas.microsoft.com/office/powerpoint/2010/main" val="234952874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UART </a:t>
            </a:r>
            <a:r>
              <a:rPr lang="en-US" dirty="0">
                <a:solidFill>
                  <a:schemeClr val="accent2"/>
                </a:solidFill>
              </a:rPr>
              <a:t>with DMA transfer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2569934"/>
          </a:xfrm>
        </p:spPr>
        <p:txBody>
          <a:bodyPr/>
          <a:lstStyle/>
          <a:p>
            <a:r>
              <a:rPr lang="en-GB" dirty="0" smtClean="0"/>
              <a:t>Buffer definition</a:t>
            </a:r>
          </a:p>
          <a:p>
            <a:pPr marL="355600" lvl="1" indent="0">
              <a:buNone/>
            </a:pPr>
            <a:r>
              <a:rPr lang="en-US" sz="1600" dirty="0">
                <a:solidFill>
                  <a:schemeClr val="accent1"/>
                </a:solidFill>
              </a:rPr>
              <a:t>	</a:t>
            </a:r>
            <a:endParaRPr lang="en-GB" sz="1600" dirty="0">
              <a:solidFill>
                <a:schemeClr val="accent1"/>
              </a:solidFill>
            </a:endParaRP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Sending </a:t>
            </a:r>
            <a:r>
              <a:rPr lang="en-US" dirty="0"/>
              <a:t>and receiving </a:t>
            </a:r>
            <a:r>
              <a:rPr lang="en-US" dirty="0" smtClean="0"/>
              <a:t>methods with DMA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203</a:t>
            </a:fld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1043608" y="1628800"/>
            <a:ext cx="5544616" cy="1200329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0 */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uint8_t 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tx_buff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[]={0,1,2,3,4,5,6,7,8,9};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uint8_t 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rx_buff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[10];</a:t>
            </a:r>
          </a:p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0 */</a:t>
            </a:r>
          </a:p>
        </p:txBody>
      </p:sp>
      <p:sp>
        <p:nvSpPr>
          <p:cNvPr id="5" name="Rectangle 4"/>
          <p:cNvSpPr/>
          <p:nvPr/>
        </p:nvSpPr>
        <p:spPr>
          <a:xfrm>
            <a:off x="1043608" y="3861048"/>
            <a:ext cx="5976664" cy="1200329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2 */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HAL_UART_Receive_DMA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(&amp;</a:t>
            </a:r>
            <a:r>
              <a:rPr lang="en-GB" dirty="0" smtClean="0">
                <a:solidFill>
                  <a:prstClr val="black"/>
                </a:solidFill>
                <a:latin typeface="Consolas" panose="020B0609020204030204" pitchFamily="49" charset="0"/>
              </a:rPr>
              <a:t>huart2,rx_buff,10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HAL_UART_Transmit_DMA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(&amp;</a:t>
            </a:r>
            <a:r>
              <a:rPr lang="en-GB" dirty="0" smtClean="0">
                <a:solidFill>
                  <a:prstClr val="black"/>
                </a:solidFill>
                <a:latin typeface="Consolas" panose="020B0609020204030204" pitchFamily="49" charset="0"/>
              </a:rPr>
              <a:t>huart2,tx_buff,10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2 */</a:t>
            </a:r>
            <a:endParaRPr lang="en-GB" dirty="0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2.1.3</a:t>
            </a:r>
          </a:p>
        </p:txBody>
      </p:sp>
    </p:spTree>
    <p:extLst>
      <p:ext uri="{BB962C8B-B14F-4D97-AF65-F5344CB8AC3E}">
        <p14:creationId xmlns:p14="http://schemas.microsoft.com/office/powerpoint/2010/main" val="304193045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UART </a:t>
            </a:r>
            <a:r>
              <a:rPr lang="en-US" dirty="0">
                <a:solidFill>
                  <a:schemeClr val="accent2"/>
                </a:solidFill>
              </a:rPr>
              <a:t>with DMA transfer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1969770"/>
          </a:xfrm>
        </p:spPr>
        <p:txBody>
          <a:bodyPr/>
          <a:lstStyle/>
          <a:p>
            <a:r>
              <a:rPr lang="en-GB" dirty="0" smtClean="0"/>
              <a:t>Complete </a:t>
            </a:r>
            <a:r>
              <a:rPr lang="en-GB" dirty="0" err="1" smtClean="0"/>
              <a:t>callback</a:t>
            </a:r>
            <a:r>
              <a:rPr lang="en-GB" dirty="0" smtClean="0"/>
              <a:t> check</a:t>
            </a:r>
          </a:p>
          <a:p>
            <a:pPr lvl="1"/>
            <a:r>
              <a:rPr lang="en-US" dirty="0" smtClean="0"/>
              <a:t>We can put breakpoints on NOPs to watch if we receive complete buffer</a:t>
            </a:r>
            <a:endParaRPr lang="en-GB" dirty="0" smtClean="0"/>
          </a:p>
          <a:p>
            <a:pPr marL="355600" lvl="1" indent="0">
              <a:buNone/>
            </a:pPr>
            <a:r>
              <a:rPr lang="en-US" sz="1600" dirty="0">
                <a:solidFill>
                  <a:schemeClr val="accent1"/>
                </a:solidFill>
              </a:rPr>
              <a:t>	</a:t>
            </a:r>
            <a:endParaRPr lang="en-GB" sz="1600" dirty="0">
              <a:solidFill>
                <a:schemeClr val="accent1"/>
              </a:solidFill>
            </a:endParaRP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204</a:t>
            </a:fld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648072" y="2136339"/>
            <a:ext cx="8100392" cy="1754326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4 */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HAL_UART_RxCpltCallback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UART_HandleTypeDef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*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huart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__NOP();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//check if we receive all data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4 */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2.1.3</a:t>
            </a:r>
          </a:p>
        </p:txBody>
      </p:sp>
    </p:spTree>
    <p:extLst>
      <p:ext uri="{BB962C8B-B14F-4D97-AF65-F5344CB8AC3E}">
        <p14:creationId xmlns:p14="http://schemas.microsoft.com/office/powerpoint/2010/main" val="245864166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2</a:t>
            </a:r>
            <a:r>
              <a:rPr lang="en-US" b="1" dirty="0" smtClean="0">
                <a:solidFill>
                  <a:schemeClr val="accent2"/>
                </a:solidFill>
              </a:rPr>
              <a:t>.2.1 </a:t>
            </a:r>
            <a:r>
              <a:rPr lang="en-US" dirty="0" smtClean="0"/>
              <a:t>SPI Poll lab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022F87-24B0-41D2-B4A9-5E30A9FEDC5E}" type="datetime1">
              <a:rPr lang="fr-FR" smtClean="0"/>
              <a:t>01/10/2015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5252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SPI </a:t>
            </a:r>
            <a:r>
              <a:rPr lang="en-US" dirty="0" smtClean="0">
                <a:solidFill>
                  <a:schemeClr val="accent2"/>
                </a:solidFill>
              </a:rPr>
              <a:t>communication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754600"/>
          </a:xfrm>
        </p:spPr>
        <p:txBody>
          <a:bodyPr/>
          <a:lstStyle/>
          <a:p>
            <a:r>
              <a:rPr lang="en-GB" sz="2400" dirty="0" smtClean="0"/>
              <a:t>Objective</a:t>
            </a:r>
          </a:p>
          <a:p>
            <a:pPr lvl="1"/>
            <a:r>
              <a:rPr lang="en-GB" sz="1800" dirty="0" smtClean="0"/>
              <a:t>Learn how to </a:t>
            </a:r>
            <a:r>
              <a:rPr lang="en-US" sz="1800" dirty="0" smtClean="0"/>
              <a:t>setup SPI in CubeMX</a:t>
            </a:r>
            <a:endParaRPr lang="en-GB" sz="1800" dirty="0" smtClean="0"/>
          </a:p>
          <a:p>
            <a:pPr lvl="1"/>
            <a:r>
              <a:rPr lang="en-US" sz="1800" dirty="0" smtClean="0"/>
              <a:t>How to Generate Code in CubeMX and use HAL functions</a:t>
            </a:r>
          </a:p>
          <a:p>
            <a:r>
              <a:rPr lang="en-GB" sz="2400" dirty="0" smtClean="0"/>
              <a:t>Goal</a:t>
            </a:r>
          </a:p>
          <a:p>
            <a:pPr lvl="1"/>
            <a:r>
              <a:rPr lang="en-US" sz="1800" dirty="0" smtClean="0"/>
              <a:t>Configure SPI in CubeMX and Generate Code</a:t>
            </a:r>
            <a:endParaRPr lang="pl-PL" sz="1800" dirty="0" smtClean="0"/>
          </a:p>
          <a:p>
            <a:pPr lvl="1"/>
            <a:r>
              <a:rPr lang="en-US" sz="1800" dirty="0" smtClean="0"/>
              <a:t>Learn how to send and receive data over SPI without interrupts</a:t>
            </a:r>
            <a:endParaRPr lang="en-GB" sz="1800" dirty="0" smtClean="0"/>
          </a:p>
          <a:p>
            <a:pPr lvl="1"/>
            <a:r>
              <a:rPr lang="en-US" sz="1800" dirty="0" smtClean="0"/>
              <a:t>Verify the correct functionality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206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2.2.1</a:t>
            </a:r>
          </a:p>
        </p:txBody>
      </p:sp>
    </p:spTree>
    <p:extLst>
      <p:ext uri="{BB962C8B-B14F-4D97-AF65-F5344CB8AC3E}">
        <p14:creationId xmlns:p14="http://schemas.microsoft.com/office/powerpoint/2010/main" val="219223786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SPI </a:t>
            </a:r>
            <a:r>
              <a:rPr lang="en-US" dirty="0" smtClean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492990"/>
          </a:xfrm>
        </p:spPr>
        <p:txBody>
          <a:bodyPr/>
          <a:lstStyle/>
          <a:p>
            <a:r>
              <a:rPr lang="en-GB" sz="1800" dirty="0" smtClean="0"/>
              <a:t>Create project in CubeMX</a:t>
            </a:r>
          </a:p>
          <a:p>
            <a:pPr lvl="1"/>
            <a:r>
              <a:rPr lang="en-GB" sz="1400" dirty="0"/>
              <a:t>Menu &gt; File &gt; New Project</a:t>
            </a:r>
          </a:p>
          <a:p>
            <a:pPr lvl="1"/>
            <a:r>
              <a:rPr lang="en-GB" sz="1400" dirty="0"/>
              <a:t>Select STM32F0 &gt; STM32F030 &gt; LQFP64 &gt; STM32F030R8</a:t>
            </a:r>
            <a:endParaRPr lang="en-GB" sz="1800" dirty="0"/>
          </a:p>
          <a:p>
            <a:r>
              <a:rPr lang="en-US" sz="1800" dirty="0" smtClean="0"/>
              <a:t>Pin selection</a:t>
            </a:r>
          </a:p>
          <a:p>
            <a:pPr lvl="1"/>
            <a:r>
              <a:rPr lang="en-US" sz="1400" dirty="0" smtClean="0"/>
              <a:t>We are looking for free pins where is possible to create wire loopback connection</a:t>
            </a:r>
            <a:endParaRPr lang="en-GB" sz="1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207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2.2.1</a:t>
            </a:r>
          </a:p>
        </p:txBody>
      </p:sp>
    </p:spTree>
    <p:extLst>
      <p:ext uri="{BB962C8B-B14F-4D97-AF65-F5344CB8AC3E}">
        <p14:creationId xmlns:p14="http://schemas.microsoft.com/office/powerpoint/2010/main" val="418310974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SPI </a:t>
            </a:r>
            <a:r>
              <a:rPr lang="en-US" dirty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208</a:t>
            </a:fld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89" y="3816540"/>
            <a:ext cx="5499731" cy="1183716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2.2.1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303213" y="1050485"/>
            <a:ext cx="8229600" cy="2785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177800" indent="-1778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2000" kern="1200" baseline="0">
                <a:solidFill>
                  <a:srgbClr val="00215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33400" indent="-1778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002152"/>
              </a:buClr>
              <a:buFont typeface="Arial" charset="0"/>
              <a:buChar char="•"/>
              <a:defRPr sz="1600" kern="12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01700" indent="-1778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Font typeface="Arial" charset="0"/>
              <a:buChar char="•"/>
              <a:defRPr sz="1400" kern="1200">
                <a:solidFill>
                  <a:srgbClr val="9C9E9F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7175" indent="-1555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Font typeface="Arial" charset="0"/>
              <a:buChar char="•"/>
              <a:defRPr sz="1200" kern="1200">
                <a:solidFill>
                  <a:srgbClr val="5F5F5F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 smtClean="0"/>
              <a:t>Create project in </a:t>
            </a:r>
            <a:r>
              <a:rPr lang="en-GB" sz="1800" dirty="0" err="1" smtClean="0"/>
              <a:t>CubeMX</a:t>
            </a:r>
            <a:endParaRPr lang="en-GB" sz="1800" dirty="0" smtClean="0"/>
          </a:p>
          <a:p>
            <a:pPr lvl="1"/>
            <a:r>
              <a:rPr lang="en-GB" sz="1400" dirty="0" smtClean="0"/>
              <a:t>Menu &gt; File &gt; New Project</a:t>
            </a:r>
          </a:p>
          <a:p>
            <a:pPr lvl="1"/>
            <a:r>
              <a:rPr lang="en-GB" sz="1400" dirty="0" smtClean="0"/>
              <a:t>Select STM32F0 &gt; STM32F030 &gt; LQFP64 &gt; STM32F030R8</a:t>
            </a:r>
            <a:endParaRPr lang="en-GB" sz="1800" dirty="0" smtClean="0"/>
          </a:p>
          <a:p>
            <a:r>
              <a:rPr lang="en-US" sz="1800" dirty="0" err="1"/>
              <a:t>CubeMX</a:t>
            </a:r>
            <a:r>
              <a:rPr lang="en-US" sz="1800" dirty="0"/>
              <a:t> SPI selection</a:t>
            </a:r>
          </a:p>
          <a:p>
            <a:pPr lvl="1"/>
            <a:r>
              <a:rPr lang="en-US" sz="1400" dirty="0"/>
              <a:t>Select SPI1 Full-Duplex Master</a:t>
            </a:r>
          </a:p>
          <a:p>
            <a:pPr lvl="1"/>
            <a:r>
              <a:rPr lang="en-US" sz="1400" dirty="0"/>
              <a:t>Select </a:t>
            </a:r>
            <a:r>
              <a:rPr lang="en-US" sz="1400" dirty="0" smtClean="0"/>
              <a:t>PB5</a:t>
            </a:r>
            <a:r>
              <a:rPr lang="en-US" sz="1400" dirty="0"/>
              <a:t>, </a:t>
            </a:r>
            <a:r>
              <a:rPr lang="en-US" sz="1400" dirty="0" smtClean="0"/>
              <a:t>PB4, PB3 </a:t>
            </a:r>
            <a:r>
              <a:rPr lang="en-US" sz="1400" dirty="0"/>
              <a:t>for SPI1 if weren't selected</a:t>
            </a:r>
          </a:p>
          <a:p>
            <a:pPr marL="355600" lvl="1" indent="0">
              <a:buFont typeface="Arial" charset="0"/>
              <a:buNone/>
            </a:pPr>
            <a:endParaRPr lang="en-GB" sz="1400" dirty="0" smtClean="0"/>
          </a:p>
          <a:p>
            <a:pPr marL="0" indent="0">
              <a:buFont typeface="Arial" charset="0"/>
              <a:buNone/>
            </a:pPr>
            <a:endParaRPr lang="en-GB" sz="24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037" y="2874873"/>
            <a:ext cx="289560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5025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E7ED6078-43E8-4ED6-AA1C-43630FA86CC3" descr="E7ED6078-43E8-4ED6-AA1C-43630FA86CC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659" y="2132856"/>
            <a:ext cx="5780613" cy="4335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SPI </a:t>
            </a:r>
            <a:r>
              <a:rPr lang="en-US" dirty="0" smtClean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477328"/>
          </a:xfrm>
        </p:spPr>
        <p:txBody>
          <a:bodyPr/>
          <a:lstStyle/>
          <a:p>
            <a:r>
              <a:rPr lang="en-US" sz="1800" dirty="0" smtClean="0"/>
              <a:t>Hardware preparation</a:t>
            </a:r>
          </a:p>
          <a:p>
            <a:pPr lvl="1"/>
            <a:r>
              <a:rPr lang="en-US" sz="1400" dirty="0" smtClean="0"/>
              <a:t>Connect PB4 and PB5 together with jumper</a:t>
            </a:r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209</a:t>
            </a:fld>
            <a:endParaRPr lang="fr-FR" dirty="0"/>
          </a:p>
        </p:txBody>
      </p:sp>
      <p:sp>
        <p:nvSpPr>
          <p:cNvPr id="14" name="Oval Callout 13"/>
          <p:cNvSpPr/>
          <p:nvPr/>
        </p:nvSpPr>
        <p:spPr>
          <a:xfrm>
            <a:off x="3563888" y="3754200"/>
            <a:ext cx="2304256" cy="1138672"/>
          </a:xfrm>
          <a:prstGeom prst="wedgeEllipseCallout">
            <a:avLst>
              <a:gd name="adj1" fmla="val -61046"/>
              <a:gd name="adj2" fmla="val 80736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Hardware loopback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2.2.1</a:t>
            </a:r>
          </a:p>
        </p:txBody>
      </p:sp>
    </p:spTree>
    <p:extLst>
      <p:ext uri="{BB962C8B-B14F-4D97-AF65-F5344CB8AC3E}">
        <p14:creationId xmlns:p14="http://schemas.microsoft.com/office/powerpoint/2010/main" val="212201409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512" y="57141"/>
            <a:ext cx="2854486" cy="2659812"/>
            <a:chOff x="179512" y="57141"/>
            <a:chExt cx="2854486" cy="265981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57141"/>
              <a:ext cx="2241345" cy="19479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Down Arrow 14"/>
            <p:cNvSpPr/>
            <p:nvPr/>
          </p:nvSpPr>
          <p:spPr>
            <a:xfrm rot="17518153">
              <a:off x="2248271" y="1931226"/>
              <a:ext cx="829532" cy="741922"/>
            </a:xfrm>
            <a:prstGeom prst="downArrow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24266" y="1972215"/>
              <a:ext cx="155183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 err="1" smtClean="0">
                  <a:solidFill>
                    <a:schemeClr val="accent4"/>
                  </a:solidFill>
                </a:rPr>
                <a:t>Pinout</a:t>
              </a:r>
              <a:r>
                <a:rPr lang="en-US" sz="1600" b="1" dirty="0" smtClean="0">
                  <a:solidFill>
                    <a:schemeClr val="accent4"/>
                  </a:solidFill>
                </a:rPr>
                <a:t> Wizard</a:t>
              </a:r>
              <a:endParaRPr lang="en-US" sz="1600" dirty="0" smtClean="0">
                <a:solidFill>
                  <a:schemeClr val="accent4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74739" y="3615250"/>
            <a:ext cx="3611653" cy="2603153"/>
            <a:chOff x="174739" y="3615250"/>
            <a:chExt cx="3611653" cy="260315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4682253"/>
              <a:ext cx="3606880" cy="1536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174739" y="4343699"/>
              <a:ext cx="220194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accent4"/>
                  </a:solidFill>
                </a:rPr>
                <a:t>Clock Tree wizard</a:t>
              </a:r>
              <a:endParaRPr lang="en-US" sz="1600" dirty="0" smtClean="0">
                <a:solidFill>
                  <a:schemeClr val="accent4"/>
                </a:solidFill>
              </a:endParaRPr>
            </a:p>
          </p:txBody>
        </p:sp>
        <p:sp>
          <p:nvSpPr>
            <p:cNvPr id="20" name="Down Arrow 19"/>
            <p:cNvSpPr/>
            <p:nvPr/>
          </p:nvSpPr>
          <p:spPr>
            <a:xfrm rot="4081847" flipV="1">
              <a:off x="2280161" y="3659055"/>
              <a:ext cx="829532" cy="741922"/>
            </a:xfrm>
            <a:prstGeom prst="downArrow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517654" y="271517"/>
            <a:ext cx="3398412" cy="2445437"/>
            <a:chOff x="5517654" y="271517"/>
            <a:chExt cx="3398412" cy="2445437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9696" y="271517"/>
              <a:ext cx="2207079" cy="1519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6232318" y="1939440"/>
              <a:ext cx="26837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accent4"/>
                  </a:solidFill>
                </a:rPr>
                <a:t>Peripherals &amp; Middleware</a:t>
              </a:r>
            </a:p>
            <a:p>
              <a:pPr algn="ctr"/>
              <a:r>
                <a:rPr lang="en-US" sz="1600" b="1" dirty="0" smtClean="0">
                  <a:solidFill>
                    <a:schemeClr val="accent4"/>
                  </a:solidFill>
                </a:rPr>
                <a:t>Wizard</a:t>
              </a:r>
              <a:endParaRPr lang="en-US" sz="1600" dirty="0" smtClean="0">
                <a:solidFill>
                  <a:schemeClr val="accent4"/>
                </a:solidFill>
              </a:endParaRPr>
            </a:p>
          </p:txBody>
        </p:sp>
        <p:sp>
          <p:nvSpPr>
            <p:cNvPr id="21" name="Down Arrow 20"/>
            <p:cNvSpPr/>
            <p:nvPr/>
          </p:nvSpPr>
          <p:spPr>
            <a:xfrm rot="4081847" flipH="1">
              <a:off x="5473849" y="1931227"/>
              <a:ext cx="829532" cy="741922"/>
            </a:xfrm>
            <a:prstGeom prst="downArrow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549544" y="3615251"/>
            <a:ext cx="3436222" cy="2634710"/>
            <a:chOff x="5549544" y="3615251"/>
            <a:chExt cx="3436222" cy="2634710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0703" y="4461253"/>
              <a:ext cx="2925063" cy="17887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6536218" y="3887166"/>
              <a:ext cx="230056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accent4"/>
                  </a:solidFill>
                </a:rPr>
                <a:t>Power Consumption</a:t>
              </a:r>
            </a:p>
            <a:p>
              <a:pPr algn="ctr"/>
              <a:r>
                <a:rPr lang="en-US" sz="1600" b="1" dirty="0" smtClean="0">
                  <a:solidFill>
                    <a:schemeClr val="accent4"/>
                  </a:solidFill>
                </a:rPr>
                <a:t>Wizard</a:t>
              </a:r>
              <a:endParaRPr lang="en-US" sz="1600" dirty="0" smtClean="0">
                <a:solidFill>
                  <a:schemeClr val="accent4"/>
                </a:solidFill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 rot="17518153" flipH="1" flipV="1">
              <a:off x="5505739" y="3659056"/>
              <a:ext cx="829532" cy="741922"/>
            </a:xfrm>
            <a:prstGeom prst="downArrow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2" name="Picture 8" descr="C:\Users\ldesseig\Documents\My ST Documents\MCD\Projects\STM32Cube V1\Branding Visuals\STM32_Cube_128x128px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720" y="329092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/>
          <p:cNvSpPr/>
          <p:nvPr/>
        </p:nvSpPr>
        <p:spPr>
          <a:xfrm>
            <a:off x="3104304" y="746314"/>
            <a:ext cx="24080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/>
                </a:solidFill>
              </a:rPr>
              <a:t>STM</a:t>
            </a:r>
            <a:r>
              <a:rPr lang="en-US" sz="2400" dirty="0" smtClean="0">
                <a:solidFill>
                  <a:schemeClr val="accent1"/>
                </a:solidFill>
              </a:rPr>
              <a:t>32</a:t>
            </a:r>
            <a:r>
              <a:rPr lang="en-US" sz="2400" b="1" dirty="0" smtClean="0">
                <a:solidFill>
                  <a:schemeClr val="accent1"/>
                </a:solidFill>
              </a:rPr>
              <a:t>Cube</a:t>
            </a:r>
            <a:r>
              <a:rPr lang="en-US" sz="2400" dirty="0" smtClean="0">
                <a:solidFill>
                  <a:schemeClr val="accent1"/>
                </a:solidFill>
              </a:rPr>
              <a:t>MX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300" y="1102451"/>
            <a:ext cx="2980041" cy="223536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499" y="1552492"/>
            <a:ext cx="667642" cy="667642"/>
          </a:xfrm>
          <a:prstGeom prst="rect">
            <a:avLst/>
          </a:prstGeom>
        </p:spPr>
      </p:pic>
      <p:sp>
        <p:nvSpPr>
          <p:cNvPr id="24" name="Slide Number Placeholder 3"/>
          <p:cNvSpPr txBox="1">
            <a:spLocks/>
          </p:cNvSpPr>
          <p:nvPr/>
        </p:nvSpPr>
        <p:spPr>
          <a:xfrm>
            <a:off x="8617744" y="678629"/>
            <a:ext cx="544994" cy="198000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31B9E4-8E4D-4C86-BFD7-412B282B373B}" type="slidenum">
              <a:rPr lang="fr-FR" smtClean="0"/>
              <a:pPr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347777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SPI </a:t>
            </a:r>
            <a:r>
              <a:rPr lang="en-US" dirty="0" smtClean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692771"/>
          </a:xfrm>
        </p:spPr>
        <p:txBody>
          <a:bodyPr/>
          <a:lstStyle/>
          <a:p>
            <a:r>
              <a:rPr lang="en-GB" sz="1800" dirty="0"/>
              <a:t>In order to run on maximum frequency, setup clock system</a:t>
            </a:r>
          </a:p>
          <a:p>
            <a:r>
              <a:rPr lang="en-US" sz="1800" dirty="0" smtClean="0"/>
              <a:t>Details </a:t>
            </a:r>
            <a:r>
              <a:rPr lang="en-US" sz="1800" dirty="0"/>
              <a:t>in </a:t>
            </a:r>
            <a:r>
              <a:rPr lang="en-US" sz="1800" dirty="0" smtClean="0"/>
              <a:t>lab </a:t>
            </a:r>
            <a:r>
              <a:rPr lang="en-US" sz="1800" dirty="0"/>
              <a:t>0</a:t>
            </a:r>
            <a:endParaRPr lang="en-GB" sz="1800" dirty="0"/>
          </a:p>
          <a:p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210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2.2.1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42" y="2012236"/>
            <a:ext cx="7056727" cy="465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10426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SPI </a:t>
            </a:r>
            <a:r>
              <a:rPr lang="en-US" dirty="0" smtClean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4139595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CubeMX SPI configuration</a:t>
            </a:r>
          </a:p>
          <a:p>
            <a:pPr lvl="1"/>
            <a:r>
              <a:rPr lang="en-US" sz="1400" dirty="0" smtClean="0"/>
              <a:t>Tab&gt;Configuration&gt;Connectivity&gt;SPI1</a:t>
            </a:r>
          </a:p>
          <a:p>
            <a:pPr lvl="1"/>
            <a:r>
              <a:rPr lang="en-US" sz="1400" dirty="0" smtClean="0"/>
              <a:t>Check the settings</a:t>
            </a:r>
          </a:p>
          <a:p>
            <a:pPr lvl="1"/>
            <a:r>
              <a:rPr lang="en-US" sz="1400" dirty="0" smtClean="0"/>
              <a:t>Button OK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 smtClean="0"/>
              <a:t>The CLK frequency </a:t>
            </a:r>
            <a:br>
              <a:rPr lang="en-US" sz="1400" dirty="0" smtClean="0"/>
            </a:br>
            <a:r>
              <a:rPr lang="en-US" sz="1400" dirty="0" smtClean="0"/>
              <a:t>with core on 48MHz</a:t>
            </a:r>
            <a:br>
              <a:rPr lang="en-US" sz="1400" dirty="0" smtClean="0"/>
            </a:br>
            <a:r>
              <a:rPr lang="en-US" sz="1400" dirty="0" smtClean="0"/>
              <a:t>is now 12MHz</a:t>
            </a:r>
          </a:p>
          <a:p>
            <a:pPr lvl="1"/>
            <a:r>
              <a:rPr lang="en-US" sz="1400" dirty="0" smtClean="0"/>
              <a:t>For this clock use </a:t>
            </a:r>
            <a:br>
              <a:rPr lang="en-US" sz="1400" dirty="0" smtClean="0"/>
            </a:br>
            <a:r>
              <a:rPr lang="en-US" sz="1400" dirty="0" smtClean="0"/>
              <a:t>HIGH GPIO speed </a:t>
            </a:r>
          </a:p>
          <a:p>
            <a:pPr marL="355600" lvl="1" indent="0">
              <a:buNone/>
            </a:pPr>
            <a:endParaRPr lang="en-US" sz="1400" dirty="0" smtClean="0"/>
          </a:p>
          <a:p>
            <a:pPr marL="355600" lvl="1" indent="0">
              <a:buNone/>
            </a:pPr>
            <a:endParaRPr lang="en-US" sz="12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211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2.2.1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233" y="1916832"/>
            <a:ext cx="4847580" cy="480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531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SPI </a:t>
            </a:r>
            <a:r>
              <a:rPr lang="en-US" dirty="0" smtClean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416320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CubeMX SPI – GPIO configuration</a:t>
            </a:r>
          </a:p>
          <a:p>
            <a:pPr lvl="1"/>
            <a:r>
              <a:rPr lang="en-US" sz="1400" dirty="0" smtClean="0"/>
              <a:t>Tab&gt;Configuration&gt;System&gt;</a:t>
            </a:r>
            <a:br>
              <a:rPr lang="en-US" sz="1400" dirty="0" smtClean="0"/>
            </a:br>
            <a:r>
              <a:rPr lang="en-US" sz="1400" dirty="0" smtClean="0"/>
              <a:t>&gt;GPIO</a:t>
            </a:r>
          </a:p>
          <a:p>
            <a:pPr lvl="1"/>
            <a:r>
              <a:rPr lang="en-US" sz="1400" dirty="0" smtClean="0"/>
              <a:t>Tab&gt;SPI1</a:t>
            </a:r>
          </a:p>
          <a:p>
            <a:pPr lvl="1"/>
            <a:r>
              <a:rPr lang="en-US" sz="1400" dirty="0" smtClean="0"/>
              <a:t>Seth High output speed</a:t>
            </a:r>
          </a:p>
          <a:p>
            <a:pPr lvl="1"/>
            <a:r>
              <a:rPr lang="en-US" sz="1400" dirty="0" smtClean="0"/>
              <a:t>Button OK</a:t>
            </a:r>
          </a:p>
          <a:p>
            <a:pPr lvl="1"/>
            <a:endParaRPr lang="en-US" sz="1400" dirty="0"/>
          </a:p>
          <a:p>
            <a:pPr marL="355600" lvl="1" indent="0">
              <a:buNone/>
            </a:pPr>
            <a:endParaRPr lang="en-US" sz="1400" dirty="0" smtClean="0"/>
          </a:p>
          <a:p>
            <a:pPr marL="355600" lvl="1" indent="0">
              <a:buNone/>
            </a:pPr>
            <a:endParaRPr lang="en-US" sz="12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212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2.2.1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075" y="1853912"/>
            <a:ext cx="4646463" cy="460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30515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SPI </a:t>
            </a:r>
            <a:r>
              <a:rPr lang="en-US" dirty="0" smtClean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077766"/>
          </a:xfrm>
        </p:spPr>
        <p:txBody>
          <a:bodyPr/>
          <a:lstStyle/>
          <a:p>
            <a:r>
              <a:rPr lang="en-GB" sz="1800" dirty="0" smtClean="0"/>
              <a:t>Now we set the project details for generation</a:t>
            </a:r>
          </a:p>
          <a:p>
            <a:pPr lvl="1"/>
            <a:r>
              <a:rPr lang="en-GB" sz="1400" dirty="0" smtClean="0"/>
              <a:t>Menu &gt; Project &gt; Project Settings</a:t>
            </a:r>
          </a:p>
          <a:p>
            <a:pPr lvl="1"/>
            <a:r>
              <a:rPr lang="en-GB" sz="1400" dirty="0" smtClean="0"/>
              <a:t>Set the project name</a:t>
            </a:r>
          </a:p>
          <a:p>
            <a:pPr lvl="1"/>
            <a:r>
              <a:rPr lang="en-GB" sz="1400" dirty="0" smtClean="0"/>
              <a:t>Project location</a:t>
            </a:r>
          </a:p>
          <a:p>
            <a:pPr lvl="1"/>
            <a:r>
              <a:rPr lang="en-GB" sz="1400" dirty="0" smtClean="0"/>
              <a:t>Type of </a:t>
            </a:r>
            <a:r>
              <a:rPr lang="en-GB" sz="1400" dirty="0" err="1" smtClean="0"/>
              <a:t>toolchain</a:t>
            </a:r>
            <a:endParaRPr lang="en-GB" sz="1400" dirty="0" smtClean="0"/>
          </a:p>
          <a:p>
            <a:r>
              <a:rPr lang="en-GB" sz="1800" dirty="0" smtClean="0"/>
              <a:t>Now we can Generate Code</a:t>
            </a:r>
          </a:p>
          <a:p>
            <a:pPr lvl="1"/>
            <a:r>
              <a:rPr lang="en-GB" sz="1400" dirty="0" smtClean="0"/>
              <a:t>Menu &gt; Project &gt; Generate Code</a:t>
            </a:r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213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2.2.1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205" y="1700808"/>
            <a:ext cx="496252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07130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SPI </a:t>
            </a:r>
            <a:r>
              <a:rPr lang="en-US" dirty="0" smtClean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transmit receive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214</a:t>
            </a:fld>
            <a:endParaRPr lang="fr-FR" dirty="0"/>
          </a:p>
        </p:txBody>
      </p:sp>
      <p:sp>
        <p:nvSpPr>
          <p:cNvPr id="20" name="Down Arrow 19"/>
          <p:cNvSpPr/>
          <p:nvPr/>
        </p:nvSpPr>
        <p:spPr>
          <a:xfrm>
            <a:off x="2544571" y="2689330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rved Up Arrow 20"/>
          <p:cNvSpPr/>
          <p:nvPr/>
        </p:nvSpPr>
        <p:spPr>
          <a:xfrm rot="16020542">
            <a:off x="4303195" y="3067876"/>
            <a:ext cx="459676" cy="42559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>
            <a:endCxn id="24" idx="0"/>
          </p:cNvCxnSpPr>
          <p:nvPr/>
        </p:nvCxnSpPr>
        <p:spPr>
          <a:xfrm flipH="1">
            <a:off x="958529" y="3548064"/>
            <a:ext cx="1202466" cy="8477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594253" y="3548064"/>
            <a:ext cx="1187144" cy="8615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18770" y="4395841"/>
            <a:ext cx="1279517" cy="276999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+mj-lt"/>
              </a:rPr>
              <a:t>HAL_TIMEOUT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24225" y="4409649"/>
            <a:ext cx="1140056" cy="276999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+mj-lt"/>
              </a:rPr>
              <a:t>HAL_ERROR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873826" y="4409648"/>
            <a:ext cx="816249" cy="276999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+mj-lt"/>
              </a:rPr>
              <a:t>HAL_OK</a:t>
            </a:r>
          </a:p>
        </p:txBody>
      </p:sp>
      <p:cxnSp>
        <p:nvCxnSpPr>
          <p:cNvPr id="27" name="Straight Arrow Connector 26"/>
          <p:cNvCxnSpPr>
            <a:stCxn id="30" idx="2"/>
          </p:cNvCxnSpPr>
          <p:nvPr/>
        </p:nvCxnSpPr>
        <p:spPr>
          <a:xfrm flipH="1">
            <a:off x="2405791" y="3548064"/>
            <a:ext cx="249084" cy="8477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693033" y="3089813"/>
            <a:ext cx="1653018" cy="46166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b="1" dirty="0" smtClean="0">
                <a:latin typeface="+mj-lt"/>
              </a:rPr>
              <a:t>Function blocks</a:t>
            </a:r>
          </a:p>
          <a:p>
            <a:pPr algn="ctr"/>
            <a:r>
              <a:rPr lang="en-US" sz="1200" b="1" dirty="0" smtClean="0">
                <a:latin typeface="+mj-lt"/>
              </a:rPr>
              <a:t>Polling with timeout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145468" y="2381553"/>
            <a:ext cx="3000420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/>
              <a:t>Peripheral Initializations</a:t>
            </a:r>
            <a:endParaRPr lang="en-US" sz="1400" dirty="0"/>
          </a:p>
        </p:txBody>
      </p:sp>
      <p:sp>
        <p:nvSpPr>
          <p:cNvPr id="30" name="Rectangle 29"/>
          <p:cNvSpPr/>
          <p:nvPr/>
        </p:nvSpPr>
        <p:spPr>
          <a:xfrm>
            <a:off x="1145468" y="3024844"/>
            <a:ext cx="3018813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/>
              <a:t>P</a:t>
            </a:r>
            <a:r>
              <a:rPr lang="en-US" sz="1400" dirty="0" smtClean="0"/>
              <a:t>olling process</a:t>
            </a:r>
          </a:p>
          <a:p>
            <a:pPr algn="ctr"/>
            <a:r>
              <a:rPr lang="en-US" sz="1400" dirty="0" err="1"/>
              <a:t>HAL_SPI_TransmitReceive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4533033" y="4418791"/>
            <a:ext cx="1011815" cy="276999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+mj-lt"/>
              </a:rPr>
              <a:t>HAL_BUSY</a:t>
            </a:r>
          </a:p>
        </p:txBody>
      </p:sp>
      <p:cxnSp>
        <p:nvCxnSpPr>
          <p:cNvPr id="32" name="Straight Arrow Connector 31"/>
          <p:cNvCxnSpPr>
            <a:endCxn id="25" idx="0"/>
          </p:cNvCxnSpPr>
          <p:nvPr/>
        </p:nvCxnSpPr>
        <p:spPr>
          <a:xfrm>
            <a:off x="3024309" y="3551478"/>
            <a:ext cx="569944" cy="8581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2.2.1</a:t>
            </a:r>
          </a:p>
        </p:txBody>
      </p:sp>
    </p:spTree>
    <p:extLst>
      <p:ext uri="{BB962C8B-B14F-4D97-AF65-F5344CB8AC3E}">
        <p14:creationId xmlns:p14="http://schemas.microsoft.com/office/powerpoint/2010/main" val="25487805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SPI </a:t>
            </a:r>
            <a:r>
              <a:rPr lang="en-US" dirty="0" smtClean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2862322"/>
          </a:xfrm>
        </p:spPr>
        <p:txBody>
          <a:bodyPr/>
          <a:lstStyle/>
          <a:p>
            <a:r>
              <a:rPr lang="en-GB" dirty="0" smtClean="0"/>
              <a:t>Open the project in our IDE</a:t>
            </a:r>
          </a:p>
          <a:p>
            <a:pPr lvl="1"/>
            <a:r>
              <a:rPr lang="en-GB" dirty="0" smtClean="0"/>
              <a:t>The functions we want to put into </a:t>
            </a:r>
            <a:r>
              <a:rPr lang="en-GB" dirty="0" err="1" smtClean="0"/>
              <a:t>main.c</a:t>
            </a:r>
            <a:endParaRPr lang="en-GB" dirty="0" smtClean="0"/>
          </a:p>
          <a:p>
            <a:pPr lvl="1"/>
            <a:r>
              <a:rPr lang="en-GB" dirty="0"/>
              <a:t>Between </a:t>
            </a:r>
            <a:r>
              <a:rPr lang="en-GB" i="1" dirty="0"/>
              <a:t>/* USER CODE BEGIN 3</a:t>
            </a:r>
            <a:r>
              <a:rPr lang="en-GB" i="1" dirty="0" smtClean="0"/>
              <a:t> </a:t>
            </a:r>
            <a:r>
              <a:rPr lang="en-GB" i="1" dirty="0"/>
              <a:t>*/</a:t>
            </a:r>
            <a:r>
              <a:rPr lang="en-GB" dirty="0"/>
              <a:t> and </a:t>
            </a:r>
            <a:r>
              <a:rPr lang="en-GB" i="1" dirty="0"/>
              <a:t>/* USER CODE END 3</a:t>
            </a:r>
            <a:r>
              <a:rPr lang="en-GB" i="1" dirty="0" smtClean="0"/>
              <a:t> */ </a:t>
            </a:r>
            <a:r>
              <a:rPr lang="en-GB" dirty="0" smtClean="0"/>
              <a:t>tags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For transmit and receive use function</a:t>
            </a:r>
          </a:p>
          <a:p>
            <a:pPr lvl="1"/>
            <a:r>
              <a:rPr lang="en-GB" dirty="0" err="1"/>
              <a:t>HAL_SPI_TransmitReceive</a:t>
            </a:r>
            <a:r>
              <a:rPr lang="en-GB" dirty="0"/>
              <a:t>(</a:t>
            </a:r>
            <a:r>
              <a:rPr lang="en-GB" dirty="0" err="1"/>
              <a:t>SPI_HandleTypeDef</a:t>
            </a:r>
            <a:r>
              <a:rPr lang="en-GB" dirty="0"/>
              <a:t> *</a:t>
            </a:r>
            <a:r>
              <a:rPr lang="en-GB" dirty="0" err="1"/>
              <a:t>hspi</a:t>
            </a:r>
            <a:r>
              <a:rPr lang="en-GB" dirty="0"/>
              <a:t>, uint8_t *</a:t>
            </a:r>
            <a:r>
              <a:rPr lang="en-GB" dirty="0" err="1"/>
              <a:t>pTxData</a:t>
            </a:r>
            <a:r>
              <a:rPr lang="en-GB" dirty="0"/>
              <a:t>, uint8_t *</a:t>
            </a:r>
            <a:r>
              <a:rPr lang="en-GB" dirty="0" err="1"/>
              <a:t>pRxData</a:t>
            </a:r>
            <a:r>
              <a:rPr lang="en-GB" dirty="0"/>
              <a:t>, uint16_t Size, uint32_t Timeout)</a:t>
            </a:r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215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2.2.1</a:t>
            </a:r>
          </a:p>
        </p:txBody>
      </p:sp>
    </p:spTree>
    <p:extLst>
      <p:ext uri="{BB962C8B-B14F-4D97-AF65-F5344CB8AC3E}">
        <p14:creationId xmlns:p14="http://schemas.microsoft.com/office/powerpoint/2010/main" val="286212354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SPI </a:t>
            </a:r>
            <a:r>
              <a:rPr lang="en-US" dirty="0" smtClean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2923877"/>
          </a:xfrm>
        </p:spPr>
        <p:txBody>
          <a:bodyPr/>
          <a:lstStyle/>
          <a:p>
            <a:r>
              <a:rPr lang="en-GB" dirty="0" smtClean="0"/>
              <a:t>Transmit receive solution</a:t>
            </a:r>
          </a:p>
          <a:p>
            <a:pPr lvl="1"/>
            <a:r>
              <a:rPr lang="en-US" dirty="0" smtClean="0"/>
              <a:t>Create data structure for data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3556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Call transmit receive function</a:t>
            </a:r>
            <a:endParaRPr lang="en-GB" dirty="0" smtClean="0"/>
          </a:p>
          <a:p>
            <a:pPr marL="0" indent="0">
              <a:buNone/>
            </a:pPr>
            <a:endParaRPr lang="en-GB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216</a:t>
            </a:fld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457200" y="1916832"/>
            <a:ext cx="5842992" cy="1200329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PV */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uint8_t 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tx_buffer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[]={0,1,2,3,4,5,6,7,8,9};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uint8_t 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rx_buffer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[10];</a:t>
            </a:r>
          </a:p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PV */</a:t>
            </a:r>
          </a:p>
        </p:txBody>
      </p:sp>
      <p:sp>
        <p:nvSpPr>
          <p:cNvPr id="8" name="Rectangle 7"/>
          <p:cNvSpPr/>
          <p:nvPr/>
        </p:nvSpPr>
        <p:spPr>
          <a:xfrm>
            <a:off x="464343" y="3513782"/>
            <a:ext cx="8068469" cy="923330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2 */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HAL_SPI_TransmitReceive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(&amp;hspi1,tx_buffer,rx_buffer,10,100);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2 */</a:t>
            </a:r>
            <a:endParaRPr lang="en-GB" dirty="0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2.2.1</a:t>
            </a:r>
          </a:p>
        </p:txBody>
      </p:sp>
    </p:spTree>
    <p:extLst>
      <p:ext uri="{BB962C8B-B14F-4D97-AF65-F5344CB8AC3E}">
        <p14:creationId xmlns:p14="http://schemas.microsoft.com/office/powerpoint/2010/main" val="39021792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/>
                </a:solidFill>
              </a:rPr>
              <a:t>2.2.2 </a:t>
            </a:r>
            <a:r>
              <a:rPr lang="en-US" dirty="0" smtClean="0"/>
              <a:t>SPI Interrupt lab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022F87-24B0-41D2-B4A9-5E30A9FEDC5E}" type="datetime1">
              <a:rPr lang="fr-FR" smtClean="0"/>
              <a:t>01/10/2015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653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SPI </a:t>
            </a:r>
            <a:r>
              <a:rPr lang="en-US" dirty="0" smtClean="0">
                <a:solidFill>
                  <a:schemeClr val="accent2"/>
                </a:solidFill>
              </a:rPr>
              <a:t>with </a:t>
            </a:r>
            <a:r>
              <a:rPr lang="en-US" dirty="0">
                <a:solidFill>
                  <a:schemeClr val="accent2"/>
                </a:solidFill>
              </a:rPr>
              <a:t>interrupt</a:t>
            </a:r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108543"/>
          </a:xfrm>
        </p:spPr>
        <p:txBody>
          <a:bodyPr/>
          <a:lstStyle/>
          <a:p>
            <a:r>
              <a:rPr lang="en-GB" sz="2400" dirty="0" smtClean="0"/>
              <a:t>Objective</a:t>
            </a:r>
          </a:p>
          <a:p>
            <a:pPr lvl="1"/>
            <a:r>
              <a:rPr lang="en-GB" sz="1800" dirty="0" smtClean="0"/>
              <a:t>Learn how to </a:t>
            </a:r>
            <a:r>
              <a:rPr lang="en-US" sz="1800" dirty="0" smtClean="0"/>
              <a:t>setup SPI with interrupts in CubeMX</a:t>
            </a:r>
            <a:endParaRPr lang="en-GB" sz="1800" dirty="0" smtClean="0"/>
          </a:p>
          <a:p>
            <a:pPr lvl="1"/>
            <a:r>
              <a:rPr lang="en-US" sz="1800" dirty="0" smtClean="0"/>
              <a:t>How to Generate Code in CubeMX and use HAL functions</a:t>
            </a:r>
          </a:p>
          <a:p>
            <a:pPr lvl="1"/>
            <a:r>
              <a:rPr lang="en-US" sz="1800" dirty="0" smtClean="0"/>
              <a:t>Create simple loopback example with interrupts</a:t>
            </a:r>
            <a:endParaRPr lang="en-GB" sz="1800" dirty="0"/>
          </a:p>
          <a:p>
            <a:r>
              <a:rPr lang="en-GB" sz="2400" dirty="0" smtClean="0"/>
              <a:t>Goal</a:t>
            </a:r>
          </a:p>
          <a:p>
            <a:pPr lvl="1"/>
            <a:r>
              <a:rPr lang="en-US" sz="1800" dirty="0" smtClean="0"/>
              <a:t>Configure SPI in CubeMX and Generate Code</a:t>
            </a:r>
            <a:endParaRPr lang="pl-PL" sz="1800" dirty="0" smtClean="0"/>
          </a:p>
          <a:p>
            <a:pPr lvl="1"/>
            <a:r>
              <a:rPr lang="en-US" sz="1800" dirty="0" smtClean="0"/>
              <a:t>Learn how to send and receive data over SPI with interrupts</a:t>
            </a:r>
            <a:endParaRPr lang="en-GB" sz="1800" dirty="0" smtClean="0"/>
          </a:p>
          <a:p>
            <a:pPr lvl="1"/>
            <a:r>
              <a:rPr lang="en-US" sz="1800" dirty="0" smtClean="0"/>
              <a:t>Verify the correct functionality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218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2.2.2</a:t>
            </a:r>
          </a:p>
        </p:txBody>
      </p:sp>
    </p:spTree>
    <p:extLst>
      <p:ext uri="{BB962C8B-B14F-4D97-AF65-F5344CB8AC3E}">
        <p14:creationId xmlns:p14="http://schemas.microsoft.com/office/powerpoint/2010/main" val="100574343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SPI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219</a:t>
            </a:fld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89" y="3816540"/>
            <a:ext cx="5499731" cy="1183716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2.2.2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303213" y="1050485"/>
            <a:ext cx="8229600" cy="2785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177800" indent="-1778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2000" kern="1200" baseline="0">
                <a:solidFill>
                  <a:srgbClr val="00215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33400" indent="-1778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002152"/>
              </a:buClr>
              <a:buFont typeface="Arial" charset="0"/>
              <a:buChar char="•"/>
              <a:defRPr sz="1600" kern="12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01700" indent="-1778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Font typeface="Arial" charset="0"/>
              <a:buChar char="•"/>
              <a:defRPr sz="1400" kern="1200">
                <a:solidFill>
                  <a:srgbClr val="9C9E9F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7175" indent="-1555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Font typeface="Arial" charset="0"/>
              <a:buChar char="•"/>
              <a:defRPr sz="1200" kern="1200">
                <a:solidFill>
                  <a:srgbClr val="5F5F5F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 smtClean="0"/>
              <a:t>Create project in </a:t>
            </a:r>
            <a:r>
              <a:rPr lang="en-GB" sz="1800" dirty="0" err="1" smtClean="0"/>
              <a:t>CubeMX</a:t>
            </a:r>
            <a:endParaRPr lang="en-GB" sz="1800" dirty="0" smtClean="0"/>
          </a:p>
          <a:p>
            <a:pPr lvl="1"/>
            <a:r>
              <a:rPr lang="en-GB" sz="1400" dirty="0" smtClean="0"/>
              <a:t>Menu &gt; File &gt; New Project</a:t>
            </a:r>
          </a:p>
          <a:p>
            <a:pPr lvl="1"/>
            <a:r>
              <a:rPr lang="en-GB" sz="1400" dirty="0" smtClean="0"/>
              <a:t>Select STM32F0 &gt; STM32F030 &gt; LQFP64 &gt; STM32F030R8</a:t>
            </a:r>
            <a:endParaRPr lang="en-GB" sz="1800" dirty="0" smtClean="0"/>
          </a:p>
          <a:p>
            <a:r>
              <a:rPr lang="en-US" sz="1800" dirty="0" err="1"/>
              <a:t>CubeMX</a:t>
            </a:r>
            <a:r>
              <a:rPr lang="en-US" sz="1800" dirty="0"/>
              <a:t> SPI selection</a:t>
            </a:r>
          </a:p>
          <a:p>
            <a:pPr lvl="1"/>
            <a:r>
              <a:rPr lang="en-US" sz="1400" dirty="0"/>
              <a:t>Select SPI1 Full-Duplex Master</a:t>
            </a:r>
          </a:p>
          <a:p>
            <a:pPr lvl="1"/>
            <a:r>
              <a:rPr lang="en-US" sz="1400" dirty="0"/>
              <a:t>Select </a:t>
            </a:r>
            <a:r>
              <a:rPr lang="en-US" sz="1400" dirty="0" smtClean="0"/>
              <a:t>PB5</a:t>
            </a:r>
            <a:r>
              <a:rPr lang="en-US" sz="1400" dirty="0"/>
              <a:t>, </a:t>
            </a:r>
            <a:r>
              <a:rPr lang="en-US" sz="1400" dirty="0" smtClean="0"/>
              <a:t>PB4, PB3 </a:t>
            </a:r>
            <a:r>
              <a:rPr lang="en-US" sz="1400" dirty="0"/>
              <a:t>for SPI1 if weren't selected</a:t>
            </a:r>
          </a:p>
          <a:p>
            <a:pPr marL="355600" lvl="1" indent="0">
              <a:buFont typeface="Arial" charset="0"/>
              <a:buNone/>
            </a:pPr>
            <a:endParaRPr lang="en-GB" sz="1400" dirty="0" smtClean="0"/>
          </a:p>
          <a:p>
            <a:pPr marL="0" indent="0">
              <a:buFont typeface="Arial" charset="0"/>
              <a:buNone/>
            </a:pPr>
            <a:endParaRPr lang="en-GB" sz="2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037" y="2874873"/>
            <a:ext cx="289560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0686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04304" y="746314"/>
            <a:ext cx="24080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/>
                </a:solidFill>
              </a:rPr>
              <a:t>STM</a:t>
            </a:r>
            <a:r>
              <a:rPr lang="en-US" sz="2400" dirty="0" smtClean="0">
                <a:solidFill>
                  <a:schemeClr val="accent1"/>
                </a:solidFill>
              </a:rPr>
              <a:t>32</a:t>
            </a:r>
            <a:r>
              <a:rPr lang="en-US" sz="2400" b="1" dirty="0" smtClean="0">
                <a:solidFill>
                  <a:schemeClr val="accent1"/>
                </a:solidFill>
              </a:rPr>
              <a:t>Cube</a:t>
            </a:r>
            <a:r>
              <a:rPr lang="en-US" sz="2400" dirty="0" smtClean="0">
                <a:solidFill>
                  <a:schemeClr val="accent1"/>
                </a:solidFill>
              </a:rPr>
              <a:t>MX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300" y="1102451"/>
            <a:ext cx="2980041" cy="22353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499" y="1552492"/>
            <a:ext cx="667642" cy="667642"/>
          </a:xfrm>
          <a:prstGeom prst="rect">
            <a:avLst/>
          </a:prstGeom>
        </p:spPr>
      </p:pic>
      <p:pic>
        <p:nvPicPr>
          <p:cNvPr id="24" name="Picture 8" descr="C:\Users\ldesseig\Documents\My ST Documents\MCD\Projects\STM32Cube V1\Branding Visuals\STM32_Cube_128x128p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7063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2474277" y="3288094"/>
            <a:ext cx="5680601" cy="3285909"/>
            <a:chOff x="2474277" y="3288094"/>
            <a:chExt cx="5680601" cy="3285909"/>
          </a:xfrm>
        </p:grpSpPr>
        <p:pic>
          <p:nvPicPr>
            <p:cNvPr id="23" name="Picture 8" descr="C:\Users\ldesseig\AppData\Local\Microsoft\Windows\Temporary Internet Files\Content.IE5\JS43M08O\RS622_pa006340ph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61868">
              <a:off x="2996727" y="4780522"/>
              <a:ext cx="2572686" cy="1793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Down Arrow 24"/>
            <p:cNvSpPr/>
            <p:nvPr/>
          </p:nvSpPr>
          <p:spPr>
            <a:xfrm rot="10800000" flipH="1" flipV="1">
              <a:off x="3893554" y="3288094"/>
              <a:ext cx="829532" cy="1509057"/>
            </a:xfrm>
            <a:prstGeom prst="downArrow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507725" y="3686106"/>
              <a:ext cx="364715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accent4"/>
                  </a:solidFill>
                </a:rPr>
                <a:t>Generates Initialization C Code</a:t>
              </a:r>
            </a:p>
            <a:p>
              <a:pPr algn="ctr"/>
              <a:r>
                <a:rPr lang="en-US" b="1" dirty="0">
                  <a:solidFill>
                    <a:schemeClr val="accent4"/>
                  </a:solidFill>
                </a:rPr>
                <a:t>b</a:t>
              </a:r>
              <a:r>
                <a:rPr lang="en-US" b="1" dirty="0" smtClean="0">
                  <a:solidFill>
                    <a:schemeClr val="accent4"/>
                  </a:solidFill>
                </a:rPr>
                <a:t>ased on user choices !</a:t>
              </a:r>
              <a:endParaRPr lang="en-US" dirty="0" smtClean="0">
                <a:solidFill>
                  <a:schemeClr val="accent4"/>
                </a:solidFill>
              </a:endParaRPr>
            </a:p>
          </p:txBody>
        </p:sp>
        <p:pic>
          <p:nvPicPr>
            <p:cNvPr id="27" name="Picture 26" descr="http://gnbproject7mms.gnb.st.com/mcdmktg/regions/stm32/STM32%20Branding%20visuals/RS780_gear.jpg-gear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4277" y="3337817"/>
              <a:ext cx="1716997" cy="1195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Slide Number Placeholder 3"/>
          <p:cNvSpPr txBox="1">
            <a:spLocks/>
          </p:cNvSpPr>
          <p:nvPr/>
        </p:nvSpPr>
        <p:spPr>
          <a:xfrm>
            <a:off x="8617744" y="678629"/>
            <a:ext cx="544994" cy="198000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31B9E4-8E4D-4C86-BFD7-412B282B373B}" type="slidenum">
              <a:rPr lang="fr-FR" smtClean="0"/>
              <a:pPr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904334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SPI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477328"/>
          </a:xfrm>
        </p:spPr>
        <p:txBody>
          <a:bodyPr/>
          <a:lstStyle/>
          <a:p>
            <a:r>
              <a:rPr lang="en-US" sz="1800" dirty="0" smtClean="0"/>
              <a:t>Hardware preparation</a:t>
            </a:r>
          </a:p>
          <a:p>
            <a:pPr lvl="1"/>
            <a:r>
              <a:rPr lang="en-US" sz="1400" dirty="0" smtClean="0"/>
              <a:t>Connect PB4 and PB5 together with jumper</a:t>
            </a:r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220</a:t>
            </a:fld>
            <a:endParaRPr lang="fr-FR" dirty="0"/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2.2.2</a:t>
            </a:r>
          </a:p>
        </p:txBody>
      </p:sp>
      <p:pic>
        <p:nvPicPr>
          <p:cNvPr id="12" name="E7ED6078-43E8-4ED6-AA1C-43630FA86CC3" descr="E7ED6078-43E8-4ED6-AA1C-43630FA86CC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659" y="2132856"/>
            <a:ext cx="5780613" cy="4335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Oval Callout 12"/>
          <p:cNvSpPr/>
          <p:nvPr/>
        </p:nvSpPr>
        <p:spPr>
          <a:xfrm>
            <a:off x="3563888" y="3754200"/>
            <a:ext cx="2304256" cy="1138672"/>
          </a:xfrm>
          <a:prstGeom prst="wedgeEllipseCallout">
            <a:avLst>
              <a:gd name="adj1" fmla="val -61046"/>
              <a:gd name="adj2" fmla="val 80736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Hardware loopback</a:t>
            </a:r>
            <a:endParaRPr lang="en-GB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88181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SPI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323439"/>
          </a:xfrm>
        </p:spPr>
        <p:txBody>
          <a:bodyPr/>
          <a:lstStyle/>
          <a:p>
            <a:r>
              <a:rPr lang="en-GB" sz="1800" dirty="0"/>
              <a:t>In order to run on maximum frequency, setup clock system</a:t>
            </a:r>
          </a:p>
          <a:p>
            <a:r>
              <a:rPr lang="en-US" sz="1800" dirty="0" smtClean="0"/>
              <a:t>Details in lab 0</a:t>
            </a: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221</a:t>
            </a:fld>
            <a:endParaRPr lang="fr-FR" dirty="0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2.2.2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42" y="2012236"/>
            <a:ext cx="7056727" cy="465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44661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SPI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062103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CubeMX SPI configuration</a:t>
            </a:r>
          </a:p>
          <a:p>
            <a:pPr lvl="1"/>
            <a:r>
              <a:rPr lang="en-US" sz="1400" dirty="0" smtClean="0"/>
              <a:t>Tab&gt;Configuration&gt;Connectivity&gt;SPI1</a:t>
            </a:r>
          </a:p>
          <a:p>
            <a:pPr lvl="1"/>
            <a:r>
              <a:rPr lang="en-US" sz="1400" dirty="0" smtClean="0"/>
              <a:t>Check the settings</a:t>
            </a:r>
          </a:p>
          <a:p>
            <a:pPr lvl="1"/>
            <a:r>
              <a:rPr lang="en-US" sz="1400" dirty="0" smtClean="0"/>
              <a:t>Button OK</a:t>
            </a:r>
            <a:endParaRPr lang="en-US" sz="12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222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2.2.2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2073615"/>
            <a:ext cx="4430439" cy="438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5456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SPI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062103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CubeMX SPI configuration</a:t>
            </a:r>
          </a:p>
          <a:p>
            <a:pPr lvl="1"/>
            <a:r>
              <a:rPr lang="en-US" sz="1400" dirty="0" smtClean="0"/>
              <a:t>TAB&gt;NVIC Settings</a:t>
            </a:r>
          </a:p>
          <a:p>
            <a:pPr lvl="1"/>
            <a:r>
              <a:rPr lang="en-US" sz="1400" dirty="0" smtClean="0"/>
              <a:t>Enable SPI interrupt</a:t>
            </a:r>
          </a:p>
          <a:p>
            <a:pPr lvl="1"/>
            <a:r>
              <a:rPr lang="en-US" sz="1400" dirty="0" smtClean="0"/>
              <a:t>Button OK</a:t>
            </a:r>
            <a:endParaRPr lang="en-US" sz="12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223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2.2.2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1844824"/>
            <a:ext cx="4516012" cy="447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4799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SPI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077766"/>
          </a:xfrm>
        </p:spPr>
        <p:txBody>
          <a:bodyPr/>
          <a:lstStyle/>
          <a:p>
            <a:r>
              <a:rPr lang="en-GB" sz="1800" dirty="0" smtClean="0"/>
              <a:t>Now we set the project details for generation</a:t>
            </a:r>
          </a:p>
          <a:p>
            <a:pPr lvl="1"/>
            <a:r>
              <a:rPr lang="en-GB" sz="1400" dirty="0" smtClean="0"/>
              <a:t>Menu &gt; Project &gt; Project Settings</a:t>
            </a:r>
          </a:p>
          <a:p>
            <a:pPr lvl="1"/>
            <a:r>
              <a:rPr lang="en-GB" sz="1400" dirty="0" smtClean="0"/>
              <a:t>Set the project name</a:t>
            </a:r>
          </a:p>
          <a:p>
            <a:pPr lvl="1"/>
            <a:r>
              <a:rPr lang="en-GB" sz="1400" dirty="0" smtClean="0"/>
              <a:t>Project location</a:t>
            </a:r>
          </a:p>
          <a:p>
            <a:pPr lvl="1"/>
            <a:r>
              <a:rPr lang="en-GB" sz="1400" dirty="0" smtClean="0"/>
              <a:t>Type of </a:t>
            </a:r>
            <a:r>
              <a:rPr lang="en-GB" sz="1400" dirty="0" err="1" smtClean="0"/>
              <a:t>toolchain</a:t>
            </a:r>
            <a:endParaRPr lang="en-GB" sz="1400" dirty="0" smtClean="0"/>
          </a:p>
          <a:p>
            <a:r>
              <a:rPr lang="en-GB" sz="1800" dirty="0" smtClean="0"/>
              <a:t>Now we can Generate Code</a:t>
            </a:r>
          </a:p>
          <a:p>
            <a:pPr lvl="1"/>
            <a:r>
              <a:rPr lang="en-GB" sz="1400" dirty="0" smtClean="0"/>
              <a:t>Menu &gt; Project &gt; Generate Code</a:t>
            </a:r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224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2.2.2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917" y="1988840"/>
            <a:ext cx="429577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6341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SPI </a:t>
            </a:r>
            <a:r>
              <a:rPr lang="en-US" dirty="0" smtClean="0">
                <a:solidFill>
                  <a:schemeClr val="accent2"/>
                </a:solidFill>
              </a:rPr>
              <a:t>with </a:t>
            </a:r>
            <a:r>
              <a:rPr lang="en-US" dirty="0">
                <a:solidFill>
                  <a:schemeClr val="accent2"/>
                </a:solidFill>
              </a:rPr>
              <a:t>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SPI with IT transmit receive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225</a:t>
            </a:fld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862664" y="2667003"/>
            <a:ext cx="3228274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Start process with interrupt generation at end of process</a:t>
            </a:r>
          </a:p>
          <a:p>
            <a:pPr algn="ctr"/>
            <a:r>
              <a:rPr lang="en-GB" sz="1200" dirty="0" err="1" smtClean="0"/>
              <a:t>HAL_SPI_TransmitReceive_IT</a:t>
            </a:r>
            <a:endParaRPr lang="en-GB" sz="1200" dirty="0"/>
          </a:p>
        </p:txBody>
      </p:sp>
      <p:sp>
        <p:nvSpPr>
          <p:cNvPr id="25" name="Rectangle 24"/>
          <p:cNvSpPr/>
          <p:nvPr/>
        </p:nvSpPr>
        <p:spPr>
          <a:xfrm>
            <a:off x="862664" y="1828800"/>
            <a:ext cx="3228274" cy="55258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Peripheral </a:t>
            </a:r>
            <a:r>
              <a:rPr lang="en-US" sz="1200" dirty="0" smtClean="0"/>
              <a:t>Initializations </a:t>
            </a:r>
          </a:p>
          <a:p>
            <a:pPr algn="ctr"/>
            <a:r>
              <a:rPr lang="en-US" sz="1200" dirty="0" smtClean="0"/>
              <a:t>including peripheral interrupt NVIC initializations </a:t>
            </a:r>
            <a:endParaRPr lang="en-US" sz="1200" dirty="0"/>
          </a:p>
        </p:txBody>
      </p:sp>
      <p:sp>
        <p:nvSpPr>
          <p:cNvPr id="26" name="Rectangle 25"/>
          <p:cNvSpPr/>
          <p:nvPr/>
        </p:nvSpPr>
        <p:spPr>
          <a:xfrm>
            <a:off x="4956095" y="3546878"/>
            <a:ext cx="1936419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HAL_SPI_IRQHandler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54142" y="4244444"/>
            <a:ext cx="3178285" cy="6259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</a:t>
            </a:r>
            <a:r>
              <a:rPr lang="en-US" sz="1200" dirty="0" smtClean="0">
                <a:solidFill>
                  <a:schemeClr val="tx1"/>
                </a:solidFill>
              </a:rPr>
              <a:t>nd of process callback</a:t>
            </a: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HAL_SPI_TxRxCpltCallback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2350396" y="2381385"/>
            <a:ext cx="216024" cy="2856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0" name="Bent Arrow 29"/>
          <p:cNvSpPr/>
          <p:nvPr/>
        </p:nvSpPr>
        <p:spPr>
          <a:xfrm rot="10800000">
            <a:off x="4032426" y="4004078"/>
            <a:ext cx="1535005" cy="630658"/>
          </a:xfrm>
          <a:prstGeom prst="bentArrow">
            <a:avLst>
              <a:gd name="adj1" fmla="val 11377"/>
              <a:gd name="adj2" fmla="val 15834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752223" y="1638211"/>
            <a:ext cx="0" cy="430538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Left Arrow 32"/>
          <p:cNvSpPr/>
          <p:nvPr/>
        </p:nvSpPr>
        <p:spPr>
          <a:xfrm>
            <a:off x="6892513" y="3693158"/>
            <a:ext cx="671586" cy="137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5" name="Rectangle 34"/>
          <p:cNvSpPr/>
          <p:nvPr/>
        </p:nvSpPr>
        <p:spPr>
          <a:xfrm>
            <a:off x="862664" y="5288717"/>
            <a:ext cx="3169761" cy="51597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  <a:r>
              <a:rPr lang="en-US" sz="1200" dirty="0" smtClean="0">
                <a:solidFill>
                  <a:schemeClr val="tx1"/>
                </a:solidFill>
              </a:rPr>
              <a:t>rocess Error callback</a:t>
            </a: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HAL_SPI_ErrorCallback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Bent Arrow 35"/>
          <p:cNvSpPr/>
          <p:nvPr/>
        </p:nvSpPr>
        <p:spPr>
          <a:xfrm rot="10800000">
            <a:off x="4032424" y="4004077"/>
            <a:ext cx="1984226" cy="1699595"/>
          </a:xfrm>
          <a:prstGeom prst="bentArrow">
            <a:avLst>
              <a:gd name="adj1" fmla="val 4702"/>
              <a:gd name="adj2" fmla="val 5710"/>
              <a:gd name="adj3" fmla="val 8562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>
            <a:stCxn id="24" idx="2"/>
            <a:endCxn id="47" idx="0"/>
          </p:cNvCxnSpPr>
          <p:nvPr/>
        </p:nvCxnSpPr>
        <p:spPr>
          <a:xfrm>
            <a:off x="2476801" y="3313334"/>
            <a:ext cx="281926" cy="3560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225568" y="3669421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77779" y="3657512"/>
            <a:ext cx="766557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HAL_OK</a:t>
            </a:r>
          </a:p>
        </p:txBody>
      </p:sp>
      <p:cxnSp>
        <p:nvCxnSpPr>
          <p:cNvPr id="49" name="Straight Arrow Connector 48"/>
          <p:cNvCxnSpPr>
            <a:endCxn id="48" idx="0"/>
          </p:cNvCxnSpPr>
          <p:nvPr/>
        </p:nvCxnSpPr>
        <p:spPr>
          <a:xfrm flipH="1">
            <a:off x="1461058" y="3313333"/>
            <a:ext cx="616642" cy="3441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557779" y="3693158"/>
            <a:ext cx="949299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HAL_BUSY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2986045" y="3313333"/>
            <a:ext cx="851237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7380313" y="3546878"/>
            <a:ext cx="1763688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SPI1_IRQHandler</a:t>
            </a:r>
          </a:p>
        </p:txBody>
      </p:sp>
      <p:sp>
        <p:nvSpPr>
          <p:cNvPr id="2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2.2.2</a:t>
            </a:r>
          </a:p>
        </p:txBody>
      </p:sp>
    </p:spTree>
    <p:extLst>
      <p:ext uri="{BB962C8B-B14F-4D97-AF65-F5344CB8AC3E}">
        <p14:creationId xmlns:p14="http://schemas.microsoft.com/office/powerpoint/2010/main" val="358767303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SPI </a:t>
            </a:r>
            <a:r>
              <a:rPr lang="en-US" dirty="0" smtClean="0">
                <a:solidFill>
                  <a:schemeClr val="accent2"/>
                </a:solidFill>
              </a:rPr>
              <a:t>with </a:t>
            </a:r>
            <a:r>
              <a:rPr lang="en-US" dirty="0">
                <a:solidFill>
                  <a:schemeClr val="accent2"/>
                </a:solidFill>
              </a:rPr>
              <a:t>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2077492"/>
          </a:xfrm>
        </p:spPr>
        <p:txBody>
          <a:bodyPr/>
          <a:lstStyle/>
          <a:p>
            <a:r>
              <a:rPr lang="en-GB" dirty="0" smtClean="0"/>
              <a:t>Open the project in our IDE</a:t>
            </a:r>
          </a:p>
          <a:p>
            <a:pPr lvl="1"/>
            <a:r>
              <a:rPr lang="en-GB" dirty="0" smtClean="0"/>
              <a:t>The functions we want to put into </a:t>
            </a:r>
            <a:r>
              <a:rPr lang="en-GB" dirty="0" err="1" smtClean="0"/>
              <a:t>main.c</a:t>
            </a:r>
            <a:endParaRPr lang="en-GB" dirty="0" smtClean="0"/>
          </a:p>
          <a:p>
            <a:pPr lvl="1"/>
            <a:r>
              <a:rPr lang="en-GB" dirty="0"/>
              <a:t>Between </a:t>
            </a:r>
            <a:r>
              <a:rPr lang="en-GB" i="1" dirty="0"/>
              <a:t>/* USER CODE BEGIN </a:t>
            </a:r>
            <a:r>
              <a:rPr lang="en-GB" i="1" dirty="0" smtClean="0"/>
              <a:t>2 </a:t>
            </a:r>
            <a:r>
              <a:rPr lang="en-GB" i="1" dirty="0"/>
              <a:t>*/</a:t>
            </a:r>
            <a:r>
              <a:rPr lang="en-GB" dirty="0"/>
              <a:t> and </a:t>
            </a:r>
            <a:r>
              <a:rPr lang="en-GB" i="1" dirty="0"/>
              <a:t>/* USER CODE END </a:t>
            </a:r>
            <a:r>
              <a:rPr lang="en-GB" i="1" dirty="0" smtClean="0"/>
              <a:t>2 */ </a:t>
            </a:r>
            <a:r>
              <a:rPr lang="en-GB" dirty="0" smtClean="0"/>
              <a:t>tags</a:t>
            </a:r>
          </a:p>
          <a:p>
            <a:r>
              <a:rPr lang="en-GB" dirty="0" smtClean="0"/>
              <a:t>For transmit use function</a:t>
            </a:r>
          </a:p>
          <a:p>
            <a:pPr lvl="1"/>
            <a:r>
              <a:rPr lang="en-GB" dirty="0" err="1"/>
              <a:t>HAL_SPI_TransmitReceive_IT</a:t>
            </a:r>
            <a:r>
              <a:rPr lang="en-GB" dirty="0"/>
              <a:t>(</a:t>
            </a:r>
            <a:r>
              <a:rPr lang="en-GB" dirty="0" err="1"/>
              <a:t>SPI_HandleTypeDef</a:t>
            </a:r>
            <a:r>
              <a:rPr lang="en-GB" dirty="0"/>
              <a:t> *</a:t>
            </a:r>
            <a:r>
              <a:rPr lang="en-GB" dirty="0" err="1"/>
              <a:t>hspi</a:t>
            </a:r>
            <a:r>
              <a:rPr lang="en-GB" dirty="0"/>
              <a:t>, uint8_t *</a:t>
            </a:r>
            <a:r>
              <a:rPr lang="en-GB" dirty="0" err="1"/>
              <a:t>pTxData</a:t>
            </a:r>
            <a:r>
              <a:rPr lang="en-GB" dirty="0"/>
              <a:t>, uint8_t *</a:t>
            </a:r>
            <a:r>
              <a:rPr lang="en-GB" dirty="0" err="1"/>
              <a:t>pRxData</a:t>
            </a:r>
            <a:r>
              <a:rPr lang="en-GB" dirty="0"/>
              <a:t>, uint16_t Size)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226</a:t>
            </a:fld>
            <a:endParaRPr lang="fr-FR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2.2.2</a:t>
            </a:r>
          </a:p>
        </p:txBody>
      </p:sp>
    </p:spTree>
    <p:extLst>
      <p:ext uri="{BB962C8B-B14F-4D97-AF65-F5344CB8AC3E}">
        <p14:creationId xmlns:p14="http://schemas.microsoft.com/office/powerpoint/2010/main" val="230889899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SPI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2108269"/>
          </a:xfrm>
        </p:spPr>
        <p:txBody>
          <a:bodyPr/>
          <a:lstStyle/>
          <a:p>
            <a:r>
              <a:rPr lang="en-GB" dirty="0" smtClean="0"/>
              <a:t>Buffer definition</a:t>
            </a:r>
          </a:p>
          <a:p>
            <a:pPr marL="355600" lvl="1" indent="0">
              <a:buNone/>
            </a:pPr>
            <a:r>
              <a:rPr lang="en-US" sz="1600" dirty="0">
                <a:solidFill>
                  <a:schemeClr val="accent1"/>
                </a:solidFill>
              </a:rPr>
              <a:t>	</a:t>
            </a:r>
            <a:endParaRPr lang="en-GB" sz="1600" dirty="0">
              <a:solidFill>
                <a:schemeClr val="accent1"/>
              </a:solidFill>
            </a:endParaRP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Sending </a:t>
            </a:r>
            <a:r>
              <a:rPr lang="en-US" dirty="0"/>
              <a:t>and receiving </a:t>
            </a:r>
            <a:r>
              <a:rPr lang="en-US" dirty="0" smtClean="0"/>
              <a:t>methods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227</a:t>
            </a:fld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043608" y="1564428"/>
            <a:ext cx="5544616" cy="1200329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0 */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uint8_t 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tx_buff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[]={0,1,2,3,4,5,6,7,8,9};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uint8_t 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rx_buff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[10];</a:t>
            </a:r>
          </a:p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0 */</a:t>
            </a:r>
          </a:p>
        </p:txBody>
      </p:sp>
      <p:sp>
        <p:nvSpPr>
          <p:cNvPr id="7" name="Rectangle 6"/>
          <p:cNvSpPr/>
          <p:nvPr/>
        </p:nvSpPr>
        <p:spPr>
          <a:xfrm>
            <a:off x="395536" y="3284984"/>
            <a:ext cx="8496944" cy="923330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smtClean="0"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/*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USER CODE BEGIN 2 */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HAL_SPI_TransmitReceive_IT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(&amp;</a:t>
            </a:r>
            <a:r>
              <a:rPr lang="en-GB" dirty="0" smtClean="0">
                <a:solidFill>
                  <a:prstClr val="black"/>
                </a:solidFill>
                <a:latin typeface="Consolas" panose="020B0609020204030204" pitchFamily="49" charset="0"/>
              </a:rPr>
              <a:t>hspi1,tx_buff,rx_buff,10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2 */</a:t>
            </a:r>
            <a:endParaRPr lang="en-GB" dirty="0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2.2.2</a:t>
            </a:r>
          </a:p>
        </p:txBody>
      </p:sp>
    </p:spTree>
    <p:extLst>
      <p:ext uri="{BB962C8B-B14F-4D97-AF65-F5344CB8AC3E}">
        <p14:creationId xmlns:p14="http://schemas.microsoft.com/office/powerpoint/2010/main" val="339209049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SPI </a:t>
            </a:r>
            <a:r>
              <a:rPr lang="en-US" dirty="0" smtClean="0">
                <a:solidFill>
                  <a:schemeClr val="accent2"/>
                </a:solidFill>
              </a:rPr>
              <a:t>with </a:t>
            </a:r>
            <a:r>
              <a:rPr lang="en-US" dirty="0">
                <a:solidFill>
                  <a:schemeClr val="accent2"/>
                </a:solidFill>
              </a:rPr>
              <a:t>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1969770"/>
          </a:xfrm>
        </p:spPr>
        <p:txBody>
          <a:bodyPr/>
          <a:lstStyle/>
          <a:p>
            <a:r>
              <a:rPr lang="en-GB" dirty="0" smtClean="0"/>
              <a:t>Complete </a:t>
            </a:r>
            <a:r>
              <a:rPr lang="en-GB" dirty="0" err="1" smtClean="0"/>
              <a:t>callback</a:t>
            </a:r>
            <a:r>
              <a:rPr lang="en-GB" dirty="0" smtClean="0"/>
              <a:t> check</a:t>
            </a:r>
          </a:p>
          <a:p>
            <a:pPr lvl="1"/>
            <a:r>
              <a:rPr lang="en-US" dirty="0" smtClean="0"/>
              <a:t>We can put breakpoints on NOPs to watch if we send or receive complete buffer</a:t>
            </a:r>
            <a:endParaRPr lang="en-GB" dirty="0" smtClean="0"/>
          </a:p>
          <a:p>
            <a:pPr marL="355600" lvl="1" indent="0">
              <a:buNone/>
            </a:pPr>
            <a:r>
              <a:rPr lang="en-US" sz="1600" dirty="0">
                <a:solidFill>
                  <a:schemeClr val="accent1"/>
                </a:solidFill>
              </a:rPr>
              <a:t>	</a:t>
            </a:r>
            <a:endParaRPr lang="en-GB" sz="1600" dirty="0">
              <a:solidFill>
                <a:schemeClr val="accent1"/>
              </a:solidFill>
            </a:endParaRP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228</a:t>
            </a:fld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1115616" y="2255961"/>
            <a:ext cx="7344816" cy="1754326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4 */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HAL_SPI_TxRxCpltCallback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SPI_HandleTypeDef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*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hspi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__NOP();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4 */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2.2.2</a:t>
            </a:r>
          </a:p>
        </p:txBody>
      </p:sp>
    </p:spTree>
    <p:extLst>
      <p:ext uri="{BB962C8B-B14F-4D97-AF65-F5344CB8AC3E}">
        <p14:creationId xmlns:p14="http://schemas.microsoft.com/office/powerpoint/2010/main" val="52024961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/>
                </a:solidFill>
              </a:rPr>
              <a:t>2.2.3 </a:t>
            </a:r>
            <a:r>
              <a:rPr lang="en-US" dirty="0" smtClean="0"/>
              <a:t>SPI DMA lab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022F87-24B0-41D2-B4A9-5E30A9FEDC5E}" type="datetime1">
              <a:rPr lang="fr-FR" smtClean="0"/>
              <a:t>01/10/2015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86351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STM32CubeMX: MCU Selector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23</a:t>
            </a:fld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90600" y="2057400"/>
            <a:ext cx="2590800" cy="263149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Filter by: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 smtClean="0"/>
              <a:t>Series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 smtClean="0"/>
              <a:t>Line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 smtClean="0"/>
              <a:t>Package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 smtClean="0"/>
              <a:t>Peripherals</a:t>
            </a:r>
          </a:p>
        </p:txBody>
      </p:sp>
      <p:pic>
        <p:nvPicPr>
          <p:cNvPr id="7" name="Pic New Proj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340768"/>
            <a:ext cx="4566276" cy="5276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717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SPI </a:t>
            </a:r>
            <a:r>
              <a:rPr lang="en-US" dirty="0" smtClean="0">
                <a:solidFill>
                  <a:schemeClr val="accent2"/>
                </a:solidFill>
              </a:rPr>
              <a:t>with </a:t>
            </a:r>
            <a:r>
              <a:rPr lang="en-US" dirty="0">
                <a:solidFill>
                  <a:schemeClr val="accent2"/>
                </a:solidFill>
              </a:rPr>
              <a:t>DMA transfer</a:t>
            </a:r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108543"/>
          </a:xfrm>
        </p:spPr>
        <p:txBody>
          <a:bodyPr/>
          <a:lstStyle/>
          <a:p>
            <a:r>
              <a:rPr lang="en-GB" sz="2400" dirty="0" smtClean="0"/>
              <a:t>Objective</a:t>
            </a:r>
          </a:p>
          <a:p>
            <a:pPr lvl="1"/>
            <a:r>
              <a:rPr lang="en-GB" sz="1800" dirty="0" smtClean="0"/>
              <a:t>Learn how to </a:t>
            </a:r>
            <a:r>
              <a:rPr lang="en-US" sz="1800" dirty="0" smtClean="0"/>
              <a:t>setup SPI with DMA in CubeMX</a:t>
            </a:r>
            <a:endParaRPr lang="en-GB" sz="1800" dirty="0" smtClean="0"/>
          </a:p>
          <a:p>
            <a:pPr lvl="1"/>
            <a:r>
              <a:rPr lang="en-US" sz="1800" dirty="0" smtClean="0"/>
              <a:t>How to Generate Code in CubeMX and use HAL functions</a:t>
            </a:r>
          </a:p>
          <a:p>
            <a:pPr lvl="1"/>
            <a:r>
              <a:rPr lang="en-US" sz="1800" dirty="0" smtClean="0"/>
              <a:t>Create simple loopback example with DMA </a:t>
            </a:r>
            <a:endParaRPr lang="en-GB" sz="1800" dirty="0"/>
          </a:p>
          <a:p>
            <a:r>
              <a:rPr lang="en-GB" sz="2400" dirty="0" smtClean="0"/>
              <a:t>Goal</a:t>
            </a:r>
          </a:p>
          <a:p>
            <a:pPr lvl="1"/>
            <a:r>
              <a:rPr lang="en-US" sz="1800" dirty="0" smtClean="0"/>
              <a:t>Configure SPI in CubeMX and Generate Code</a:t>
            </a:r>
            <a:endParaRPr lang="pl-PL" sz="1800" dirty="0" smtClean="0"/>
          </a:p>
          <a:p>
            <a:pPr lvl="1"/>
            <a:r>
              <a:rPr lang="en-US" sz="1800" dirty="0" smtClean="0"/>
              <a:t>Learn how to send and receive data over SPI with DMA</a:t>
            </a:r>
            <a:endParaRPr lang="en-GB" sz="1800" dirty="0" smtClean="0"/>
          </a:p>
          <a:p>
            <a:pPr lvl="1"/>
            <a:r>
              <a:rPr lang="en-US" sz="1800" dirty="0" smtClean="0"/>
              <a:t>Verify the correct functionality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230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2.2.3</a:t>
            </a:r>
          </a:p>
        </p:txBody>
      </p:sp>
    </p:spTree>
    <p:extLst>
      <p:ext uri="{BB962C8B-B14F-4D97-AF65-F5344CB8AC3E}">
        <p14:creationId xmlns:p14="http://schemas.microsoft.com/office/powerpoint/2010/main" val="134033587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SPI </a:t>
            </a:r>
            <a:r>
              <a:rPr lang="en-US" dirty="0">
                <a:solidFill>
                  <a:schemeClr val="accent2"/>
                </a:solidFill>
              </a:rPr>
              <a:t>with DMA transfer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231</a:t>
            </a:fld>
            <a:endParaRPr lang="fr-FR" dirty="0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2.2.3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89" y="3816540"/>
            <a:ext cx="5499731" cy="1183716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303213" y="1050485"/>
            <a:ext cx="8229600" cy="2785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177800" indent="-1778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2000" kern="1200" baseline="0">
                <a:solidFill>
                  <a:srgbClr val="00215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33400" indent="-1778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002152"/>
              </a:buClr>
              <a:buFont typeface="Arial" charset="0"/>
              <a:buChar char="•"/>
              <a:defRPr sz="1600" kern="12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01700" indent="-1778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Font typeface="Arial" charset="0"/>
              <a:buChar char="•"/>
              <a:defRPr sz="1400" kern="1200">
                <a:solidFill>
                  <a:srgbClr val="9C9E9F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7175" indent="-1555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Font typeface="Arial" charset="0"/>
              <a:buChar char="•"/>
              <a:defRPr sz="1200" kern="1200">
                <a:solidFill>
                  <a:srgbClr val="5F5F5F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 smtClean="0"/>
              <a:t>Create project in </a:t>
            </a:r>
            <a:r>
              <a:rPr lang="en-GB" sz="1800" dirty="0" err="1" smtClean="0"/>
              <a:t>CubeMX</a:t>
            </a:r>
            <a:endParaRPr lang="en-GB" sz="1800" dirty="0" smtClean="0"/>
          </a:p>
          <a:p>
            <a:pPr lvl="1"/>
            <a:r>
              <a:rPr lang="en-GB" sz="1400" dirty="0" smtClean="0"/>
              <a:t>Menu &gt; File &gt; New Project</a:t>
            </a:r>
          </a:p>
          <a:p>
            <a:pPr lvl="1"/>
            <a:r>
              <a:rPr lang="en-GB" sz="1400" dirty="0" smtClean="0"/>
              <a:t>Select STM32F0 &gt; STM32F030 &gt; LQFP64 &gt; STM32F030R8</a:t>
            </a:r>
            <a:endParaRPr lang="en-GB" sz="1800" dirty="0" smtClean="0"/>
          </a:p>
          <a:p>
            <a:r>
              <a:rPr lang="en-US" sz="1800" dirty="0" err="1"/>
              <a:t>CubeMX</a:t>
            </a:r>
            <a:r>
              <a:rPr lang="en-US" sz="1800" dirty="0"/>
              <a:t> SPI selection</a:t>
            </a:r>
          </a:p>
          <a:p>
            <a:pPr lvl="1"/>
            <a:r>
              <a:rPr lang="en-US" sz="1400" dirty="0"/>
              <a:t>Select SPI1 Full-Duplex Master</a:t>
            </a:r>
          </a:p>
          <a:p>
            <a:pPr lvl="1"/>
            <a:r>
              <a:rPr lang="en-US" sz="1400" dirty="0"/>
              <a:t>Select </a:t>
            </a:r>
            <a:r>
              <a:rPr lang="en-US" sz="1400" dirty="0" smtClean="0"/>
              <a:t>PB5</a:t>
            </a:r>
            <a:r>
              <a:rPr lang="en-US" sz="1400" dirty="0"/>
              <a:t>, </a:t>
            </a:r>
            <a:r>
              <a:rPr lang="en-US" sz="1400" dirty="0" smtClean="0"/>
              <a:t>PB4, PB3 </a:t>
            </a:r>
            <a:r>
              <a:rPr lang="en-US" sz="1400" dirty="0"/>
              <a:t>for SPI1 if weren't selected</a:t>
            </a:r>
          </a:p>
          <a:p>
            <a:pPr marL="355600" lvl="1" indent="0">
              <a:buFont typeface="Arial" charset="0"/>
              <a:buNone/>
            </a:pPr>
            <a:endParaRPr lang="en-GB" sz="1400" dirty="0" smtClean="0"/>
          </a:p>
          <a:p>
            <a:pPr marL="0" indent="0">
              <a:buFont typeface="Arial" charset="0"/>
              <a:buNone/>
            </a:pPr>
            <a:endParaRPr lang="en-GB" sz="2400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037" y="2874873"/>
            <a:ext cx="289560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7057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SPI </a:t>
            </a:r>
            <a:r>
              <a:rPr lang="en-US" dirty="0">
                <a:solidFill>
                  <a:schemeClr val="accent2"/>
                </a:solidFill>
              </a:rPr>
              <a:t>with DMA transfer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232</a:t>
            </a:fld>
            <a:endParaRPr lang="fr-FR" dirty="0"/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2.2.3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477328"/>
          </a:xfrm>
        </p:spPr>
        <p:txBody>
          <a:bodyPr/>
          <a:lstStyle/>
          <a:p>
            <a:r>
              <a:rPr lang="en-US" sz="1800" dirty="0" smtClean="0"/>
              <a:t>Hardware preparation</a:t>
            </a:r>
          </a:p>
          <a:p>
            <a:pPr lvl="1"/>
            <a:r>
              <a:rPr lang="en-US" sz="1400" dirty="0" smtClean="0"/>
              <a:t>Connect PB4 and PB5 together with jumper</a:t>
            </a:r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pic>
        <p:nvPicPr>
          <p:cNvPr id="13" name="E7ED6078-43E8-4ED6-AA1C-43630FA86CC3" descr="E7ED6078-43E8-4ED6-AA1C-43630FA86CC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659" y="2132856"/>
            <a:ext cx="5780613" cy="4335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Oval Callout 14"/>
          <p:cNvSpPr/>
          <p:nvPr/>
        </p:nvSpPr>
        <p:spPr>
          <a:xfrm>
            <a:off x="3851920" y="5329644"/>
            <a:ext cx="2304256" cy="1138672"/>
          </a:xfrm>
          <a:prstGeom prst="wedgeEllipseCallout">
            <a:avLst>
              <a:gd name="adj1" fmla="val -71455"/>
              <a:gd name="adj2" fmla="val -37745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Hardware loopback</a:t>
            </a:r>
            <a:endParaRPr lang="en-GB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1156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SPI </a:t>
            </a:r>
            <a:r>
              <a:rPr lang="en-US" dirty="0">
                <a:solidFill>
                  <a:schemeClr val="accent2"/>
                </a:solidFill>
              </a:rPr>
              <a:t>with DMA transfer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323439"/>
          </a:xfrm>
        </p:spPr>
        <p:txBody>
          <a:bodyPr/>
          <a:lstStyle/>
          <a:p>
            <a:r>
              <a:rPr lang="en-GB" sz="1800" dirty="0"/>
              <a:t>In order to run on maximum frequency, setup clock system</a:t>
            </a:r>
          </a:p>
          <a:p>
            <a:r>
              <a:rPr lang="en-US" sz="1800" dirty="0" smtClean="0"/>
              <a:t>Details in lab 0</a:t>
            </a: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233</a:t>
            </a:fld>
            <a:endParaRPr lang="fr-FR" dirty="0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2.2.3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42" y="2012236"/>
            <a:ext cx="7056727" cy="465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15171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SPI </a:t>
            </a:r>
            <a:r>
              <a:rPr lang="en-US" dirty="0">
                <a:solidFill>
                  <a:schemeClr val="accent2"/>
                </a:solidFill>
              </a:rPr>
              <a:t>with DMA transfer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062103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CubeMX SPI configuration</a:t>
            </a:r>
          </a:p>
          <a:p>
            <a:pPr lvl="1"/>
            <a:r>
              <a:rPr lang="en-US" sz="1400" dirty="0" smtClean="0"/>
              <a:t>Tab&gt;Configuration&gt;Connectivity&gt;SPI1</a:t>
            </a:r>
          </a:p>
          <a:p>
            <a:pPr lvl="1"/>
            <a:r>
              <a:rPr lang="en-US" sz="1400" dirty="0" smtClean="0"/>
              <a:t>Check the settings</a:t>
            </a:r>
          </a:p>
          <a:p>
            <a:pPr lvl="1"/>
            <a:r>
              <a:rPr lang="en-US" sz="1400" dirty="0" smtClean="0"/>
              <a:t>Button OK</a:t>
            </a:r>
            <a:endParaRPr lang="en-US" sz="12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234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2.2.3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2073615"/>
            <a:ext cx="4430439" cy="438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2054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SPI </a:t>
            </a:r>
            <a:r>
              <a:rPr lang="en-US" dirty="0" smtClean="0">
                <a:solidFill>
                  <a:schemeClr val="accent2"/>
                </a:solidFill>
              </a:rPr>
              <a:t>with </a:t>
            </a:r>
            <a:r>
              <a:rPr lang="en-US" dirty="0">
                <a:solidFill>
                  <a:schemeClr val="accent2"/>
                </a:solidFill>
              </a:rPr>
              <a:t>DMA transfer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231654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CubeMX SPI configuration DMA settings</a:t>
            </a:r>
          </a:p>
          <a:p>
            <a:pPr lvl="1"/>
            <a:r>
              <a:rPr lang="en-US" sz="1400" dirty="0" smtClean="0"/>
              <a:t>TAB&gt;DMA Settings</a:t>
            </a:r>
          </a:p>
          <a:p>
            <a:pPr lvl="1"/>
            <a:r>
              <a:rPr lang="en-US" sz="1400" dirty="0" smtClean="0"/>
              <a:t>Button ADD</a:t>
            </a:r>
          </a:p>
          <a:p>
            <a:pPr lvl="1"/>
            <a:r>
              <a:rPr lang="en-US" sz="1400" dirty="0" smtClean="0"/>
              <a:t>SPI1_RX</a:t>
            </a:r>
          </a:p>
          <a:p>
            <a:pPr lvl="1"/>
            <a:r>
              <a:rPr lang="en-US" sz="1400" dirty="0" smtClean="0"/>
              <a:t>Memory increment</a:t>
            </a:r>
          </a:p>
          <a:p>
            <a:pPr lvl="1"/>
            <a:r>
              <a:rPr lang="en-US" sz="1400" dirty="0" smtClean="0"/>
              <a:t>Button ADD</a:t>
            </a:r>
          </a:p>
          <a:p>
            <a:pPr lvl="1"/>
            <a:r>
              <a:rPr lang="en-US" sz="1400" dirty="0" smtClean="0"/>
              <a:t>SPI1_Tx</a:t>
            </a:r>
          </a:p>
          <a:p>
            <a:pPr lvl="1"/>
            <a:r>
              <a:rPr lang="en-US" sz="1400" dirty="0" smtClean="0"/>
              <a:t>Memory increment</a:t>
            </a:r>
          </a:p>
          <a:p>
            <a:pPr lvl="1"/>
            <a:r>
              <a:rPr lang="en-US" sz="1400" dirty="0" smtClean="0"/>
              <a:t>Button OK</a:t>
            </a:r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235</a:t>
            </a:fld>
            <a:endParaRPr lang="fr-FR" dirty="0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2.2.3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1772816"/>
            <a:ext cx="4734071" cy="468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4529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SPI </a:t>
            </a:r>
            <a:r>
              <a:rPr lang="en-US" dirty="0" smtClean="0">
                <a:solidFill>
                  <a:schemeClr val="accent2"/>
                </a:solidFill>
              </a:rPr>
              <a:t>with </a:t>
            </a:r>
            <a:r>
              <a:rPr lang="en-US" dirty="0">
                <a:solidFill>
                  <a:schemeClr val="accent2"/>
                </a:solidFill>
              </a:rPr>
              <a:t>DMA transfer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55229"/>
            <a:ext cx="8229600" cy="1985159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CubeMX SPI configuration NVIC settings</a:t>
            </a:r>
          </a:p>
          <a:p>
            <a:pPr lvl="1"/>
            <a:r>
              <a:rPr lang="en-US" sz="1400" dirty="0" smtClean="0"/>
              <a:t>TAB&gt;NVIC Settings</a:t>
            </a:r>
          </a:p>
          <a:p>
            <a:pPr lvl="1"/>
            <a:r>
              <a:rPr lang="en-US" sz="1400" dirty="0" smtClean="0"/>
              <a:t>Enable DMA1 interrupts for </a:t>
            </a:r>
            <a:br>
              <a:rPr lang="en-US" sz="1400" dirty="0" smtClean="0"/>
            </a:br>
            <a:r>
              <a:rPr lang="en-US" sz="1400" dirty="0" smtClean="0"/>
              <a:t>SPI1 </a:t>
            </a:r>
          </a:p>
          <a:p>
            <a:pPr lvl="1"/>
            <a:r>
              <a:rPr lang="en-US" sz="1400" dirty="0" smtClean="0"/>
              <a:t>Button OK</a:t>
            </a:r>
            <a:endParaRPr lang="en-GB" sz="1400" dirty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236</a:t>
            </a:fld>
            <a:endParaRPr lang="fr-FR" dirty="0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2.2.3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698" y="1577073"/>
            <a:ext cx="5252840" cy="520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84302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SPI </a:t>
            </a:r>
            <a:r>
              <a:rPr lang="en-US" dirty="0">
                <a:solidFill>
                  <a:schemeClr val="accent2"/>
                </a:solidFill>
              </a:rPr>
              <a:t>with DMA transfer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077766"/>
          </a:xfrm>
        </p:spPr>
        <p:txBody>
          <a:bodyPr/>
          <a:lstStyle/>
          <a:p>
            <a:r>
              <a:rPr lang="en-GB" sz="1800" dirty="0" smtClean="0"/>
              <a:t>Now we set the project details for generation</a:t>
            </a:r>
          </a:p>
          <a:p>
            <a:pPr lvl="1"/>
            <a:r>
              <a:rPr lang="en-GB" sz="1400" dirty="0" smtClean="0"/>
              <a:t>Menu &gt; Project &gt; Project Settings</a:t>
            </a:r>
          </a:p>
          <a:p>
            <a:pPr lvl="1"/>
            <a:r>
              <a:rPr lang="en-GB" sz="1400" dirty="0" smtClean="0"/>
              <a:t>Set the project name</a:t>
            </a:r>
          </a:p>
          <a:p>
            <a:pPr lvl="1"/>
            <a:r>
              <a:rPr lang="en-GB" sz="1400" dirty="0" smtClean="0"/>
              <a:t>Project location</a:t>
            </a:r>
          </a:p>
          <a:p>
            <a:pPr lvl="1"/>
            <a:r>
              <a:rPr lang="en-GB" sz="1400" dirty="0" smtClean="0"/>
              <a:t>Type of </a:t>
            </a:r>
            <a:r>
              <a:rPr lang="en-GB" sz="1400" dirty="0" err="1" smtClean="0"/>
              <a:t>toolchain</a:t>
            </a:r>
            <a:endParaRPr lang="en-GB" sz="1400" dirty="0" smtClean="0"/>
          </a:p>
          <a:p>
            <a:r>
              <a:rPr lang="en-GB" sz="1800" dirty="0" smtClean="0"/>
              <a:t>Now we can Generate Code</a:t>
            </a:r>
          </a:p>
          <a:p>
            <a:pPr lvl="1"/>
            <a:r>
              <a:rPr lang="en-GB" sz="1400" dirty="0" smtClean="0"/>
              <a:t>Menu &gt; Project &gt; Generate Code</a:t>
            </a:r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237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2.2.3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988840"/>
            <a:ext cx="429577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41914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SPI </a:t>
            </a:r>
            <a:r>
              <a:rPr lang="en-US" dirty="0" smtClean="0">
                <a:solidFill>
                  <a:schemeClr val="accent2"/>
                </a:solidFill>
              </a:rPr>
              <a:t>with </a:t>
            </a:r>
            <a:r>
              <a:rPr lang="en-US" dirty="0">
                <a:solidFill>
                  <a:schemeClr val="accent2"/>
                </a:solidFill>
              </a:rPr>
              <a:t>DMA transfer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SPI with DMA TX RX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238</a:t>
            </a:fld>
            <a:endParaRPr lang="fr-FR" dirty="0"/>
          </a:p>
        </p:txBody>
      </p:sp>
      <p:sp>
        <p:nvSpPr>
          <p:cNvPr id="23" name="Rectangle 22"/>
          <p:cNvSpPr/>
          <p:nvPr/>
        </p:nvSpPr>
        <p:spPr>
          <a:xfrm>
            <a:off x="633046" y="2671688"/>
            <a:ext cx="3120261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Start process with DMA end of transfer interrupt generation at end of process</a:t>
            </a:r>
          </a:p>
          <a:p>
            <a:pPr algn="ctr"/>
            <a:r>
              <a:rPr lang="en-GB" sz="1200" dirty="0" err="1" smtClean="0"/>
              <a:t>HAL_SPI_TransmitReceive_DMA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33047" y="1785392"/>
            <a:ext cx="3120260" cy="51457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Peripheral </a:t>
            </a:r>
            <a:r>
              <a:rPr lang="en-US" sz="1200" dirty="0" smtClean="0"/>
              <a:t>Initializations </a:t>
            </a:r>
          </a:p>
          <a:p>
            <a:pPr algn="ctr"/>
            <a:r>
              <a:rPr lang="en-US" sz="1200" dirty="0" smtClean="0"/>
              <a:t>including DMA stream initializations</a:t>
            </a:r>
            <a:endParaRPr lang="en-US" sz="1200" dirty="0"/>
          </a:p>
        </p:txBody>
      </p:sp>
      <p:sp>
        <p:nvSpPr>
          <p:cNvPr id="34" name="Rectangle 33"/>
          <p:cNvSpPr/>
          <p:nvPr/>
        </p:nvSpPr>
        <p:spPr>
          <a:xfrm>
            <a:off x="4572000" y="3805626"/>
            <a:ext cx="2337068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HAL_DMA_IRQHandler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33047" y="4503192"/>
            <a:ext cx="2979354" cy="5588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</a:t>
            </a:r>
            <a:r>
              <a:rPr lang="en-US" sz="1200" dirty="0" smtClean="0">
                <a:solidFill>
                  <a:schemeClr val="tx1"/>
                </a:solidFill>
              </a:rPr>
              <a:t>nd of process callback</a:t>
            </a: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HAL_SPI_TxRxCpltCallback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>
            <a:off x="2031159" y="2299966"/>
            <a:ext cx="216024" cy="3717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0" name="Bent Arrow 39"/>
          <p:cNvSpPr/>
          <p:nvPr/>
        </p:nvSpPr>
        <p:spPr>
          <a:xfrm rot="10800000">
            <a:off x="3536574" y="4262826"/>
            <a:ext cx="1711621" cy="630658"/>
          </a:xfrm>
          <a:prstGeom prst="bentArrow">
            <a:avLst>
              <a:gd name="adj1" fmla="val 18043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4290646" y="1556792"/>
            <a:ext cx="0" cy="434340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Left Arrow 42"/>
          <p:cNvSpPr/>
          <p:nvPr/>
        </p:nvSpPr>
        <p:spPr>
          <a:xfrm>
            <a:off x="6909068" y="3951906"/>
            <a:ext cx="617147" cy="137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4" name="Rectangle 43"/>
          <p:cNvSpPr/>
          <p:nvPr/>
        </p:nvSpPr>
        <p:spPr>
          <a:xfrm>
            <a:off x="633047" y="5540399"/>
            <a:ext cx="2951107" cy="51597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  <a:r>
              <a:rPr lang="en-US" sz="1200" dirty="0" smtClean="0">
                <a:solidFill>
                  <a:schemeClr val="tx1"/>
                </a:solidFill>
              </a:rPr>
              <a:t>rocess Error callback</a:t>
            </a: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HAL_SPI_ErrorCallback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5" name="Bent Arrow 44"/>
          <p:cNvSpPr/>
          <p:nvPr/>
        </p:nvSpPr>
        <p:spPr>
          <a:xfrm rot="10800000">
            <a:off x="3584155" y="4262826"/>
            <a:ext cx="2113259" cy="1699595"/>
          </a:xfrm>
          <a:prstGeom prst="bentArrow">
            <a:avLst>
              <a:gd name="adj1" fmla="val 6557"/>
              <a:gd name="adj2" fmla="val 7874"/>
              <a:gd name="adj3" fmla="val 8562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46" name="Straight Arrow Connector 45"/>
          <p:cNvCxnSpPr>
            <a:stCxn id="23" idx="2"/>
            <a:endCxn id="54" idx="0"/>
          </p:cNvCxnSpPr>
          <p:nvPr/>
        </p:nvCxnSpPr>
        <p:spPr>
          <a:xfrm>
            <a:off x="2193177" y="3318019"/>
            <a:ext cx="106328" cy="2665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58542" y="3584549"/>
            <a:ext cx="766557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HAL_OK</a:t>
            </a:r>
          </a:p>
        </p:txBody>
      </p:sp>
      <p:cxnSp>
        <p:nvCxnSpPr>
          <p:cNvPr id="53" name="Straight Arrow Connector 52"/>
          <p:cNvCxnSpPr>
            <a:endCxn id="52" idx="0"/>
          </p:cNvCxnSpPr>
          <p:nvPr/>
        </p:nvCxnSpPr>
        <p:spPr>
          <a:xfrm flipH="1">
            <a:off x="1141821" y="3318019"/>
            <a:ext cx="616642" cy="2665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66346" y="3584549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128918" y="3568404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832664" y="3318019"/>
            <a:ext cx="590744" cy="2665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7380312" y="3805626"/>
            <a:ext cx="1693349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DMA1_Stream_IRQHandler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2.2.3</a:t>
            </a:r>
          </a:p>
        </p:txBody>
      </p:sp>
    </p:spTree>
    <p:extLst>
      <p:ext uri="{BB962C8B-B14F-4D97-AF65-F5344CB8AC3E}">
        <p14:creationId xmlns:p14="http://schemas.microsoft.com/office/powerpoint/2010/main" val="34927107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SPI </a:t>
            </a:r>
            <a:r>
              <a:rPr lang="en-US" dirty="0">
                <a:solidFill>
                  <a:schemeClr val="accent2"/>
                </a:solidFill>
              </a:rPr>
              <a:t>with DMA transfer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2077492"/>
          </a:xfrm>
        </p:spPr>
        <p:txBody>
          <a:bodyPr/>
          <a:lstStyle/>
          <a:p>
            <a:r>
              <a:rPr lang="en-GB" dirty="0" smtClean="0"/>
              <a:t>Open the project in our IDE</a:t>
            </a:r>
          </a:p>
          <a:p>
            <a:pPr lvl="1"/>
            <a:r>
              <a:rPr lang="en-GB" dirty="0" smtClean="0"/>
              <a:t>The functions we want to put into </a:t>
            </a:r>
            <a:r>
              <a:rPr lang="en-GB" dirty="0" err="1" smtClean="0"/>
              <a:t>main.c</a:t>
            </a:r>
            <a:endParaRPr lang="en-GB" dirty="0" smtClean="0"/>
          </a:p>
          <a:p>
            <a:pPr lvl="1"/>
            <a:r>
              <a:rPr lang="en-GB" dirty="0"/>
              <a:t>Between </a:t>
            </a:r>
            <a:r>
              <a:rPr lang="en-GB" i="1" dirty="0"/>
              <a:t>/* USER CODE BEGIN </a:t>
            </a:r>
            <a:r>
              <a:rPr lang="en-GB" i="1" dirty="0" smtClean="0"/>
              <a:t>2 </a:t>
            </a:r>
            <a:r>
              <a:rPr lang="en-GB" i="1" dirty="0"/>
              <a:t>*/</a:t>
            </a:r>
            <a:r>
              <a:rPr lang="en-GB" dirty="0"/>
              <a:t> and </a:t>
            </a:r>
            <a:r>
              <a:rPr lang="en-GB" i="1" dirty="0"/>
              <a:t>/* USER CODE END </a:t>
            </a:r>
            <a:r>
              <a:rPr lang="en-GB" i="1" dirty="0" smtClean="0"/>
              <a:t>2 */ </a:t>
            </a:r>
            <a:r>
              <a:rPr lang="en-GB" dirty="0" smtClean="0"/>
              <a:t>tags</a:t>
            </a:r>
          </a:p>
          <a:p>
            <a:r>
              <a:rPr lang="en-GB" dirty="0" smtClean="0"/>
              <a:t>For transmit use function</a:t>
            </a:r>
          </a:p>
          <a:p>
            <a:pPr lvl="1"/>
            <a:r>
              <a:rPr lang="en-GB" dirty="0" err="1" smtClean="0"/>
              <a:t>HAL_SPI_TransmitReceive_DMA</a:t>
            </a:r>
            <a:r>
              <a:rPr lang="en-GB" dirty="0" smtClean="0"/>
              <a:t>(</a:t>
            </a:r>
            <a:r>
              <a:rPr lang="en-GB" dirty="0" err="1" smtClean="0"/>
              <a:t>SPI_HandleTypeDef</a:t>
            </a:r>
            <a:r>
              <a:rPr lang="en-GB" dirty="0" smtClean="0"/>
              <a:t> </a:t>
            </a:r>
            <a:r>
              <a:rPr lang="en-GB" dirty="0"/>
              <a:t>*</a:t>
            </a:r>
            <a:r>
              <a:rPr lang="en-GB" dirty="0" err="1"/>
              <a:t>hspi</a:t>
            </a:r>
            <a:r>
              <a:rPr lang="en-GB" dirty="0"/>
              <a:t>, uint8_t *</a:t>
            </a:r>
            <a:r>
              <a:rPr lang="en-GB" dirty="0" err="1"/>
              <a:t>pTxData</a:t>
            </a:r>
            <a:r>
              <a:rPr lang="en-GB" dirty="0"/>
              <a:t>, uint8_t *</a:t>
            </a:r>
            <a:r>
              <a:rPr lang="en-GB" dirty="0" err="1"/>
              <a:t>pRxData</a:t>
            </a:r>
            <a:r>
              <a:rPr lang="en-GB" dirty="0"/>
              <a:t>, uint16_t Size)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239</a:t>
            </a:fld>
            <a:endParaRPr lang="fr-FR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2.2.3</a:t>
            </a:r>
          </a:p>
        </p:txBody>
      </p:sp>
    </p:spTree>
    <p:extLst>
      <p:ext uri="{BB962C8B-B14F-4D97-AF65-F5344CB8AC3E}">
        <p14:creationId xmlns:p14="http://schemas.microsoft.com/office/powerpoint/2010/main" val="410018371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STM32CubeMX: Pin-out configuration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24</a:t>
            </a:fld>
            <a:endParaRPr lang="fr-FR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219200"/>
            <a:ext cx="5539751" cy="5209778"/>
          </a:xfrm>
        </p:spPr>
      </p:pic>
      <p:sp>
        <p:nvSpPr>
          <p:cNvPr id="9" name="Content Placeholder 3"/>
          <p:cNvSpPr txBox="1">
            <a:spLocks/>
          </p:cNvSpPr>
          <p:nvPr/>
        </p:nvSpPr>
        <p:spPr>
          <a:xfrm>
            <a:off x="457200" y="1716881"/>
            <a:ext cx="2819400" cy="369331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334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90000"/>
                  <a:lumOff val="1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accent4">
                    <a:lumMod val="90000"/>
                    <a:lumOff val="1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017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7175" indent="-1555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200" kern="1200" baseline="0">
                <a:solidFill>
                  <a:srgbClr val="646464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2400" dirty="0" err="1" smtClean="0"/>
              <a:t>Pinout</a:t>
            </a:r>
            <a:r>
              <a:rPr lang="en-US" sz="2400" dirty="0"/>
              <a:t> </a:t>
            </a:r>
            <a:r>
              <a:rPr lang="en-US" sz="2400" dirty="0" smtClean="0"/>
              <a:t>from:</a:t>
            </a:r>
          </a:p>
          <a:p>
            <a:pPr lvl="1">
              <a:spcAft>
                <a:spcPts val="0"/>
              </a:spcAft>
            </a:pPr>
            <a:r>
              <a:rPr lang="en-US" sz="1800" dirty="0" smtClean="0"/>
              <a:t>Peripheral tree</a:t>
            </a:r>
          </a:p>
          <a:p>
            <a:pPr lvl="1">
              <a:spcAft>
                <a:spcPts val="0"/>
              </a:spcAft>
            </a:pPr>
            <a:r>
              <a:rPr lang="en-US" sz="1800" dirty="0" smtClean="0"/>
              <a:t>Manually</a:t>
            </a:r>
          </a:p>
          <a:p>
            <a:pPr>
              <a:spcAft>
                <a:spcPts val="0"/>
              </a:spcAft>
            </a:pPr>
            <a:r>
              <a:rPr lang="en-US" sz="2400" dirty="0" smtClean="0"/>
              <a:t>Automatic signal remapping</a:t>
            </a:r>
          </a:p>
          <a:p>
            <a:pPr>
              <a:spcAft>
                <a:spcPts val="0"/>
              </a:spcAft>
            </a:pPr>
            <a:r>
              <a:rPr lang="en-US" sz="2400" dirty="0" smtClean="0"/>
              <a:t>Management of dependencies between peripherals</a:t>
            </a:r>
          </a:p>
        </p:txBody>
      </p:sp>
    </p:spTree>
    <p:extLst>
      <p:ext uri="{BB962C8B-B14F-4D97-AF65-F5344CB8AC3E}">
        <p14:creationId xmlns:p14="http://schemas.microsoft.com/office/powerpoint/2010/main" val="208091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SPI </a:t>
            </a:r>
            <a:r>
              <a:rPr lang="en-US" dirty="0">
                <a:solidFill>
                  <a:schemeClr val="accent2"/>
                </a:solidFill>
              </a:rPr>
              <a:t>with DMA transfer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2108269"/>
          </a:xfrm>
        </p:spPr>
        <p:txBody>
          <a:bodyPr/>
          <a:lstStyle/>
          <a:p>
            <a:r>
              <a:rPr lang="en-GB" dirty="0" smtClean="0"/>
              <a:t>Buffer definition</a:t>
            </a:r>
          </a:p>
          <a:p>
            <a:pPr marL="355600" lvl="1" indent="0">
              <a:buNone/>
            </a:pPr>
            <a:r>
              <a:rPr lang="en-US" sz="1600" dirty="0">
                <a:solidFill>
                  <a:schemeClr val="accent1"/>
                </a:solidFill>
              </a:rPr>
              <a:t>	</a:t>
            </a:r>
            <a:endParaRPr lang="en-GB" sz="1600" dirty="0">
              <a:solidFill>
                <a:schemeClr val="accent1"/>
              </a:solidFill>
            </a:endParaRP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Sending </a:t>
            </a:r>
            <a:r>
              <a:rPr lang="en-US" dirty="0"/>
              <a:t>and receiving </a:t>
            </a:r>
            <a:r>
              <a:rPr lang="en-US" dirty="0" smtClean="0"/>
              <a:t>methods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240</a:t>
            </a:fld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043608" y="1564428"/>
            <a:ext cx="5544616" cy="1200329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0 */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uint8_t 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tx_buff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[]={0,1,2,3,4,5,6,7,8,9};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uint8_t 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rx_buff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[10];</a:t>
            </a:r>
          </a:p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0 */</a:t>
            </a:r>
          </a:p>
        </p:txBody>
      </p:sp>
      <p:sp>
        <p:nvSpPr>
          <p:cNvPr id="7" name="Rectangle 6"/>
          <p:cNvSpPr/>
          <p:nvPr/>
        </p:nvSpPr>
        <p:spPr>
          <a:xfrm>
            <a:off x="395536" y="3284984"/>
            <a:ext cx="8496944" cy="923330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smtClean="0"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/*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USER CODE BEGIN 2 */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HAL_SPI_TransmitReceive_DMA</a:t>
            </a:r>
            <a:r>
              <a:rPr lang="en-GB" dirty="0" smtClean="0">
                <a:solidFill>
                  <a:prstClr val="black"/>
                </a:solidFill>
                <a:latin typeface="Consolas" panose="020B0609020204030204" pitchFamily="49" charset="0"/>
              </a:rPr>
              <a:t>(&amp;hspi1,tx_buff,rx_buff,10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2 */</a:t>
            </a:r>
            <a:endParaRPr lang="en-GB" dirty="0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2.2.3</a:t>
            </a:r>
          </a:p>
        </p:txBody>
      </p:sp>
    </p:spTree>
    <p:extLst>
      <p:ext uri="{BB962C8B-B14F-4D97-AF65-F5344CB8AC3E}">
        <p14:creationId xmlns:p14="http://schemas.microsoft.com/office/powerpoint/2010/main" val="276166722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SPI </a:t>
            </a:r>
            <a:r>
              <a:rPr lang="en-US" dirty="0">
                <a:solidFill>
                  <a:schemeClr val="accent2"/>
                </a:solidFill>
              </a:rPr>
              <a:t>with DMA transfer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1969770"/>
          </a:xfrm>
        </p:spPr>
        <p:txBody>
          <a:bodyPr/>
          <a:lstStyle/>
          <a:p>
            <a:r>
              <a:rPr lang="en-GB" dirty="0" smtClean="0"/>
              <a:t>Complete </a:t>
            </a:r>
            <a:r>
              <a:rPr lang="en-GB" dirty="0" err="1" smtClean="0"/>
              <a:t>callback</a:t>
            </a:r>
            <a:r>
              <a:rPr lang="en-GB" dirty="0" smtClean="0"/>
              <a:t> check</a:t>
            </a:r>
          </a:p>
          <a:p>
            <a:pPr lvl="1"/>
            <a:r>
              <a:rPr lang="en-US" dirty="0" smtClean="0"/>
              <a:t>We can put breakpoints on NOPs to watch if we send or receive complete buffer</a:t>
            </a:r>
            <a:endParaRPr lang="en-GB" dirty="0" smtClean="0"/>
          </a:p>
          <a:p>
            <a:pPr marL="355600" lvl="1" indent="0">
              <a:buNone/>
            </a:pPr>
            <a:r>
              <a:rPr lang="en-US" sz="1600" dirty="0">
                <a:solidFill>
                  <a:schemeClr val="accent1"/>
                </a:solidFill>
              </a:rPr>
              <a:t>	</a:t>
            </a:r>
            <a:endParaRPr lang="en-GB" sz="1600" dirty="0">
              <a:solidFill>
                <a:schemeClr val="accent1"/>
              </a:solidFill>
            </a:endParaRP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241</a:t>
            </a:fld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1115616" y="2255961"/>
            <a:ext cx="7344816" cy="1754326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4 */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HAL_SPI_TxRxCpltCallback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SPI_HandleTypeDef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*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hspi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__NOP();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4 */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2.2.3</a:t>
            </a:r>
          </a:p>
        </p:txBody>
      </p:sp>
    </p:spTree>
    <p:extLst>
      <p:ext uri="{BB962C8B-B14F-4D97-AF65-F5344CB8AC3E}">
        <p14:creationId xmlns:p14="http://schemas.microsoft.com/office/powerpoint/2010/main" val="41104914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2</a:t>
            </a:r>
            <a:r>
              <a:rPr lang="en-US" b="1" dirty="0" smtClean="0">
                <a:solidFill>
                  <a:schemeClr val="accent2"/>
                </a:solidFill>
              </a:rPr>
              <a:t>.3.1 </a:t>
            </a:r>
            <a:r>
              <a:rPr lang="en-US" dirty="0" smtClean="0"/>
              <a:t>I2C Poll lab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022F87-24B0-41D2-B4A9-5E30A9FEDC5E}" type="datetime1">
              <a:rPr lang="fr-FR" smtClean="0"/>
              <a:t>01/10/2015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0037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I2C </a:t>
            </a:r>
            <a:r>
              <a:rPr lang="en-US" dirty="0" smtClean="0">
                <a:solidFill>
                  <a:schemeClr val="accent2"/>
                </a:solidFill>
              </a:rPr>
              <a:t>communication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108543"/>
          </a:xfrm>
        </p:spPr>
        <p:txBody>
          <a:bodyPr/>
          <a:lstStyle/>
          <a:p>
            <a:r>
              <a:rPr lang="en-GB" sz="2400" dirty="0" smtClean="0"/>
              <a:t>Objective</a:t>
            </a:r>
          </a:p>
          <a:p>
            <a:pPr lvl="1"/>
            <a:r>
              <a:rPr lang="en-GB" sz="1800" dirty="0" smtClean="0"/>
              <a:t>Learn how to </a:t>
            </a:r>
            <a:r>
              <a:rPr lang="en-US" sz="1800" dirty="0" smtClean="0"/>
              <a:t>setup i2C in CubeMX</a:t>
            </a:r>
            <a:endParaRPr lang="en-GB" sz="1800" dirty="0" smtClean="0"/>
          </a:p>
          <a:p>
            <a:pPr lvl="1"/>
            <a:r>
              <a:rPr lang="en-US" sz="1800" dirty="0" smtClean="0"/>
              <a:t>How to Generate Code in CubeMX and use HAL functions</a:t>
            </a:r>
          </a:p>
          <a:p>
            <a:pPr lvl="1"/>
            <a:r>
              <a:rPr lang="en-US" sz="1800" dirty="0" smtClean="0"/>
              <a:t>Work in pairs, one will create I2C transmitter and second I2C receiver</a:t>
            </a:r>
            <a:endParaRPr lang="en-GB" sz="1800" dirty="0"/>
          </a:p>
          <a:p>
            <a:r>
              <a:rPr lang="en-GB" sz="2400" dirty="0" smtClean="0"/>
              <a:t>Goal</a:t>
            </a:r>
          </a:p>
          <a:p>
            <a:pPr lvl="1"/>
            <a:r>
              <a:rPr lang="en-US" sz="1800" dirty="0" smtClean="0"/>
              <a:t>Configure I2C in CubeMX and Generate Code</a:t>
            </a:r>
            <a:endParaRPr lang="pl-PL" sz="1800" dirty="0" smtClean="0"/>
          </a:p>
          <a:p>
            <a:pPr lvl="1"/>
            <a:r>
              <a:rPr lang="en-US" sz="1800" dirty="0" smtClean="0"/>
              <a:t>Learn how to send and receive data over I2C without interrupts</a:t>
            </a:r>
            <a:endParaRPr lang="en-GB" sz="1800" dirty="0" smtClean="0"/>
          </a:p>
          <a:p>
            <a:pPr lvl="1"/>
            <a:r>
              <a:rPr lang="en-US" sz="1800" dirty="0" smtClean="0"/>
              <a:t>Verify the correct functionality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243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2.3.1</a:t>
            </a:r>
          </a:p>
        </p:txBody>
      </p:sp>
    </p:spTree>
    <p:extLst>
      <p:ext uri="{BB962C8B-B14F-4D97-AF65-F5344CB8AC3E}">
        <p14:creationId xmlns:p14="http://schemas.microsoft.com/office/powerpoint/2010/main" val="286307605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I2C </a:t>
            </a:r>
            <a:r>
              <a:rPr lang="en-US" dirty="0" smtClean="0">
                <a:solidFill>
                  <a:schemeClr val="accent2"/>
                </a:solidFill>
              </a:rPr>
              <a:t>communication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400657"/>
          </a:xfrm>
        </p:spPr>
        <p:txBody>
          <a:bodyPr/>
          <a:lstStyle/>
          <a:p>
            <a:r>
              <a:rPr lang="en-GB" sz="2400" dirty="0"/>
              <a:t>Create project in CubeMX</a:t>
            </a:r>
          </a:p>
          <a:p>
            <a:pPr lvl="1"/>
            <a:r>
              <a:rPr lang="en-GB" sz="1800" dirty="0"/>
              <a:t>Menu &gt; File &gt; New Project</a:t>
            </a:r>
          </a:p>
          <a:p>
            <a:pPr lvl="1"/>
            <a:r>
              <a:rPr lang="en-GB" sz="1800" dirty="0"/>
              <a:t>Select STM32F4 &gt; STM32F429/439 &gt; LQFP144 &gt; STM32F439ZITx</a:t>
            </a:r>
          </a:p>
          <a:p>
            <a:r>
              <a:rPr lang="en-US" sz="2400" dirty="0"/>
              <a:t>CubeMX SPI selection</a:t>
            </a:r>
          </a:p>
          <a:p>
            <a:pPr lvl="1"/>
            <a:r>
              <a:rPr lang="en-US" sz="1800" dirty="0"/>
              <a:t>Select </a:t>
            </a:r>
            <a:r>
              <a:rPr lang="en-US" sz="1800" dirty="0" smtClean="0"/>
              <a:t>I2C3 Periphery</a:t>
            </a:r>
            <a:endParaRPr lang="en-US" sz="1800" dirty="0"/>
          </a:p>
          <a:p>
            <a:pPr lvl="1"/>
            <a:r>
              <a:rPr lang="en-US" sz="1800" dirty="0"/>
              <a:t>Select </a:t>
            </a:r>
            <a:r>
              <a:rPr lang="en-US" sz="1800" dirty="0" smtClean="0"/>
              <a:t>PA8, PC9 </a:t>
            </a:r>
            <a:r>
              <a:rPr lang="en-US" sz="1800" dirty="0"/>
              <a:t>for </a:t>
            </a:r>
            <a:r>
              <a:rPr lang="en-US" sz="1800" dirty="0" smtClean="0"/>
              <a:t>I2C3 </a:t>
            </a:r>
            <a:r>
              <a:rPr lang="en-US" sz="1800" dirty="0"/>
              <a:t>if weren't selected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244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2.3.1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97" y="4656951"/>
            <a:ext cx="4039353" cy="18722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8" y="4509120"/>
            <a:ext cx="2736304" cy="22137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614772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/>
              <a:t>I2C </a:t>
            </a:r>
            <a:r>
              <a:rPr lang="en-US" dirty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184940"/>
          </a:xfrm>
        </p:spPr>
        <p:txBody>
          <a:bodyPr/>
          <a:lstStyle/>
          <a:p>
            <a:r>
              <a:rPr lang="en-US" sz="1800" dirty="0" smtClean="0"/>
              <a:t>Hardware preparation</a:t>
            </a:r>
          </a:p>
          <a:p>
            <a:pPr lvl="1"/>
            <a:r>
              <a:rPr lang="en-US" sz="1400" dirty="0" smtClean="0"/>
              <a:t>Connect together PA8 and PC9 pins from both boards, and GND</a:t>
            </a: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245</a:t>
            </a:fld>
            <a:endParaRPr lang="fr-FR" dirty="0"/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2.3.1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7488" y="2151619"/>
            <a:ext cx="4535488" cy="34016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662" y="2098587"/>
            <a:ext cx="5052053" cy="37890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011" y="3221391"/>
            <a:ext cx="5537957" cy="36765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Rounded Rectangular Callout 4"/>
          <p:cNvSpPr/>
          <p:nvPr/>
        </p:nvSpPr>
        <p:spPr>
          <a:xfrm>
            <a:off x="-108520" y="5462872"/>
            <a:ext cx="2259597" cy="1134480"/>
          </a:xfrm>
          <a:prstGeom prst="wedgeRoundRectCallout">
            <a:avLst>
              <a:gd name="adj1" fmla="val 70003"/>
              <a:gd name="adj2" fmla="val -4382"/>
              <a:gd name="adj3" fmla="val 16667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accent2"/>
                </a:solidFill>
              </a:rPr>
              <a:t>Hardware connection </a:t>
            </a:r>
            <a:br>
              <a:rPr lang="en-US" sz="1400" dirty="0" smtClean="0">
                <a:solidFill>
                  <a:schemeClr val="accent2"/>
                </a:solidFill>
              </a:rPr>
            </a:br>
            <a:r>
              <a:rPr lang="en-US" sz="1400" dirty="0" smtClean="0">
                <a:solidFill>
                  <a:schemeClr val="accent2"/>
                </a:solidFill>
              </a:rPr>
              <a:t>PA8 &lt;-&gt; PA8</a:t>
            </a:r>
          </a:p>
          <a:p>
            <a:pPr algn="ctr"/>
            <a:r>
              <a:rPr lang="en-US" sz="1400" dirty="0" smtClean="0">
                <a:solidFill>
                  <a:schemeClr val="accent2"/>
                </a:solidFill>
              </a:rPr>
              <a:t>PC9&lt;-&gt;PC9</a:t>
            </a:r>
            <a:endParaRPr lang="en-GB" sz="1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88999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/>
              <a:t>I2C </a:t>
            </a:r>
            <a:r>
              <a:rPr lang="en-US" dirty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462213"/>
          </a:xfrm>
        </p:spPr>
        <p:txBody>
          <a:bodyPr/>
          <a:lstStyle/>
          <a:p>
            <a:r>
              <a:rPr lang="en-US" dirty="0"/>
              <a:t>CubeMX I</a:t>
            </a:r>
            <a:r>
              <a:rPr lang="en-US" dirty="0" smtClean="0"/>
              <a:t>2C configuration</a:t>
            </a:r>
            <a:endParaRPr lang="en-US" dirty="0"/>
          </a:p>
          <a:p>
            <a:pPr lvl="1"/>
            <a:r>
              <a:rPr lang="en-US" dirty="0" smtClean="0"/>
              <a:t>Tab&gt;Configuration&gt;Connectivity&gt;I2C3</a:t>
            </a:r>
            <a:endParaRPr lang="en-US" dirty="0"/>
          </a:p>
          <a:p>
            <a:pPr lvl="1"/>
            <a:r>
              <a:rPr lang="en-US" dirty="0"/>
              <a:t>Check the </a:t>
            </a:r>
            <a:r>
              <a:rPr lang="en-US" dirty="0" smtClean="0"/>
              <a:t>settings</a:t>
            </a:r>
          </a:p>
          <a:p>
            <a:pPr lvl="1"/>
            <a:r>
              <a:rPr lang="en-US" dirty="0" smtClean="0"/>
              <a:t>Define Slave address</a:t>
            </a:r>
            <a:br>
              <a:rPr lang="en-US" dirty="0" smtClean="0"/>
            </a:br>
            <a:r>
              <a:rPr lang="en-US" dirty="0" smtClean="0"/>
              <a:t>to 20</a:t>
            </a:r>
            <a:endParaRPr lang="en-US" dirty="0"/>
          </a:p>
          <a:p>
            <a:pPr lvl="1"/>
            <a:r>
              <a:rPr lang="en-US" dirty="0"/>
              <a:t>Button OK</a:t>
            </a:r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246</a:t>
            </a:fld>
            <a:endParaRPr lang="fr-FR" dirty="0"/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2.3.1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528" y="2060847"/>
            <a:ext cx="5920576" cy="47525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637899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/>
              <a:t>I2C </a:t>
            </a:r>
            <a:r>
              <a:rPr lang="en-US" dirty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416046"/>
          </a:xfrm>
        </p:spPr>
        <p:txBody>
          <a:bodyPr/>
          <a:lstStyle/>
          <a:p>
            <a:r>
              <a:rPr lang="en-US" dirty="0"/>
              <a:t>CubeMX </a:t>
            </a:r>
            <a:r>
              <a:rPr lang="en-US" dirty="0" smtClean="0"/>
              <a:t>I2C configuration</a:t>
            </a:r>
            <a:endParaRPr lang="en-US" dirty="0"/>
          </a:p>
          <a:p>
            <a:pPr lvl="1"/>
            <a:r>
              <a:rPr lang="en-US" dirty="0" smtClean="0"/>
              <a:t>Tab&gt;GPIO Settings</a:t>
            </a:r>
            <a:endParaRPr lang="en-US" dirty="0"/>
          </a:p>
          <a:p>
            <a:pPr lvl="1"/>
            <a:r>
              <a:rPr lang="en-US" dirty="0" smtClean="0"/>
              <a:t>Check </a:t>
            </a:r>
            <a:r>
              <a:rPr lang="en-US" dirty="0" err="1" smtClean="0"/>
              <a:t>Pull-UP</a:t>
            </a:r>
            <a:endParaRPr lang="en-US" dirty="0"/>
          </a:p>
          <a:p>
            <a:pPr lvl="1"/>
            <a:r>
              <a:rPr lang="en-US" dirty="0" smtClean="0"/>
              <a:t>Check GPIO speed</a:t>
            </a:r>
            <a:endParaRPr lang="en-US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247</a:t>
            </a:fld>
            <a:endParaRPr lang="fr-FR" dirty="0"/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2.3.1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2204864"/>
            <a:ext cx="4776538" cy="46200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Rounded Rectangular Callout 7"/>
          <p:cNvSpPr/>
          <p:nvPr/>
        </p:nvSpPr>
        <p:spPr>
          <a:xfrm>
            <a:off x="395536" y="3638694"/>
            <a:ext cx="2952328" cy="2310586"/>
          </a:xfrm>
          <a:prstGeom prst="wedgeRoundRectCallout">
            <a:avLst>
              <a:gd name="adj1" fmla="val 88148"/>
              <a:gd name="adj2" fmla="val -46545"/>
              <a:gd name="adj3" fmla="val 16667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accent2"/>
                </a:solidFill>
              </a:rPr>
              <a:t>Check if the </a:t>
            </a:r>
            <a:r>
              <a:rPr lang="en-US" sz="1400" dirty="0" err="1" smtClean="0">
                <a:solidFill>
                  <a:schemeClr val="accent2"/>
                </a:solidFill>
              </a:rPr>
              <a:t>Pull-UP</a:t>
            </a:r>
            <a:r>
              <a:rPr lang="en-US" sz="1400" dirty="0" smtClean="0">
                <a:solidFill>
                  <a:schemeClr val="accent2"/>
                </a:solidFill>
              </a:rPr>
              <a:t> resistor are necessary in case you are using external one</a:t>
            </a:r>
          </a:p>
          <a:p>
            <a:pPr algn="ctr"/>
            <a:r>
              <a:rPr lang="en-US" sz="1400" dirty="0" smtClean="0">
                <a:solidFill>
                  <a:schemeClr val="accent2"/>
                </a:solidFill>
              </a:rPr>
              <a:t>Check the GPIO speed</a:t>
            </a:r>
          </a:p>
          <a:p>
            <a:pPr algn="ctr"/>
            <a:r>
              <a:rPr lang="en-US" sz="1400" dirty="0" smtClean="0">
                <a:solidFill>
                  <a:schemeClr val="accent2"/>
                </a:solidFill>
              </a:rPr>
              <a:t>This two parameters can limit I2C maximum speed</a:t>
            </a:r>
            <a:endParaRPr lang="en-GB" sz="1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13753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496" y="1594768"/>
            <a:ext cx="5114418" cy="51144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/>
              <a:t>I2C </a:t>
            </a:r>
            <a:r>
              <a:rPr lang="en-US" dirty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077766"/>
          </a:xfrm>
        </p:spPr>
        <p:txBody>
          <a:bodyPr/>
          <a:lstStyle/>
          <a:p>
            <a:r>
              <a:rPr lang="en-GB" sz="1800" dirty="0" smtClean="0"/>
              <a:t>Now we set the project details for generation</a:t>
            </a:r>
          </a:p>
          <a:p>
            <a:pPr lvl="1"/>
            <a:r>
              <a:rPr lang="en-GB" sz="1400" dirty="0" smtClean="0"/>
              <a:t>Menu &gt; Project &gt; Project Settings</a:t>
            </a:r>
          </a:p>
          <a:p>
            <a:pPr lvl="1"/>
            <a:r>
              <a:rPr lang="en-GB" sz="1400" dirty="0" smtClean="0"/>
              <a:t>Set the project name</a:t>
            </a:r>
          </a:p>
          <a:p>
            <a:pPr lvl="1"/>
            <a:r>
              <a:rPr lang="en-GB" sz="1400" dirty="0" smtClean="0"/>
              <a:t>Project location</a:t>
            </a:r>
          </a:p>
          <a:p>
            <a:pPr lvl="1"/>
            <a:r>
              <a:rPr lang="en-GB" sz="1400" dirty="0" smtClean="0"/>
              <a:t>Type of </a:t>
            </a:r>
            <a:r>
              <a:rPr lang="en-GB" sz="1400" dirty="0" err="1" smtClean="0"/>
              <a:t>toolchain</a:t>
            </a:r>
            <a:endParaRPr lang="en-GB" sz="1400" dirty="0" smtClean="0"/>
          </a:p>
          <a:p>
            <a:r>
              <a:rPr lang="en-GB" sz="1800" dirty="0" smtClean="0"/>
              <a:t>Now we can Generate Code</a:t>
            </a:r>
          </a:p>
          <a:p>
            <a:pPr lvl="1"/>
            <a:r>
              <a:rPr lang="en-GB" sz="1400" dirty="0" smtClean="0"/>
              <a:t>Menu &gt; Project &gt; Generate Code</a:t>
            </a:r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248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2.3.1</a:t>
            </a:r>
          </a:p>
        </p:txBody>
      </p:sp>
    </p:spTree>
    <p:extLst>
      <p:ext uri="{BB962C8B-B14F-4D97-AF65-F5344CB8AC3E}">
        <p14:creationId xmlns:p14="http://schemas.microsoft.com/office/powerpoint/2010/main" val="374584634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/>
              <a:t>I2C </a:t>
            </a:r>
            <a:r>
              <a:rPr lang="en-US" dirty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2569934"/>
          </a:xfrm>
        </p:spPr>
        <p:txBody>
          <a:bodyPr/>
          <a:lstStyle/>
          <a:p>
            <a:r>
              <a:rPr lang="en-GB" dirty="0" smtClean="0"/>
              <a:t>Buffer definition</a:t>
            </a:r>
          </a:p>
          <a:p>
            <a:pPr marL="355600" lvl="1" indent="0">
              <a:buNone/>
            </a:pPr>
            <a:r>
              <a:rPr lang="en-US" sz="1600" dirty="0">
                <a:solidFill>
                  <a:schemeClr val="accent1"/>
                </a:solidFill>
              </a:rPr>
              <a:t>	</a:t>
            </a:r>
            <a:endParaRPr lang="en-GB" sz="1600" dirty="0">
              <a:solidFill>
                <a:schemeClr val="accent1"/>
              </a:solidFill>
            </a:endParaRP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Master simple send and receive functions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249</a:t>
            </a:fld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043608" y="1564428"/>
            <a:ext cx="7574930" cy="1477328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PV */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Private variables </a:t>
            </a:r>
            <a:endParaRPr lang="en-GB" dirty="0" smtClean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prstClr val="black"/>
                </a:solidFill>
                <a:latin typeface="Consolas" panose="020B0609020204030204" pitchFamily="49" charset="0"/>
              </a:rPr>
              <a:t>uint8_t 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data_tx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[10]={1,2,3,4,5,6,7,8,9,0};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uint8_t 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data_rx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[10];</a:t>
            </a:r>
          </a:p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PV */</a:t>
            </a:r>
          </a:p>
        </p:txBody>
      </p:sp>
      <p:sp>
        <p:nvSpPr>
          <p:cNvPr id="7" name="Rectangle 6"/>
          <p:cNvSpPr/>
          <p:nvPr/>
        </p:nvSpPr>
        <p:spPr>
          <a:xfrm>
            <a:off x="395536" y="4017838"/>
            <a:ext cx="8496944" cy="1754326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2 */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HAL_Delay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(100);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HAL_I2C_Master_Transmit(&amp;</a:t>
            </a:r>
            <a:r>
              <a:rPr lang="en-GB" dirty="0" smtClean="0">
                <a:solidFill>
                  <a:prstClr val="black"/>
                </a:solidFill>
                <a:latin typeface="Consolas" panose="020B0609020204030204" pitchFamily="49" charset="0"/>
              </a:rPr>
              <a:t>hi2c3,20,data_tx,10,1000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HAL_Delay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(2);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HAL_I2C_Master_Receive(&amp;</a:t>
            </a:r>
            <a:r>
              <a:rPr lang="en-GB" dirty="0" smtClean="0">
                <a:solidFill>
                  <a:prstClr val="black"/>
                </a:solidFill>
                <a:latin typeface="Consolas" panose="020B0609020204030204" pitchFamily="49" charset="0"/>
              </a:rPr>
              <a:t>hi2c3,20,data_rx,10,1000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2 */</a:t>
            </a:r>
            <a:endParaRPr lang="en-GB" dirty="0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2.3.1</a:t>
            </a:r>
          </a:p>
        </p:txBody>
      </p:sp>
    </p:spTree>
    <p:extLst>
      <p:ext uri="{BB962C8B-B14F-4D97-AF65-F5344CB8AC3E}">
        <p14:creationId xmlns:p14="http://schemas.microsoft.com/office/powerpoint/2010/main" val="12430327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STM32CubeMX: Clock tree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25</a:t>
            </a:fld>
            <a:endParaRPr lang="fr-FR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447800"/>
            <a:ext cx="5552155" cy="4813431"/>
          </a:xfrm>
        </p:spPr>
      </p:pic>
      <p:sp>
        <p:nvSpPr>
          <p:cNvPr id="7" name="Content Placeholder 3"/>
          <p:cNvSpPr txBox="1">
            <a:spLocks/>
          </p:cNvSpPr>
          <p:nvPr/>
        </p:nvSpPr>
        <p:spPr>
          <a:xfrm>
            <a:off x="457200" y="1976259"/>
            <a:ext cx="2438400" cy="366254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334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90000"/>
                  <a:lumOff val="1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accent4">
                    <a:lumMod val="90000"/>
                    <a:lumOff val="1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017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7175" indent="-1555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200" kern="1200" baseline="0">
                <a:solidFill>
                  <a:srgbClr val="646464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Immediate display of all clock values</a:t>
            </a:r>
          </a:p>
          <a:p>
            <a:r>
              <a:rPr lang="en-US" sz="2400" dirty="0" smtClean="0"/>
              <a:t>Management of all clock constraints</a:t>
            </a:r>
          </a:p>
          <a:p>
            <a:r>
              <a:rPr lang="en-US" sz="2400" dirty="0" smtClean="0"/>
              <a:t>Highlight of errors</a:t>
            </a:r>
          </a:p>
        </p:txBody>
      </p:sp>
    </p:spTree>
    <p:extLst>
      <p:ext uri="{BB962C8B-B14F-4D97-AF65-F5344CB8AC3E}">
        <p14:creationId xmlns:p14="http://schemas.microsoft.com/office/powerpoint/2010/main" val="141296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/>
              <a:t>I2C </a:t>
            </a:r>
            <a:r>
              <a:rPr lang="en-US" dirty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3016210"/>
          </a:xfrm>
        </p:spPr>
        <p:txBody>
          <a:bodyPr/>
          <a:lstStyle/>
          <a:p>
            <a:r>
              <a:rPr lang="en-US" dirty="0" smtClean="0"/>
              <a:t>Slave simple send and receive functions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During this example the SLAVE must begin the code execution first to be prepared on MASTER Receive/Send requests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250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395536" y="1674674"/>
            <a:ext cx="8496944" cy="1200329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2 */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status1=HAL_I2C_Slave_Receive(&amp;hi2c3,data_rx,10,10000);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status2=HAL_I2C_Slave_Transmit(&amp;hi2c3,data_rx,10,10000);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2 */</a:t>
            </a:r>
            <a:endParaRPr lang="en-GB" dirty="0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2.3.1</a:t>
            </a:r>
          </a:p>
        </p:txBody>
      </p:sp>
    </p:spTree>
    <p:extLst>
      <p:ext uri="{BB962C8B-B14F-4D97-AF65-F5344CB8AC3E}">
        <p14:creationId xmlns:p14="http://schemas.microsoft.com/office/powerpoint/2010/main" val="417185041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/>
                </a:solidFill>
              </a:rPr>
              <a:t>2.3.2 </a:t>
            </a:r>
            <a:r>
              <a:rPr lang="en-US" dirty="0" smtClean="0"/>
              <a:t>I2C Interrupt lab 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022F87-24B0-41D2-B4A9-5E30A9FEDC5E}" type="datetime1">
              <a:rPr lang="fr-FR" smtClean="0"/>
              <a:t>01/10/2015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STM32F42xx Technical Training   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707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I2C </a:t>
            </a:r>
            <a:r>
              <a:rPr lang="en-US" dirty="0" smtClean="0">
                <a:solidFill>
                  <a:schemeClr val="accent2"/>
                </a:solidFill>
              </a:rPr>
              <a:t>with </a:t>
            </a:r>
            <a:r>
              <a:rPr lang="en-US" dirty="0">
                <a:solidFill>
                  <a:schemeClr val="accent2"/>
                </a:solidFill>
              </a:rPr>
              <a:t>interrupt</a:t>
            </a:r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108543"/>
          </a:xfrm>
        </p:spPr>
        <p:txBody>
          <a:bodyPr/>
          <a:lstStyle/>
          <a:p>
            <a:r>
              <a:rPr lang="en-GB" sz="2400" dirty="0" smtClean="0"/>
              <a:t>Objective</a:t>
            </a:r>
          </a:p>
          <a:p>
            <a:pPr lvl="1"/>
            <a:r>
              <a:rPr lang="en-GB" sz="1800" dirty="0" smtClean="0"/>
              <a:t>Learn how to </a:t>
            </a:r>
            <a:r>
              <a:rPr lang="en-US" sz="1800" dirty="0" smtClean="0"/>
              <a:t>setup I2C with interrupts in CubeMX</a:t>
            </a:r>
            <a:endParaRPr lang="en-GB" sz="1800" dirty="0" smtClean="0"/>
          </a:p>
          <a:p>
            <a:pPr lvl="1"/>
            <a:r>
              <a:rPr lang="en-US" sz="1800" dirty="0" smtClean="0"/>
              <a:t>How to Generate Code in CubeMX and use HAL functions</a:t>
            </a:r>
          </a:p>
          <a:p>
            <a:pPr lvl="1"/>
            <a:r>
              <a:rPr lang="en-US" sz="1800" dirty="0" smtClean="0"/>
              <a:t>Create simple loopback example with interrupts</a:t>
            </a:r>
            <a:endParaRPr lang="en-GB" sz="1800" dirty="0"/>
          </a:p>
          <a:p>
            <a:r>
              <a:rPr lang="en-GB" sz="2400" dirty="0" smtClean="0"/>
              <a:t>Goal</a:t>
            </a:r>
          </a:p>
          <a:p>
            <a:pPr lvl="1"/>
            <a:r>
              <a:rPr lang="en-US" sz="1800" dirty="0" smtClean="0"/>
              <a:t>Configure I2C in CubeMX and Generate Code</a:t>
            </a:r>
            <a:endParaRPr lang="pl-PL" sz="1800" dirty="0" smtClean="0"/>
          </a:p>
          <a:p>
            <a:pPr lvl="1"/>
            <a:r>
              <a:rPr lang="en-US" sz="1800" dirty="0" smtClean="0"/>
              <a:t>Learn how to send and receive data over I2C with interrupts</a:t>
            </a:r>
            <a:endParaRPr lang="en-GB" sz="1800" dirty="0" smtClean="0"/>
          </a:p>
          <a:p>
            <a:pPr lvl="1"/>
            <a:r>
              <a:rPr lang="en-US" sz="1800" dirty="0" smtClean="0"/>
              <a:t>Verify the correct functionality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252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2.3.2</a:t>
            </a:r>
          </a:p>
        </p:txBody>
      </p:sp>
    </p:spTree>
    <p:extLst>
      <p:ext uri="{BB962C8B-B14F-4D97-AF65-F5344CB8AC3E}">
        <p14:creationId xmlns:p14="http://schemas.microsoft.com/office/powerpoint/2010/main" val="297257441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I2C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400657"/>
          </a:xfrm>
        </p:spPr>
        <p:txBody>
          <a:bodyPr/>
          <a:lstStyle/>
          <a:p>
            <a:r>
              <a:rPr lang="en-GB" sz="2400" dirty="0"/>
              <a:t>Create project in CubeMX</a:t>
            </a:r>
          </a:p>
          <a:p>
            <a:pPr lvl="1"/>
            <a:r>
              <a:rPr lang="en-GB" sz="1800" dirty="0"/>
              <a:t>Menu &gt; File &gt; New Project</a:t>
            </a:r>
          </a:p>
          <a:p>
            <a:pPr lvl="1"/>
            <a:r>
              <a:rPr lang="en-GB" sz="1800" dirty="0"/>
              <a:t>Select </a:t>
            </a:r>
            <a:r>
              <a:rPr lang="en-GB" sz="1800" dirty="0" smtClean="0"/>
              <a:t>STM32F0 </a:t>
            </a:r>
            <a:r>
              <a:rPr lang="en-GB" sz="1800" dirty="0"/>
              <a:t>&gt; </a:t>
            </a:r>
            <a:r>
              <a:rPr lang="en-GB" sz="1800" dirty="0" smtClean="0"/>
              <a:t>STM32F030 </a:t>
            </a:r>
            <a:r>
              <a:rPr lang="en-GB" sz="1800" dirty="0"/>
              <a:t>&gt; </a:t>
            </a:r>
            <a:r>
              <a:rPr lang="en-GB" sz="1800" dirty="0" smtClean="0"/>
              <a:t>LQFP64 </a:t>
            </a:r>
            <a:r>
              <a:rPr lang="en-GB" sz="1800" dirty="0"/>
              <a:t>&gt; </a:t>
            </a:r>
            <a:r>
              <a:rPr lang="en-GB" sz="1800" dirty="0" smtClean="0"/>
              <a:t>STM32F030R8</a:t>
            </a:r>
            <a:endParaRPr lang="en-GB" sz="1800" dirty="0"/>
          </a:p>
          <a:p>
            <a:r>
              <a:rPr lang="en-US" sz="2400" dirty="0" err="1"/>
              <a:t>CubeMX</a:t>
            </a:r>
            <a:r>
              <a:rPr lang="en-US" sz="2400" dirty="0"/>
              <a:t> </a:t>
            </a:r>
            <a:r>
              <a:rPr lang="en-US" sz="2400" dirty="0" smtClean="0"/>
              <a:t>I2C </a:t>
            </a:r>
            <a:r>
              <a:rPr lang="en-US" sz="2400" dirty="0"/>
              <a:t>selection</a:t>
            </a:r>
          </a:p>
          <a:p>
            <a:pPr lvl="1"/>
            <a:r>
              <a:rPr lang="en-US" sz="1800" dirty="0"/>
              <a:t>Select </a:t>
            </a:r>
            <a:r>
              <a:rPr lang="en-US" sz="1800" dirty="0" smtClean="0"/>
              <a:t>I2C1 Periphery</a:t>
            </a:r>
            <a:endParaRPr lang="en-US" sz="1800" dirty="0"/>
          </a:p>
          <a:p>
            <a:pPr lvl="1"/>
            <a:r>
              <a:rPr lang="en-US" sz="1800" dirty="0"/>
              <a:t>Select </a:t>
            </a:r>
            <a:r>
              <a:rPr lang="en-US" sz="1800" dirty="0" smtClean="0"/>
              <a:t>PB6, PB7 </a:t>
            </a:r>
            <a:r>
              <a:rPr lang="en-US" sz="1800" dirty="0"/>
              <a:t>for </a:t>
            </a:r>
            <a:r>
              <a:rPr lang="en-US" sz="1800" dirty="0" smtClean="0"/>
              <a:t>I2C1 </a:t>
            </a:r>
            <a:r>
              <a:rPr lang="en-US" sz="1800" dirty="0"/>
              <a:t>if weren't selected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253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2.3.2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66" y="3772654"/>
            <a:ext cx="2276475" cy="1809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4221555"/>
            <a:ext cx="3682205" cy="91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6956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I2C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462213"/>
          </a:xfrm>
        </p:spPr>
        <p:txBody>
          <a:bodyPr/>
          <a:lstStyle/>
          <a:p>
            <a:r>
              <a:rPr lang="en-US" dirty="0"/>
              <a:t>CubeMX I</a:t>
            </a:r>
            <a:r>
              <a:rPr lang="en-US" dirty="0" smtClean="0"/>
              <a:t>2C configuration</a:t>
            </a:r>
            <a:endParaRPr lang="en-US" dirty="0"/>
          </a:p>
          <a:p>
            <a:pPr lvl="1"/>
            <a:r>
              <a:rPr lang="en-US" dirty="0" smtClean="0"/>
              <a:t>Tab&gt;Configuration&gt;Connectivity&gt;I2C1</a:t>
            </a:r>
            <a:endParaRPr lang="en-US" dirty="0"/>
          </a:p>
          <a:p>
            <a:pPr lvl="1"/>
            <a:r>
              <a:rPr lang="en-US" dirty="0"/>
              <a:t>Check the </a:t>
            </a:r>
            <a:r>
              <a:rPr lang="en-US" dirty="0" smtClean="0"/>
              <a:t>settings</a:t>
            </a:r>
          </a:p>
          <a:p>
            <a:pPr lvl="1"/>
            <a:r>
              <a:rPr lang="en-US" dirty="0" smtClean="0"/>
              <a:t>Define Slave address</a:t>
            </a:r>
            <a:br>
              <a:rPr lang="en-US" dirty="0" smtClean="0"/>
            </a:br>
            <a:r>
              <a:rPr lang="en-US" dirty="0" smtClean="0"/>
              <a:t>to 20</a:t>
            </a:r>
            <a:endParaRPr lang="en-US" dirty="0"/>
          </a:p>
          <a:p>
            <a:pPr lvl="1"/>
            <a:r>
              <a:rPr lang="en-US" dirty="0"/>
              <a:t>Button OK</a:t>
            </a:r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254</a:t>
            </a:fld>
            <a:endParaRPr lang="fr-FR" dirty="0"/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2.3.2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1988840"/>
            <a:ext cx="4588698" cy="454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12561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735" y="1654333"/>
            <a:ext cx="4600765" cy="4557834"/>
          </a:xfrm>
          <a:prstGeom prst="rect">
            <a:avLst/>
          </a:prstGeom>
        </p:spPr>
      </p:pic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I2C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416046"/>
          </a:xfrm>
        </p:spPr>
        <p:txBody>
          <a:bodyPr/>
          <a:lstStyle/>
          <a:p>
            <a:r>
              <a:rPr lang="en-US" dirty="0"/>
              <a:t>CubeMX </a:t>
            </a:r>
            <a:r>
              <a:rPr lang="en-US" dirty="0" smtClean="0"/>
              <a:t>I2C configuration</a:t>
            </a:r>
            <a:endParaRPr lang="en-US" dirty="0"/>
          </a:p>
          <a:p>
            <a:pPr lvl="1"/>
            <a:r>
              <a:rPr lang="en-US" dirty="0" smtClean="0"/>
              <a:t>Tab&gt;GPIO Settings</a:t>
            </a:r>
            <a:endParaRPr lang="en-US" dirty="0"/>
          </a:p>
          <a:p>
            <a:pPr lvl="1"/>
            <a:r>
              <a:rPr lang="en-US" dirty="0" smtClean="0"/>
              <a:t>Check </a:t>
            </a:r>
            <a:r>
              <a:rPr lang="en-US" dirty="0" err="1" smtClean="0"/>
              <a:t>Pull-UP</a:t>
            </a:r>
            <a:endParaRPr lang="en-US" dirty="0"/>
          </a:p>
          <a:p>
            <a:pPr lvl="1"/>
            <a:r>
              <a:rPr lang="en-US" dirty="0" smtClean="0"/>
              <a:t>Check GPIO speed</a:t>
            </a:r>
            <a:endParaRPr lang="en-US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255</a:t>
            </a:fld>
            <a:endParaRPr lang="fr-FR" dirty="0"/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2.3.2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395536" y="3638694"/>
            <a:ext cx="2952328" cy="2310586"/>
          </a:xfrm>
          <a:prstGeom prst="wedgeRoundRectCallout">
            <a:avLst>
              <a:gd name="adj1" fmla="val 73989"/>
              <a:gd name="adj2" fmla="val -73682"/>
              <a:gd name="adj3" fmla="val 16667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accent2"/>
                </a:solidFill>
              </a:rPr>
              <a:t>Check if the </a:t>
            </a:r>
            <a:r>
              <a:rPr lang="en-US" sz="1400" dirty="0" err="1" smtClean="0">
                <a:solidFill>
                  <a:schemeClr val="accent2"/>
                </a:solidFill>
              </a:rPr>
              <a:t>Pull-UP</a:t>
            </a:r>
            <a:r>
              <a:rPr lang="en-US" sz="1400" dirty="0" smtClean="0">
                <a:solidFill>
                  <a:schemeClr val="accent2"/>
                </a:solidFill>
              </a:rPr>
              <a:t> resistor are necessary in case you are using external one</a:t>
            </a:r>
          </a:p>
          <a:p>
            <a:pPr algn="ctr"/>
            <a:r>
              <a:rPr lang="en-US" sz="1400" dirty="0" smtClean="0">
                <a:solidFill>
                  <a:schemeClr val="accent2"/>
                </a:solidFill>
              </a:rPr>
              <a:t>Check the GPIO speed</a:t>
            </a:r>
          </a:p>
          <a:p>
            <a:pPr algn="ctr"/>
            <a:r>
              <a:rPr lang="en-US" sz="1400" dirty="0" smtClean="0">
                <a:solidFill>
                  <a:schemeClr val="accent2"/>
                </a:solidFill>
              </a:rPr>
              <a:t>This two parameters can limit I2C maximum speed</a:t>
            </a:r>
            <a:endParaRPr lang="en-GB" sz="1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41252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I2C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416046"/>
          </a:xfrm>
        </p:spPr>
        <p:txBody>
          <a:bodyPr/>
          <a:lstStyle/>
          <a:p>
            <a:r>
              <a:rPr lang="en-US" dirty="0"/>
              <a:t>CubeMX </a:t>
            </a:r>
            <a:r>
              <a:rPr lang="en-US" dirty="0" smtClean="0"/>
              <a:t>I2C configuration</a:t>
            </a:r>
            <a:endParaRPr lang="en-US" dirty="0"/>
          </a:p>
          <a:p>
            <a:pPr lvl="1"/>
            <a:r>
              <a:rPr lang="en-US" dirty="0" smtClean="0"/>
              <a:t>Tab&gt;NVIC settings</a:t>
            </a:r>
            <a:endParaRPr lang="en-US" dirty="0"/>
          </a:p>
          <a:p>
            <a:pPr lvl="1"/>
            <a:r>
              <a:rPr lang="en-US" dirty="0" smtClean="0"/>
              <a:t>Enable interrupts</a:t>
            </a:r>
            <a:endParaRPr lang="en-US" dirty="0"/>
          </a:p>
          <a:p>
            <a:pPr lvl="1"/>
            <a:r>
              <a:rPr lang="en-US" dirty="0" smtClean="0"/>
              <a:t>Button OK</a:t>
            </a:r>
            <a:endParaRPr lang="en-US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256</a:t>
            </a:fld>
            <a:endParaRPr lang="fr-FR" dirty="0"/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2.3.2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1598610"/>
            <a:ext cx="4796724" cy="475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7437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I2C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077766"/>
          </a:xfrm>
        </p:spPr>
        <p:txBody>
          <a:bodyPr/>
          <a:lstStyle/>
          <a:p>
            <a:r>
              <a:rPr lang="en-GB" sz="1800" dirty="0" smtClean="0"/>
              <a:t>Now we set the project details for generation</a:t>
            </a:r>
          </a:p>
          <a:p>
            <a:pPr lvl="1"/>
            <a:r>
              <a:rPr lang="en-GB" sz="1400" dirty="0" smtClean="0"/>
              <a:t>Menu &gt; Project &gt; Project Settings</a:t>
            </a:r>
          </a:p>
          <a:p>
            <a:pPr lvl="1"/>
            <a:r>
              <a:rPr lang="en-GB" sz="1400" dirty="0" smtClean="0"/>
              <a:t>Set the project name</a:t>
            </a:r>
          </a:p>
          <a:p>
            <a:pPr lvl="1"/>
            <a:r>
              <a:rPr lang="en-GB" sz="1400" dirty="0" smtClean="0"/>
              <a:t>Project location</a:t>
            </a:r>
          </a:p>
          <a:p>
            <a:pPr lvl="1"/>
            <a:r>
              <a:rPr lang="en-GB" sz="1400" dirty="0" smtClean="0"/>
              <a:t>Type of </a:t>
            </a:r>
            <a:r>
              <a:rPr lang="en-GB" sz="1400" dirty="0" err="1" smtClean="0"/>
              <a:t>toolchain</a:t>
            </a:r>
            <a:endParaRPr lang="en-GB" sz="1400" dirty="0" smtClean="0"/>
          </a:p>
          <a:p>
            <a:r>
              <a:rPr lang="en-GB" sz="1800" dirty="0" smtClean="0"/>
              <a:t>Now we can Generate Code</a:t>
            </a:r>
          </a:p>
          <a:p>
            <a:pPr lvl="1"/>
            <a:r>
              <a:rPr lang="en-GB" sz="1400" dirty="0" smtClean="0"/>
              <a:t>Menu &gt; Project &gt; Generate Code</a:t>
            </a:r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257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2.3.2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524" y="1579340"/>
            <a:ext cx="495300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67312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I2C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4262705"/>
          </a:xfrm>
        </p:spPr>
        <p:txBody>
          <a:bodyPr/>
          <a:lstStyle/>
          <a:p>
            <a:r>
              <a:rPr lang="en-GB" dirty="0" smtClean="0"/>
              <a:t>Buffer definition</a:t>
            </a:r>
          </a:p>
          <a:p>
            <a:pPr marL="355600" lvl="1" indent="0">
              <a:buNone/>
            </a:pPr>
            <a:r>
              <a:rPr lang="en-US" sz="1600" dirty="0">
                <a:solidFill>
                  <a:schemeClr val="accent1"/>
                </a:solidFill>
              </a:rPr>
              <a:t>	</a:t>
            </a:r>
            <a:endParaRPr lang="en-GB" sz="1600" dirty="0">
              <a:solidFill>
                <a:schemeClr val="accent1"/>
              </a:solidFill>
            </a:endParaRP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r>
              <a:rPr lang="en-US" dirty="0" smtClean="0"/>
              <a:t>Master simple send and receive functions with interrupts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Master callbacks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258</a:t>
            </a:fld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043608" y="1564428"/>
            <a:ext cx="7574930" cy="1477328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PV */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Private variables </a:t>
            </a:r>
            <a:endParaRPr lang="en-GB" dirty="0" smtClean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prstClr val="black"/>
                </a:solidFill>
                <a:latin typeface="Consolas" panose="020B0609020204030204" pitchFamily="49" charset="0"/>
              </a:rPr>
              <a:t>uint8_t 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data_tx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[10]={1,2,3,4,5,6,7,8,9,0};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uint8_t 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data_rx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[10];</a:t>
            </a:r>
          </a:p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PV */</a:t>
            </a:r>
          </a:p>
        </p:txBody>
      </p:sp>
      <p:sp>
        <p:nvSpPr>
          <p:cNvPr id="7" name="Rectangle 6"/>
          <p:cNvSpPr/>
          <p:nvPr/>
        </p:nvSpPr>
        <p:spPr>
          <a:xfrm>
            <a:off x="395536" y="3573016"/>
            <a:ext cx="8496944" cy="1477328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2 */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HAL_I2C_Master_Transmit_IT(&amp;</a:t>
            </a:r>
            <a:r>
              <a:rPr lang="en-GB" dirty="0" smtClean="0">
                <a:solidFill>
                  <a:prstClr val="black"/>
                </a:solidFill>
                <a:latin typeface="Consolas" panose="020B0609020204030204" pitchFamily="49" charset="0"/>
              </a:rPr>
              <a:t>hi2c1,20,data_tx,10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HAL_Delay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(2);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HAL_I2C_Master_Receive_IT(&amp;</a:t>
            </a:r>
            <a:r>
              <a:rPr lang="en-GB" dirty="0" smtClean="0">
                <a:solidFill>
                  <a:prstClr val="black"/>
                </a:solidFill>
                <a:latin typeface="Consolas" panose="020B0609020204030204" pitchFamily="49" charset="0"/>
              </a:rPr>
              <a:t>hi2c1,20,data_rx,10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2 */</a:t>
            </a:r>
            <a:endParaRPr lang="en-GB" dirty="0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2.3.2</a:t>
            </a:r>
          </a:p>
        </p:txBody>
      </p:sp>
      <p:sp>
        <p:nvSpPr>
          <p:cNvPr id="2" name="Rectangle 1"/>
          <p:cNvSpPr/>
          <p:nvPr/>
        </p:nvSpPr>
        <p:spPr>
          <a:xfrm>
            <a:off x="395536" y="5445224"/>
            <a:ext cx="8496944" cy="1200329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4 */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HAL_I2C_MasterTxCpltCallback(I2C_HandleTypeDef *hi2c</a:t>
            </a:r>
            <a:r>
              <a:rPr lang="en-GB" dirty="0" smtClean="0">
                <a:solidFill>
                  <a:prstClr val="black"/>
                </a:solidFill>
                <a:latin typeface="Consolas" panose="020B0609020204030204" pitchFamily="49" charset="0"/>
              </a:rPr>
              <a:t>){}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HAL_I2C_MasterRxCpltCallback(I2C_HandleTypeDef *hi2c</a:t>
            </a:r>
            <a:r>
              <a:rPr lang="en-GB" dirty="0" smtClean="0">
                <a:solidFill>
                  <a:prstClr val="black"/>
                </a:solidFill>
                <a:latin typeface="Consolas" panose="020B0609020204030204" pitchFamily="49" charset="0"/>
              </a:rPr>
              <a:t>){}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4 */</a:t>
            </a:r>
          </a:p>
        </p:txBody>
      </p:sp>
    </p:spTree>
    <p:extLst>
      <p:ext uri="{BB962C8B-B14F-4D97-AF65-F5344CB8AC3E}">
        <p14:creationId xmlns:p14="http://schemas.microsoft.com/office/powerpoint/2010/main" val="211881765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I2C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2246769"/>
          </a:xfrm>
        </p:spPr>
        <p:txBody>
          <a:bodyPr/>
          <a:lstStyle/>
          <a:p>
            <a:r>
              <a:rPr lang="en-US" dirty="0" smtClean="0"/>
              <a:t>Slave receive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Slave transmit in callback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259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395536" y="1674674"/>
            <a:ext cx="8496944" cy="923330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/*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USER CODE BEGIN 2 */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prstClr val="black"/>
                </a:solidFill>
                <a:latin typeface="Consolas" panose="020B0609020204030204" pitchFamily="49" charset="0"/>
              </a:rPr>
              <a:t>HAL_I2C_Slave_Receive_IT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(&amp;</a:t>
            </a:r>
            <a:r>
              <a:rPr lang="en-GB" dirty="0" smtClean="0">
                <a:solidFill>
                  <a:prstClr val="black"/>
                </a:solidFill>
                <a:latin typeface="Consolas" panose="020B0609020204030204" pitchFamily="49" charset="0"/>
              </a:rPr>
              <a:t>hi2c1,data_rx,10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/*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USER CODE END 2 */</a:t>
            </a:r>
            <a:endParaRPr lang="en-GB" dirty="0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2.3.2</a:t>
            </a:r>
          </a:p>
        </p:txBody>
      </p:sp>
      <p:sp>
        <p:nvSpPr>
          <p:cNvPr id="2" name="Rectangle 1"/>
          <p:cNvSpPr/>
          <p:nvPr/>
        </p:nvSpPr>
        <p:spPr>
          <a:xfrm>
            <a:off x="395536" y="3413899"/>
            <a:ext cx="8496944" cy="2308324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4 */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HAL_I2C_SlaveTxCpltCallback(I2C_HandleTypeDef *hi2c){</a:t>
            </a:r>
          </a:p>
          <a:p>
            <a:r>
              <a:rPr lang="en-GB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HAL_I2C_SlaveRxCpltCallback(I2C_HandleTypeDef *hi2c){</a:t>
            </a:r>
          </a:p>
          <a:p>
            <a:r>
              <a:rPr lang="en-GB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HAL_I2C_Slave_Transmit_IT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(&amp;</a:t>
            </a:r>
            <a:r>
              <a:rPr lang="en-GB" dirty="0" smtClean="0">
                <a:solidFill>
                  <a:prstClr val="black"/>
                </a:solidFill>
                <a:latin typeface="Consolas" panose="020B0609020204030204" pitchFamily="49" charset="0"/>
              </a:rPr>
              <a:t>hi2c1,data_rx,10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4 */</a:t>
            </a:r>
          </a:p>
        </p:txBody>
      </p:sp>
    </p:spTree>
    <p:extLst>
      <p:ext uri="{BB962C8B-B14F-4D97-AF65-F5344CB8AC3E}">
        <p14:creationId xmlns:p14="http://schemas.microsoft.com/office/powerpoint/2010/main" val="407213061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STM32CubeMX:  Peripheral configuration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26</a:t>
            </a:fld>
            <a:endParaRPr lang="fr-FR"/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304800" y="1897082"/>
            <a:ext cx="2971800" cy="397031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334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90000"/>
                  <a:lumOff val="1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accent4">
                    <a:lumMod val="90000"/>
                    <a:lumOff val="1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017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7175" indent="-1555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200" kern="1200" baseline="0">
                <a:solidFill>
                  <a:srgbClr val="646464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Global view of used peripherals and middleware</a:t>
            </a:r>
          </a:p>
          <a:p>
            <a:r>
              <a:rPr lang="en-US" dirty="0" smtClean="0"/>
              <a:t>Highlight of configuration errors</a:t>
            </a:r>
          </a:p>
          <a:p>
            <a:r>
              <a:rPr lang="en-US" dirty="0" smtClean="0"/>
              <a:t>Manage:</a:t>
            </a:r>
          </a:p>
          <a:p>
            <a:pPr lvl="1"/>
            <a:r>
              <a:rPr lang="en-US" dirty="0" smtClean="0"/>
              <a:t>GPIO</a:t>
            </a:r>
          </a:p>
          <a:p>
            <a:pPr lvl="1"/>
            <a:r>
              <a:rPr lang="en-US" dirty="0" smtClean="0"/>
              <a:t>Interrupts</a:t>
            </a:r>
          </a:p>
          <a:p>
            <a:pPr lvl="1"/>
            <a:r>
              <a:rPr lang="en-US" dirty="0" smtClean="0"/>
              <a:t>DMA</a:t>
            </a:r>
          </a:p>
          <a:p>
            <a:pPr lvl="1"/>
            <a:endParaRPr lang="en-US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9" y="1995025"/>
            <a:ext cx="5412043" cy="3666222"/>
          </a:xfrm>
        </p:spPr>
      </p:pic>
    </p:spTree>
    <p:extLst>
      <p:ext uri="{BB962C8B-B14F-4D97-AF65-F5344CB8AC3E}">
        <p14:creationId xmlns:p14="http://schemas.microsoft.com/office/powerpoint/2010/main" val="421427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/>
                </a:solidFill>
              </a:rPr>
              <a:t>3.2.1 </a:t>
            </a:r>
            <a:r>
              <a:rPr lang="en-US" dirty="0" smtClean="0"/>
              <a:t>TIM with interrupt lab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022F87-24B0-41D2-B4A9-5E30A9FEDC5E}" type="datetime1">
              <a:rPr lang="fr-FR" smtClean="0"/>
              <a:t>01/10/2015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91539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TIM </a:t>
            </a:r>
            <a:r>
              <a:rPr lang="en-US" dirty="0" smtClean="0">
                <a:solidFill>
                  <a:schemeClr val="accent2"/>
                </a:solidFill>
              </a:rPr>
              <a:t>with interrupt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108543"/>
          </a:xfrm>
        </p:spPr>
        <p:txBody>
          <a:bodyPr/>
          <a:lstStyle/>
          <a:p>
            <a:r>
              <a:rPr lang="en-GB" sz="2400" dirty="0" smtClean="0"/>
              <a:t>Objective</a:t>
            </a:r>
          </a:p>
          <a:p>
            <a:pPr lvl="1"/>
            <a:r>
              <a:rPr lang="en-GB" sz="1800" dirty="0" smtClean="0"/>
              <a:t>Learn how to </a:t>
            </a:r>
            <a:r>
              <a:rPr lang="en-US" sz="1800" dirty="0" smtClean="0"/>
              <a:t>setup TIM with Interrupt in CubeMX</a:t>
            </a:r>
            <a:endParaRPr lang="en-GB" sz="1800" dirty="0" smtClean="0"/>
          </a:p>
          <a:p>
            <a:pPr lvl="1"/>
            <a:r>
              <a:rPr lang="en-US" sz="1800" dirty="0" smtClean="0"/>
              <a:t>How to Generate Code in CubeMX and use HAL functions</a:t>
            </a:r>
          </a:p>
          <a:p>
            <a:pPr lvl="1"/>
            <a:r>
              <a:rPr lang="en-US" sz="1800" dirty="0" smtClean="0"/>
              <a:t>Indicate TIM interrupt with LED toggle</a:t>
            </a:r>
            <a:endParaRPr lang="en-GB" sz="1800" dirty="0"/>
          </a:p>
          <a:p>
            <a:r>
              <a:rPr lang="en-GB" sz="2400" dirty="0" smtClean="0"/>
              <a:t>Goal</a:t>
            </a:r>
          </a:p>
          <a:p>
            <a:pPr lvl="1"/>
            <a:r>
              <a:rPr lang="en-US" sz="1800" dirty="0" smtClean="0"/>
              <a:t>Configure TIM in CubeMX and Generate Code</a:t>
            </a:r>
            <a:endParaRPr lang="pl-PL" sz="1800" dirty="0" smtClean="0"/>
          </a:p>
          <a:p>
            <a:pPr lvl="1"/>
            <a:r>
              <a:rPr lang="en-US" sz="1800" dirty="0" smtClean="0"/>
              <a:t>Learn how start timer and handle interrupt</a:t>
            </a:r>
            <a:endParaRPr lang="en-GB" sz="1800" dirty="0" smtClean="0"/>
          </a:p>
          <a:p>
            <a:pPr lvl="1"/>
            <a:r>
              <a:rPr lang="en-US" sz="1800" dirty="0" smtClean="0"/>
              <a:t>Verify the correct functionality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261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3.2.1</a:t>
            </a:r>
          </a:p>
        </p:txBody>
      </p:sp>
    </p:spTree>
    <p:extLst>
      <p:ext uri="{BB962C8B-B14F-4D97-AF65-F5344CB8AC3E}">
        <p14:creationId xmlns:p14="http://schemas.microsoft.com/office/powerpoint/2010/main" val="222165177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TIM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785378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sz="1800" dirty="0" smtClean="0"/>
              <a:t>Create project in CubeMX</a:t>
            </a:r>
          </a:p>
          <a:p>
            <a:pPr lvl="1"/>
            <a:r>
              <a:rPr lang="en-GB" sz="1400" dirty="0"/>
              <a:t>Menu &gt; File &gt; New Project</a:t>
            </a:r>
          </a:p>
          <a:p>
            <a:pPr lvl="1"/>
            <a:r>
              <a:rPr lang="en-GB" sz="1400" dirty="0"/>
              <a:t>Select </a:t>
            </a:r>
            <a:r>
              <a:rPr lang="en-GB" sz="1400" dirty="0" smtClean="0"/>
              <a:t>STM32F0 </a:t>
            </a:r>
            <a:r>
              <a:rPr lang="en-GB" sz="1400" dirty="0"/>
              <a:t>&gt; </a:t>
            </a:r>
            <a:r>
              <a:rPr lang="en-GB" sz="1400" dirty="0" smtClean="0"/>
              <a:t>STM32F030 </a:t>
            </a:r>
            <a:r>
              <a:rPr lang="en-GB" sz="1400" dirty="0"/>
              <a:t>&gt; </a:t>
            </a:r>
            <a:r>
              <a:rPr lang="en-GB" sz="1400" dirty="0" smtClean="0"/>
              <a:t>LQFP64 </a:t>
            </a:r>
            <a:r>
              <a:rPr lang="en-GB" sz="1400" dirty="0"/>
              <a:t>&gt; </a:t>
            </a:r>
            <a:r>
              <a:rPr lang="en-GB" sz="1400" dirty="0" smtClean="0"/>
              <a:t>STM32F030R8</a:t>
            </a:r>
            <a:endParaRPr lang="en-GB" sz="1800" dirty="0" smtClean="0"/>
          </a:p>
          <a:p>
            <a:r>
              <a:rPr lang="en-US" sz="1800" dirty="0" smtClean="0"/>
              <a:t>CubeMX TIM selection</a:t>
            </a:r>
          </a:p>
          <a:p>
            <a:pPr lvl="1"/>
            <a:r>
              <a:rPr lang="en-US" sz="1400" dirty="0" smtClean="0"/>
              <a:t>Select TIM clock source Internal clock</a:t>
            </a:r>
          </a:p>
          <a:p>
            <a:pPr lvl="1"/>
            <a:r>
              <a:rPr lang="en-US" sz="1400" dirty="0" smtClean="0"/>
              <a:t>Enable GPIO for LED PA5</a:t>
            </a:r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262</a:t>
            </a:fld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198" y="2339008"/>
            <a:ext cx="4786990" cy="41982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3.2.1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32" y="3284984"/>
            <a:ext cx="3367528" cy="267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09504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TIM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477328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CubeMX TIM configuration</a:t>
            </a:r>
          </a:p>
          <a:p>
            <a:pPr lvl="1"/>
            <a:r>
              <a:rPr lang="en-US" sz="1400" dirty="0" smtClean="0"/>
              <a:t>Tab&gt;Configuration&gt;Control&gt;TIM1</a:t>
            </a:r>
          </a:p>
          <a:p>
            <a:pPr lvl="1"/>
            <a:r>
              <a:rPr lang="en-US" sz="1400" dirty="0" smtClean="0"/>
              <a:t>Check the settings</a:t>
            </a: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263</a:t>
            </a:fld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925" y="2204864"/>
            <a:ext cx="8105784" cy="45609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3.2.1</a:t>
            </a:r>
          </a:p>
        </p:txBody>
      </p:sp>
    </p:spTree>
    <p:extLst>
      <p:ext uri="{BB962C8B-B14F-4D97-AF65-F5344CB8AC3E}">
        <p14:creationId xmlns:p14="http://schemas.microsoft.com/office/powerpoint/2010/main" val="198608037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TIM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569934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CubeMX TIM configuration</a:t>
            </a:r>
          </a:p>
          <a:p>
            <a:pPr lvl="1"/>
            <a:r>
              <a:rPr lang="en-US" sz="1400" dirty="0" smtClean="0"/>
              <a:t>Tab&gt;Parameter Settings</a:t>
            </a:r>
          </a:p>
          <a:p>
            <a:pPr lvl="1"/>
            <a:r>
              <a:rPr lang="en-US" sz="1400" dirty="0" smtClean="0"/>
              <a:t>Prescaler to 4799</a:t>
            </a:r>
          </a:p>
          <a:p>
            <a:pPr lvl="1"/>
            <a:r>
              <a:rPr lang="en-US" sz="1400" dirty="0" smtClean="0"/>
              <a:t>Counter period to 9999</a:t>
            </a:r>
          </a:p>
          <a:p>
            <a:pPr lvl="1"/>
            <a:r>
              <a:rPr lang="en-US" sz="1400" dirty="0" smtClean="0"/>
              <a:t>Together with 48MHz TIMER1 </a:t>
            </a:r>
            <a:br>
              <a:rPr lang="en-US" sz="1400" dirty="0" smtClean="0"/>
            </a:br>
            <a:r>
              <a:rPr lang="en-US" sz="1400" dirty="0" smtClean="0"/>
              <a:t>clock we get period 1Hz</a:t>
            </a:r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264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3.2.1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592" y="1258888"/>
            <a:ext cx="4988945" cy="472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1231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TIM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062103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CubeMX TIM configuration</a:t>
            </a:r>
          </a:p>
          <a:p>
            <a:pPr lvl="1"/>
            <a:r>
              <a:rPr lang="en-US" sz="1400" dirty="0" smtClean="0"/>
              <a:t>Tab&gt;NVIC Settings</a:t>
            </a:r>
          </a:p>
          <a:p>
            <a:pPr lvl="1"/>
            <a:r>
              <a:rPr lang="en-US" sz="1400" dirty="0" smtClean="0"/>
              <a:t>Enable TIM1 Update interrupt</a:t>
            </a:r>
          </a:p>
          <a:p>
            <a:pPr lvl="1"/>
            <a:r>
              <a:rPr lang="en-US" sz="1400" dirty="0" smtClean="0"/>
              <a:t>Button OK</a:t>
            </a:r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265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3.2.1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198" y="1258888"/>
            <a:ext cx="5015212" cy="475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7052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TIM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077766"/>
          </a:xfrm>
        </p:spPr>
        <p:txBody>
          <a:bodyPr/>
          <a:lstStyle/>
          <a:p>
            <a:r>
              <a:rPr lang="en-GB" sz="1800" dirty="0" smtClean="0"/>
              <a:t>Now we set the project details for generation</a:t>
            </a:r>
          </a:p>
          <a:p>
            <a:pPr lvl="1"/>
            <a:r>
              <a:rPr lang="en-GB" sz="1400" dirty="0" smtClean="0"/>
              <a:t>Menu &gt; Project &gt; Project Settings</a:t>
            </a:r>
          </a:p>
          <a:p>
            <a:pPr lvl="1"/>
            <a:r>
              <a:rPr lang="en-GB" sz="1400" dirty="0" smtClean="0"/>
              <a:t>Set the project name</a:t>
            </a:r>
          </a:p>
          <a:p>
            <a:pPr lvl="1"/>
            <a:r>
              <a:rPr lang="en-GB" sz="1400" dirty="0" smtClean="0"/>
              <a:t>Project location</a:t>
            </a:r>
          </a:p>
          <a:p>
            <a:pPr lvl="1"/>
            <a:r>
              <a:rPr lang="en-GB" sz="1400" dirty="0" smtClean="0"/>
              <a:t>Type of </a:t>
            </a:r>
            <a:r>
              <a:rPr lang="en-GB" sz="1400" dirty="0" err="1" smtClean="0"/>
              <a:t>toolchain</a:t>
            </a:r>
            <a:endParaRPr lang="en-GB" sz="1400" dirty="0" smtClean="0"/>
          </a:p>
          <a:p>
            <a:r>
              <a:rPr lang="en-GB" sz="1800" dirty="0" smtClean="0"/>
              <a:t>Now we can Generate Code</a:t>
            </a:r>
          </a:p>
          <a:p>
            <a:pPr lvl="1"/>
            <a:r>
              <a:rPr lang="en-GB" sz="1400" dirty="0" smtClean="0"/>
              <a:t>Menu &gt; Project &gt; Generate Code</a:t>
            </a:r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266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3.2.1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034" y="1772816"/>
            <a:ext cx="474345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2206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TIM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TIM with IT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267</a:t>
            </a:fld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862664" y="2667002"/>
            <a:ext cx="3228274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Start process with interrupt generation at end of process</a:t>
            </a:r>
          </a:p>
          <a:p>
            <a:pPr algn="ctr"/>
            <a:r>
              <a:rPr lang="en-US" sz="1200" dirty="0" err="1"/>
              <a:t>HAL_TIM_Base_Start_IT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62664" y="1828800"/>
            <a:ext cx="3228274" cy="55258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TIM Initializations </a:t>
            </a:r>
          </a:p>
          <a:p>
            <a:pPr algn="ctr"/>
            <a:r>
              <a:rPr lang="en-US" sz="1200" dirty="0" smtClean="0"/>
              <a:t>including peripheral interrupt NVIC initializations </a:t>
            </a:r>
            <a:endParaRPr lang="en-US" sz="1200" dirty="0"/>
          </a:p>
        </p:txBody>
      </p:sp>
      <p:sp>
        <p:nvSpPr>
          <p:cNvPr id="26" name="Rectangle 25"/>
          <p:cNvSpPr/>
          <p:nvPr/>
        </p:nvSpPr>
        <p:spPr>
          <a:xfrm>
            <a:off x="4956095" y="3546878"/>
            <a:ext cx="1936419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HAL_TIM_IRQHandler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54142" y="4244444"/>
            <a:ext cx="3178285" cy="6259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process callback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HAL_TIM_PeriodElapsedCallback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2350396" y="2381385"/>
            <a:ext cx="216024" cy="2856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0" name="Bent Arrow 29"/>
          <p:cNvSpPr/>
          <p:nvPr/>
        </p:nvSpPr>
        <p:spPr>
          <a:xfrm rot="10800000">
            <a:off x="4032426" y="4004078"/>
            <a:ext cx="1535005" cy="630658"/>
          </a:xfrm>
          <a:prstGeom prst="bentArrow">
            <a:avLst>
              <a:gd name="adj1" fmla="val 11377"/>
              <a:gd name="adj2" fmla="val 15834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752223" y="1638211"/>
            <a:ext cx="0" cy="430538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Left Arrow 32"/>
          <p:cNvSpPr/>
          <p:nvPr/>
        </p:nvSpPr>
        <p:spPr>
          <a:xfrm>
            <a:off x="6892513" y="3693158"/>
            <a:ext cx="671586" cy="137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5" name="Rectangle 34"/>
          <p:cNvSpPr/>
          <p:nvPr/>
        </p:nvSpPr>
        <p:spPr>
          <a:xfrm>
            <a:off x="862664" y="5288717"/>
            <a:ext cx="3169761" cy="51597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  <a:r>
              <a:rPr lang="en-US" sz="1200" dirty="0" smtClean="0">
                <a:solidFill>
                  <a:schemeClr val="tx1"/>
                </a:solidFill>
              </a:rPr>
              <a:t>rocess Error callback</a:t>
            </a:r>
          </a:p>
          <a:p>
            <a:pPr algn="ctr"/>
            <a:r>
              <a:rPr lang="en-US" sz="1200" dirty="0" err="1"/>
              <a:t>HAL_TIM_ErrorCallback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Bent Arrow 35"/>
          <p:cNvSpPr/>
          <p:nvPr/>
        </p:nvSpPr>
        <p:spPr>
          <a:xfrm rot="10800000">
            <a:off x="4032424" y="4004077"/>
            <a:ext cx="1984226" cy="1699595"/>
          </a:xfrm>
          <a:prstGeom prst="bentArrow">
            <a:avLst>
              <a:gd name="adj1" fmla="val 4702"/>
              <a:gd name="adj2" fmla="val 5710"/>
              <a:gd name="adj3" fmla="val 8562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>
            <a:stCxn id="24" idx="2"/>
            <a:endCxn id="47" idx="0"/>
          </p:cNvCxnSpPr>
          <p:nvPr/>
        </p:nvCxnSpPr>
        <p:spPr>
          <a:xfrm>
            <a:off x="2476801" y="3313333"/>
            <a:ext cx="281926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225568" y="3669421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77779" y="3657512"/>
            <a:ext cx="766557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HAL_OK</a:t>
            </a:r>
          </a:p>
        </p:txBody>
      </p:sp>
      <p:cxnSp>
        <p:nvCxnSpPr>
          <p:cNvPr id="49" name="Straight Arrow Connector 48"/>
          <p:cNvCxnSpPr>
            <a:endCxn id="48" idx="0"/>
          </p:cNvCxnSpPr>
          <p:nvPr/>
        </p:nvCxnSpPr>
        <p:spPr>
          <a:xfrm flipH="1">
            <a:off x="1461058" y="3313333"/>
            <a:ext cx="616642" cy="3441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557779" y="3693158"/>
            <a:ext cx="949299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HAL_BUSY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2986045" y="3313333"/>
            <a:ext cx="851237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7047400" y="3546878"/>
            <a:ext cx="2096601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TIM1_UP_TIM10_IRQHandler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3.2.1</a:t>
            </a:r>
          </a:p>
        </p:txBody>
      </p:sp>
    </p:spTree>
    <p:extLst>
      <p:ext uri="{BB962C8B-B14F-4D97-AF65-F5344CB8AC3E}">
        <p14:creationId xmlns:p14="http://schemas.microsoft.com/office/powerpoint/2010/main" val="392732744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TIM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4001095"/>
          </a:xfrm>
        </p:spPr>
        <p:txBody>
          <a:bodyPr/>
          <a:lstStyle/>
          <a:p>
            <a:r>
              <a:rPr lang="en-GB" dirty="0" smtClean="0"/>
              <a:t>Open the project in our IDE</a:t>
            </a:r>
          </a:p>
          <a:p>
            <a:pPr lvl="1"/>
            <a:r>
              <a:rPr lang="en-GB" dirty="0" smtClean="0"/>
              <a:t>The functions we want to put into </a:t>
            </a:r>
            <a:r>
              <a:rPr lang="en-GB" dirty="0" err="1" smtClean="0"/>
              <a:t>main.c</a:t>
            </a:r>
            <a:endParaRPr lang="en-GB" dirty="0" smtClean="0"/>
          </a:p>
          <a:p>
            <a:pPr lvl="1"/>
            <a:r>
              <a:rPr lang="en-GB" dirty="0"/>
              <a:t>Between </a:t>
            </a:r>
            <a:r>
              <a:rPr lang="en-GB" i="1" dirty="0"/>
              <a:t>/* USER CODE BEGIN </a:t>
            </a:r>
            <a:r>
              <a:rPr lang="en-GB" i="1" dirty="0" smtClean="0"/>
              <a:t>2 </a:t>
            </a:r>
            <a:r>
              <a:rPr lang="en-GB" i="1" dirty="0"/>
              <a:t>*/</a:t>
            </a:r>
            <a:r>
              <a:rPr lang="en-GB" dirty="0"/>
              <a:t> and </a:t>
            </a:r>
            <a:r>
              <a:rPr lang="en-GB" i="1" dirty="0"/>
              <a:t>/* USER CODE END </a:t>
            </a:r>
            <a:r>
              <a:rPr lang="en-GB" i="1" dirty="0" smtClean="0"/>
              <a:t>2 */ </a:t>
            </a:r>
            <a:r>
              <a:rPr lang="en-GB" dirty="0" smtClean="0"/>
              <a:t>tags</a:t>
            </a:r>
          </a:p>
          <a:p>
            <a:r>
              <a:rPr lang="en-GB" dirty="0" smtClean="0"/>
              <a:t>For TIM start use function</a:t>
            </a:r>
          </a:p>
          <a:p>
            <a:pPr lvl="1"/>
            <a:r>
              <a:rPr lang="en-GB" dirty="0" err="1"/>
              <a:t>HAL_TIM_Base_Start_IT</a:t>
            </a:r>
            <a:r>
              <a:rPr lang="en-GB" dirty="0"/>
              <a:t>(</a:t>
            </a:r>
            <a:r>
              <a:rPr lang="en-GB" dirty="0" err="1"/>
              <a:t>TIM_HandleTypeDef</a:t>
            </a:r>
            <a:r>
              <a:rPr lang="en-GB" dirty="0"/>
              <a:t> *</a:t>
            </a:r>
            <a:r>
              <a:rPr lang="en-GB" dirty="0" err="1"/>
              <a:t>htim</a:t>
            </a:r>
            <a:r>
              <a:rPr lang="en-GB" dirty="0" smtClean="0"/>
              <a:t>)</a:t>
            </a:r>
            <a:endParaRPr lang="en-US" dirty="0"/>
          </a:p>
          <a:p>
            <a:r>
              <a:rPr lang="en-US" dirty="0" smtClean="0"/>
              <a:t>TIM callback </a:t>
            </a:r>
          </a:p>
          <a:p>
            <a:pPr lvl="1"/>
            <a:r>
              <a:rPr lang="en-GB" dirty="0"/>
              <a:t>void TIM1_UP_TIM10_IRQHandler(void</a:t>
            </a:r>
            <a:r>
              <a:rPr lang="en-GB" dirty="0" smtClean="0"/>
              <a:t>)</a:t>
            </a:r>
          </a:p>
          <a:p>
            <a:r>
              <a:rPr lang="en-US" dirty="0" smtClean="0"/>
              <a:t>GPIO LED toggle </a:t>
            </a:r>
          </a:p>
          <a:p>
            <a:pPr lvl="1"/>
            <a:r>
              <a:rPr lang="en-US" dirty="0" err="1"/>
              <a:t>HAL_GPIO_TogglePin</a:t>
            </a:r>
            <a:r>
              <a:rPr lang="en-US" dirty="0"/>
              <a:t>(</a:t>
            </a:r>
            <a:r>
              <a:rPr lang="en-US" dirty="0" err="1"/>
              <a:t>GPIO_TypeDef</a:t>
            </a:r>
            <a:r>
              <a:rPr lang="en-US" dirty="0"/>
              <a:t>* </a:t>
            </a:r>
            <a:r>
              <a:rPr lang="en-US" dirty="0" err="1"/>
              <a:t>GPIOx</a:t>
            </a:r>
            <a:r>
              <a:rPr lang="en-US" dirty="0"/>
              <a:t>, uint16_t </a:t>
            </a:r>
            <a:r>
              <a:rPr lang="en-US" dirty="0" err="1"/>
              <a:t>GPIO_Pin</a:t>
            </a:r>
            <a:r>
              <a:rPr lang="en-US" dirty="0"/>
              <a:t>)</a:t>
            </a:r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268</a:t>
            </a:fld>
            <a:endParaRPr lang="fr-FR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3.2.1</a:t>
            </a:r>
          </a:p>
        </p:txBody>
      </p:sp>
    </p:spTree>
    <p:extLst>
      <p:ext uri="{BB962C8B-B14F-4D97-AF65-F5344CB8AC3E}">
        <p14:creationId xmlns:p14="http://schemas.microsoft.com/office/powerpoint/2010/main" val="398867171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TIM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3447098"/>
          </a:xfrm>
        </p:spPr>
        <p:txBody>
          <a:bodyPr/>
          <a:lstStyle/>
          <a:p>
            <a:r>
              <a:rPr lang="en-GB" dirty="0" smtClean="0"/>
              <a:t>Solution</a:t>
            </a:r>
          </a:p>
          <a:p>
            <a:pPr lvl="1"/>
            <a:r>
              <a:rPr lang="en-US" dirty="0" smtClean="0"/>
              <a:t>TIM start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Callback handling</a:t>
            </a:r>
          </a:p>
          <a:p>
            <a:pPr lvl="1"/>
            <a:endParaRPr lang="en-US" dirty="0" smtClean="0"/>
          </a:p>
          <a:p>
            <a:pPr lvl="1"/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269</a:t>
            </a:fld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454503" y="1877343"/>
            <a:ext cx="4572000" cy="923330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2 */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HAL_TIM_Base_Start_IT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(&amp;htim1);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2 */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454503" y="3496940"/>
            <a:ext cx="7717897" cy="1754326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4 */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HAL_TIM_PeriodElapsedCallback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TIM_HandleTypeDef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*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htim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HAL_GPIO_TogglePin</a:t>
            </a:r>
            <a:r>
              <a:rPr lang="en-GB" dirty="0" smtClean="0">
                <a:solidFill>
                  <a:prstClr val="black"/>
                </a:solidFill>
                <a:latin typeface="Consolas" panose="020B0609020204030204" pitchFamily="49" charset="0"/>
              </a:rPr>
              <a:t>(GPIOA,GPIO_PIN_5);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4 */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3.2.1</a:t>
            </a:r>
          </a:p>
        </p:txBody>
      </p:sp>
    </p:spTree>
    <p:extLst>
      <p:ext uri="{BB962C8B-B14F-4D97-AF65-F5344CB8AC3E}">
        <p14:creationId xmlns:p14="http://schemas.microsoft.com/office/powerpoint/2010/main" val="326608897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Power consumption calculator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17744" y="716400"/>
            <a:ext cx="544994" cy="198000"/>
          </a:xfrm>
        </p:spPr>
        <p:txBody>
          <a:bodyPr/>
          <a:lstStyle/>
          <a:p>
            <a:fld id="{5B31B9E4-8E4D-4C86-BFD7-412B282B373B}" type="slidenum">
              <a:rPr lang="fr-FR" smtClean="0"/>
              <a:pPr/>
              <a:t>27</a:t>
            </a:fld>
            <a:endParaRPr lang="fr-FR"/>
          </a:p>
        </p:txBody>
      </p:sp>
      <p:pic>
        <p:nvPicPr>
          <p:cNvPr id="6" name="Pic Power Conso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7964" y="1364030"/>
            <a:ext cx="5853920" cy="4884370"/>
          </a:xfrm>
          <a:prstGeom prst="rect">
            <a:avLst/>
          </a:prstGeom>
        </p:spPr>
      </p:pic>
      <p:sp>
        <p:nvSpPr>
          <p:cNvPr id="7" name="Content Placeholder 3"/>
          <p:cNvSpPr txBox="1">
            <a:spLocks/>
          </p:cNvSpPr>
          <p:nvPr/>
        </p:nvSpPr>
        <p:spPr>
          <a:xfrm>
            <a:off x="457200" y="1371600"/>
            <a:ext cx="2386608" cy="450892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334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90000"/>
                  <a:lumOff val="1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accent4">
                    <a:lumMod val="90000"/>
                    <a:lumOff val="1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017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7175" indent="-1555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200" kern="1200" baseline="0">
                <a:solidFill>
                  <a:srgbClr val="646464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Power step definitions</a:t>
            </a:r>
          </a:p>
          <a:p>
            <a:r>
              <a:rPr lang="en-US" dirty="0" smtClean="0"/>
              <a:t>Battery selection</a:t>
            </a:r>
          </a:p>
          <a:p>
            <a:r>
              <a:rPr lang="en-US" dirty="0" smtClean="0"/>
              <a:t>Creation of consumption graph</a:t>
            </a:r>
          </a:p>
          <a:p>
            <a:r>
              <a:rPr lang="en-US" dirty="0" smtClean="0"/>
              <a:t>Display of </a:t>
            </a:r>
          </a:p>
          <a:p>
            <a:pPr lvl="1"/>
            <a:r>
              <a:rPr lang="en-US" dirty="0" smtClean="0"/>
              <a:t>Average consumption</a:t>
            </a:r>
          </a:p>
          <a:p>
            <a:pPr lvl="1"/>
            <a:r>
              <a:rPr lang="en-US" dirty="0" smtClean="0"/>
              <a:t>Average DMIPS</a:t>
            </a:r>
          </a:p>
          <a:p>
            <a:pPr lvl="1"/>
            <a:r>
              <a:rPr lang="en-US" dirty="0" smtClean="0"/>
              <a:t>Battery lifetime</a:t>
            </a:r>
          </a:p>
        </p:txBody>
      </p:sp>
    </p:spTree>
    <p:extLst>
      <p:ext uri="{BB962C8B-B14F-4D97-AF65-F5344CB8AC3E}">
        <p14:creationId xmlns:p14="http://schemas.microsoft.com/office/powerpoint/2010/main" val="287023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/>
                </a:solidFill>
              </a:rPr>
              <a:t>4.1.1 </a:t>
            </a:r>
            <a:r>
              <a:rPr lang="en-US" dirty="0" smtClean="0"/>
              <a:t>ADC Poll lab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022F87-24B0-41D2-B4A9-5E30A9FEDC5E}" type="datetime1">
              <a:rPr lang="fr-FR" smtClean="0"/>
              <a:t>01/10/2015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20623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ADC </a:t>
            </a:r>
            <a:r>
              <a:rPr lang="en-US" dirty="0">
                <a:solidFill>
                  <a:schemeClr val="accent2"/>
                </a:solidFill>
              </a:rPr>
              <a:t>in </a:t>
            </a:r>
            <a:r>
              <a:rPr lang="en-US" dirty="0" smtClean="0">
                <a:solidFill>
                  <a:schemeClr val="accent2"/>
                </a:solidFill>
              </a:rPr>
              <a:t>polling </a:t>
            </a:r>
            <a:r>
              <a:rPr lang="en-US" dirty="0">
                <a:solidFill>
                  <a:schemeClr val="accent2"/>
                </a:solidFill>
              </a:rPr>
              <a:t>mode</a:t>
            </a:r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385542"/>
          </a:xfrm>
        </p:spPr>
        <p:txBody>
          <a:bodyPr/>
          <a:lstStyle/>
          <a:p>
            <a:r>
              <a:rPr lang="en-GB" sz="2400" dirty="0" smtClean="0"/>
              <a:t>Objective</a:t>
            </a:r>
          </a:p>
          <a:p>
            <a:pPr lvl="1"/>
            <a:r>
              <a:rPr lang="en-US" sz="1800" dirty="0"/>
              <a:t>Use the DAC part from previous lab</a:t>
            </a:r>
            <a:endParaRPr lang="en-GB" sz="1800" dirty="0"/>
          </a:p>
          <a:p>
            <a:pPr lvl="1"/>
            <a:r>
              <a:rPr lang="en-GB" sz="1800" dirty="0" smtClean="0"/>
              <a:t>Learn how to </a:t>
            </a:r>
            <a:r>
              <a:rPr lang="en-US" sz="1800" dirty="0" smtClean="0"/>
              <a:t>setup ADC in CubeMX</a:t>
            </a:r>
            <a:endParaRPr lang="en-GB" sz="1800" dirty="0" smtClean="0"/>
          </a:p>
          <a:p>
            <a:pPr lvl="1"/>
            <a:r>
              <a:rPr lang="en-US" sz="1800" dirty="0" smtClean="0"/>
              <a:t>How to Generate Code in CubeMX and use HAL functions</a:t>
            </a:r>
            <a:endParaRPr lang="en-GB" sz="1800" dirty="0"/>
          </a:p>
          <a:p>
            <a:r>
              <a:rPr lang="en-GB" sz="2400" dirty="0" smtClean="0"/>
              <a:t>Goal</a:t>
            </a:r>
          </a:p>
          <a:p>
            <a:pPr lvl="1"/>
            <a:r>
              <a:rPr lang="en-US" sz="1800" dirty="0" smtClean="0"/>
              <a:t>Configure ADC in poll in CubeMX and Generate Code</a:t>
            </a:r>
            <a:endParaRPr lang="pl-PL" sz="1800" dirty="0" smtClean="0"/>
          </a:p>
          <a:p>
            <a:pPr lvl="1"/>
            <a:r>
              <a:rPr lang="en-US" sz="1800" dirty="0" smtClean="0"/>
              <a:t>Learn how to start ADC and measure the DAC</a:t>
            </a:r>
          </a:p>
          <a:p>
            <a:pPr lvl="1"/>
            <a:r>
              <a:rPr lang="en-US" sz="1800" dirty="0" smtClean="0"/>
              <a:t>Verify the measured wave in </a:t>
            </a:r>
            <a:r>
              <a:rPr lang="en-US" sz="1800" dirty="0" err="1" smtClean="0"/>
              <a:t>STMStudio</a:t>
            </a:r>
            <a:r>
              <a:rPr lang="en-US" sz="1800" dirty="0"/>
              <a:t> (</a:t>
            </a:r>
            <a:r>
              <a:rPr lang="en-US" sz="1800" dirty="0">
                <a:hlinkClick r:id="rId3"/>
              </a:rPr>
              <a:t>http://</a:t>
            </a:r>
            <a:r>
              <a:rPr lang="en-US" sz="1800" dirty="0" smtClean="0">
                <a:hlinkClick r:id="rId3"/>
              </a:rPr>
              <a:t>www.st.com/web/en/catalog/tools/PF251373</a:t>
            </a:r>
            <a:r>
              <a:rPr lang="en-US" sz="1800" dirty="0" smtClean="0"/>
              <a:t> require JAVA)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271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4.1.1</a:t>
            </a:r>
          </a:p>
        </p:txBody>
      </p:sp>
    </p:spTree>
    <p:extLst>
      <p:ext uri="{BB962C8B-B14F-4D97-AF65-F5344CB8AC3E}">
        <p14:creationId xmlns:p14="http://schemas.microsoft.com/office/powerpoint/2010/main" val="235162022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2204864"/>
            <a:ext cx="3718227" cy="45831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in </a:t>
            </a:r>
            <a:r>
              <a:rPr lang="en-US" dirty="0" smtClean="0">
                <a:solidFill>
                  <a:schemeClr val="accent2"/>
                </a:solidFill>
              </a:rPr>
              <a:t>polling </a:t>
            </a:r>
            <a:r>
              <a:rPr lang="en-US" dirty="0">
                <a:solidFill>
                  <a:schemeClr val="accent2"/>
                </a:solidFill>
              </a:rPr>
              <a:t>mode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492990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sz="1800" dirty="0" smtClean="0"/>
              <a:t>Create project in CubeMX</a:t>
            </a:r>
          </a:p>
          <a:p>
            <a:pPr lvl="1"/>
            <a:r>
              <a:rPr lang="en-GB" sz="1400" dirty="0"/>
              <a:t>Menu &gt; File &gt; New Project</a:t>
            </a:r>
          </a:p>
          <a:p>
            <a:pPr lvl="1"/>
            <a:r>
              <a:rPr lang="en-GB" sz="1400" dirty="0"/>
              <a:t>Select STM32F4 &gt; STM32F429/439 &gt; LQFP144 &gt; </a:t>
            </a:r>
            <a:r>
              <a:rPr lang="en-GB" sz="1400" dirty="0" smtClean="0"/>
              <a:t>STM32F439ZITx</a:t>
            </a:r>
            <a:endParaRPr lang="en-GB" sz="1800" dirty="0" smtClean="0"/>
          </a:p>
          <a:p>
            <a:r>
              <a:rPr lang="en-US" sz="1800" dirty="0" smtClean="0"/>
              <a:t>CubeMX DAC selection</a:t>
            </a:r>
          </a:p>
          <a:p>
            <a:pPr lvl="1"/>
            <a:r>
              <a:rPr lang="en-US" sz="1400" dirty="0" smtClean="0"/>
              <a:t>Select DAC OUT2</a:t>
            </a:r>
          </a:p>
          <a:p>
            <a:pPr lvl="1"/>
            <a:r>
              <a:rPr lang="en-US" sz="1400" dirty="0" smtClean="0"/>
              <a:t>Select ADC IN13</a:t>
            </a: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272</a:t>
            </a:fld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3680859"/>
            <a:ext cx="5139543" cy="241243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8264" y="1052736"/>
            <a:ext cx="1966593" cy="567010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4.1.1</a:t>
            </a:r>
          </a:p>
        </p:txBody>
      </p:sp>
    </p:spTree>
    <p:extLst>
      <p:ext uri="{BB962C8B-B14F-4D97-AF65-F5344CB8AC3E}">
        <p14:creationId xmlns:p14="http://schemas.microsoft.com/office/powerpoint/2010/main" val="192257755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in </a:t>
            </a:r>
            <a:r>
              <a:rPr lang="en-US" dirty="0" smtClean="0">
                <a:solidFill>
                  <a:schemeClr val="accent2"/>
                </a:solidFill>
              </a:rPr>
              <a:t>polling </a:t>
            </a:r>
            <a:r>
              <a:rPr lang="en-US" dirty="0">
                <a:solidFill>
                  <a:schemeClr val="accent2"/>
                </a:solidFill>
              </a:rPr>
              <a:t>mode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554272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/>
              <a:t>Hardware </a:t>
            </a:r>
            <a:r>
              <a:rPr lang="en-US" sz="1800" dirty="0" smtClean="0"/>
              <a:t>connection</a:t>
            </a:r>
          </a:p>
          <a:p>
            <a:pPr lvl="1"/>
            <a:r>
              <a:rPr lang="en-US" sz="1400" dirty="0" smtClean="0"/>
              <a:t>Connect DAC out2 PA5 and ADC1 IN13 PC3 together </a:t>
            </a:r>
            <a:endParaRPr lang="en-US" sz="1400" dirty="0"/>
          </a:p>
          <a:p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273</a:t>
            </a:fld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710" y="1956420"/>
            <a:ext cx="3663084" cy="488411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3" y="2146859"/>
            <a:ext cx="4539360" cy="416475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4.1.1</a:t>
            </a:r>
          </a:p>
        </p:txBody>
      </p:sp>
    </p:spTree>
    <p:extLst>
      <p:ext uri="{BB962C8B-B14F-4D97-AF65-F5344CB8AC3E}">
        <p14:creationId xmlns:p14="http://schemas.microsoft.com/office/powerpoint/2010/main" val="357326283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334" y="1906960"/>
            <a:ext cx="6587194" cy="493701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in </a:t>
            </a:r>
            <a:r>
              <a:rPr lang="en-US" dirty="0" smtClean="0">
                <a:solidFill>
                  <a:schemeClr val="accent2"/>
                </a:solidFill>
              </a:rPr>
              <a:t>polling </a:t>
            </a:r>
            <a:r>
              <a:rPr lang="en-US" dirty="0">
                <a:solidFill>
                  <a:schemeClr val="accent2"/>
                </a:solidFill>
              </a:rPr>
              <a:t>mode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570208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CubeMX ADC configuration</a:t>
            </a:r>
          </a:p>
          <a:p>
            <a:pPr lvl="1"/>
            <a:r>
              <a:rPr lang="en-US" sz="1400" dirty="0" smtClean="0"/>
              <a:t>TAB&gt;Configuration&gt;Analog&gt;ADC1&gt;</a:t>
            </a:r>
            <a:r>
              <a:rPr lang="en-US" sz="1400" dirty="0" err="1" smtClean="0"/>
              <a:t>Parametr</a:t>
            </a:r>
            <a:r>
              <a:rPr lang="en-US" sz="1400" dirty="0" smtClean="0"/>
              <a:t> Settings </a:t>
            </a:r>
          </a:p>
          <a:p>
            <a:pPr lvl="1"/>
            <a:r>
              <a:rPr lang="en-US" sz="1400" dirty="0" smtClean="0"/>
              <a:t>Set ADC1</a:t>
            </a:r>
          </a:p>
          <a:p>
            <a:pPr lvl="1"/>
            <a:r>
              <a:rPr lang="en-US" sz="1400" dirty="0" smtClean="0"/>
              <a:t>Set sampling time </a:t>
            </a:r>
            <a:br>
              <a:rPr lang="en-US" sz="1400" dirty="0" smtClean="0"/>
            </a:br>
            <a:r>
              <a:rPr lang="en-US" sz="1400" dirty="0" smtClean="0"/>
              <a:t>for CH13</a:t>
            </a:r>
          </a:p>
          <a:p>
            <a:pPr lvl="1"/>
            <a:r>
              <a:rPr lang="en-US" sz="1400" dirty="0" smtClean="0"/>
              <a:t>Button OK</a:t>
            </a:r>
          </a:p>
          <a:p>
            <a:r>
              <a:rPr lang="en-US" sz="1800" dirty="0" smtClean="0"/>
              <a:t>DAC from previous</a:t>
            </a:r>
            <a:br>
              <a:rPr lang="en-US" sz="1800" dirty="0" smtClean="0"/>
            </a:br>
            <a:r>
              <a:rPr lang="en-US" sz="1800" dirty="0" smtClean="0"/>
              <a:t>example</a:t>
            </a:r>
          </a:p>
          <a:p>
            <a:pPr lvl="1"/>
            <a:endParaRPr lang="en-US" sz="1400" dirty="0"/>
          </a:p>
          <a:p>
            <a:pPr lvl="1"/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274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4.1.1</a:t>
            </a:r>
          </a:p>
        </p:txBody>
      </p:sp>
    </p:spTree>
    <p:extLst>
      <p:ext uri="{BB962C8B-B14F-4D97-AF65-F5344CB8AC3E}">
        <p14:creationId xmlns:p14="http://schemas.microsoft.com/office/powerpoint/2010/main" val="194848689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265" y="1612930"/>
            <a:ext cx="5128438" cy="512843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in </a:t>
            </a:r>
            <a:r>
              <a:rPr lang="en-US" dirty="0" smtClean="0">
                <a:solidFill>
                  <a:schemeClr val="accent2"/>
                </a:solidFill>
              </a:rPr>
              <a:t>polling </a:t>
            </a:r>
            <a:r>
              <a:rPr lang="en-US" dirty="0">
                <a:solidFill>
                  <a:schemeClr val="accent2"/>
                </a:solidFill>
              </a:rPr>
              <a:t>mode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077766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sz="1800" dirty="0" smtClean="0"/>
              <a:t>Now we set the project details for generation</a:t>
            </a:r>
          </a:p>
          <a:p>
            <a:pPr lvl="1"/>
            <a:r>
              <a:rPr lang="en-GB" sz="1400" dirty="0" smtClean="0"/>
              <a:t>Menu &gt; Project &gt; Project Settings</a:t>
            </a:r>
          </a:p>
          <a:p>
            <a:pPr lvl="1"/>
            <a:r>
              <a:rPr lang="en-GB" sz="1400" dirty="0" smtClean="0"/>
              <a:t>Set the project name</a:t>
            </a:r>
          </a:p>
          <a:p>
            <a:pPr lvl="1"/>
            <a:r>
              <a:rPr lang="en-GB" sz="1400" dirty="0" smtClean="0"/>
              <a:t>Project location</a:t>
            </a:r>
          </a:p>
          <a:p>
            <a:pPr lvl="1"/>
            <a:r>
              <a:rPr lang="en-GB" sz="1400" dirty="0" smtClean="0"/>
              <a:t>Type of </a:t>
            </a:r>
            <a:r>
              <a:rPr lang="en-GB" sz="1400" dirty="0" err="1" smtClean="0"/>
              <a:t>toolchain</a:t>
            </a:r>
            <a:endParaRPr lang="en-GB" sz="1400" dirty="0" smtClean="0"/>
          </a:p>
          <a:p>
            <a:r>
              <a:rPr lang="en-GB" sz="1800" dirty="0" smtClean="0"/>
              <a:t>Now we can Generate Code</a:t>
            </a:r>
          </a:p>
          <a:p>
            <a:pPr lvl="1"/>
            <a:r>
              <a:rPr lang="en-GB" sz="1400" dirty="0" smtClean="0"/>
              <a:t>Menu &gt; Project &gt; Generate Code</a:t>
            </a:r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275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4.1.1</a:t>
            </a:r>
          </a:p>
        </p:txBody>
      </p:sp>
    </p:spTree>
    <p:extLst>
      <p:ext uri="{BB962C8B-B14F-4D97-AF65-F5344CB8AC3E}">
        <p14:creationId xmlns:p14="http://schemas.microsoft.com/office/powerpoint/2010/main" val="348523806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in </a:t>
            </a:r>
            <a:r>
              <a:rPr lang="en-US" dirty="0" smtClean="0">
                <a:solidFill>
                  <a:schemeClr val="accent2"/>
                </a:solidFill>
              </a:rPr>
              <a:t>polling </a:t>
            </a:r>
            <a:r>
              <a:rPr lang="en-US" dirty="0">
                <a:solidFill>
                  <a:schemeClr val="accent2"/>
                </a:solidFill>
              </a:rPr>
              <a:t>mode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661720"/>
          </a:xfrm>
        </p:spPr>
        <p:txBody>
          <a:bodyPr/>
          <a:lstStyle/>
          <a:p>
            <a:r>
              <a:rPr lang="fr-FR" sz="1800" dirty="0"/>
              <a:t>Start </a:t>
            </a:r>
            <a:r>
              <a:rPr lang="en-US" sz="1800" dirty="0" smtClean="0"/>
              <a:t>process</a:t>
            </a:r>
            <a:r>
              <a:rPr lang="fr-FR" sz="1800" dirty="0" smtClean="0"/>
              <a:t> ADC(</a:t>
            </a:r>
            <a:r>
              <a:rPr lang="en-US" sz="1800" dirty="0" smtClean="0"/>
              <a:t>same</a:t>
            </a:r>
            <a:r>
              <a:rPr lang="fr-FR" sz="1800" dirty="0" smtClean="0"/>
              <a:t> for DMA, DAC, TIM)</a:t>
            </a:r>
            <a:endParaRPr lang="en-US" sz="1800" dirty="0" smtClean="0"/>
          </a:p>
          <a:p>
            <a:pPr lvl="1"/>
            <a:r>
              <a:rPr lang="en-US" sz="1400" dirty="0" smtClean="0"/>
              <a:t>Non </a:t>
            </a:r>
            <a:r>
              <a:rPr lang="en-US" sz="1400" dirty="0"/>
              <a:t>blocking start process </a:t>
            </a:r>
            <a:endParaRPr lang="en-US" sz="1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276</a:t>
            </a:fld>
            <a:endParaRPr lang="fr-FR" dirty="0"/>
          </a:p>
        </p:txBody>
      </p:sp>
      <p:sp>
        <p:nvSpPr>
          <p:cNvPr id="7" name="Down Arrow 6"/>
          <p:cNvSpPr/>
          <p:nvPr/>
        </p:nvSpPr>
        <p:spPr>
          <a:xfrm>
            <a:off x="4104418" y="4298458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496078" y="3775237"/>
            <a:ext cx="1423669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US" sz="1400" dirty="0" smtClean="0"/>
              <a:t>Peripheral Initializations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2705315" y="4633972"/>
            <a:ext cx="3018813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/>
              <a:t>Start Process</a:t>
            </a:r>
          </a:p>
          <a:p>
            <a:pPr algn="ctr"/>
            <a:r>
              <a:rPr lang="en-GB" sz="1400" dirty="0" err="1"/>
              <a:t>HAL_DAC_Start</a:t>
            </a:r>
            <a:endParaRPr lang="en-US" sz="1400" dirty="0"/>
          </a:p>
        </p:txBody>
      </p:sp>
      <p:sp>
        <p:nvSpPr>
          <p:cNvPr id="10" name="Down Arrow 9"/>
          <p:cNvSpPr/>
          <p:nvPr/>
        </p:nvSpPr>
        <p:spPr>
          <a:xfrm>
            <a:off x="2356107" y="2641370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747767" y="2118149"/>
            <a:ext cx="1423669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US" sz="1400" dirty="0" smtClean="0"/>
              <a:t>Peripheral Initializations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957004" y="2976884"/>
            <a:ext cx="3018813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/>
              <a:t>Start Process</a:t>
            </a:r>
          </a:p>
          <a:p>
            <a:pPr algn="ctr"/>
            <a:r>
              <a:rPr lang="en-GB" sz="1400" dirty="0" err="1"/>
              <a:t>HAL_DAC_Start</a:t>
            </a:r>
            <a:endParaRPr lang="en-US" sz="1400" dirty="0"/>
          </a:p>
        </p:txBody>
      </p:sp>
      <p:sp>
        <p:nvSpPr>
          <p:cNvPr id="13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4.1.1</a:t>
            </a:r>
          </a:p>
        </p:txBody>
      </p:sp>
    </p:spTree>
    <p:extLst>
      <p:ext uri="{BB962C8B-B14F-4D97-AF65-F5344CB8AC3E}">
        <p14:creationId xmlns:p14="http://schemas.microsoft.com/office/powerpoint/2010/main" val="348506980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in </a:t>
            </a:r>
            <a:r>
              <a:rPr lang="en-US" dirty="0" smtClean="0">
                <a:solidFill>
                  <a:schemeClr val="accent2"/>
                </a:solidFill>
              </a:rPr>
              <a:t>polling </a:t>
            </a:r>
            <a:r>
              <a:rPr lang="en-US" dirty="0">
                <a:solidFill>
                  <a:schemeClr val="accent2"/>
                </a:solidFill>
              </a:rPr>
              <a:t>mode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4154984"/>
          </a:xfrm>
        </p:spPr>
        <p:txBody>
          <a:bodyPr/>
          <a:lstStyle/>
          <a:p>
            <a:r>
              <a:rPr lang="en-GB" dirty="0" smtClean="0"/>
              <a:t>Open the project in our IDE</a:t>
            </a:r>
          </a:p>
          <a:p>
            <a:pPr lvl="1"/>
            <a:r>
              <a:rPr lang="en-GB" dirty="0" smtClean="0"/>
              <a:t>The functions we want to put into </a:t>
            </a:r>
            <a:r>
              <a:rPr lang="en-GB" dirty="0" err="1" smtClean="0"/>
              <a:t>main.c</a:t>
            </a:r>
            <a:endParaRPr lang="en-GB" dirty="0" smtClean="0"/>
          </a:p>
          <a:p>
            <a:pPr lvl="1"/>
            <a:r>
              <a:rPr lang="en-GB" dirty="0"/>
              <a:t>Between </a:t>
            </a:r>
            <a:r>
              <a:rPr lang="en-GB" i="1" dirty="0"/>
              <a:t>/* USER CODE BEGIN </a:t>
            </a:r>
            <a:r>
              <a:rPr lang="en-GB" i="1" dirty="0" smtClean="0"/>
              <a:t>2 </a:t>
            </a:r>
            <a:r>
              <a:rPr lang="en-GB" i="1" dirty="0"/>
              <a:t>*/</a:t>
            </a:r>
            <a:r>
              <a:rPr lang="en-GB" dirty="0"/>
              <a:t> and </a:t>
            </a:r>
            <a:r>
              <a:rPr lang="en-GB" i="1" dirty="0"/>
              <a:t>/* USER CODE END </a:t>
            </a:r>
            <a:r>
              <a:rPr lang="en-GB" i="1" dirty="0" smtClean="0"/>
              <a:t>2 */ </a:t>
            </a:r>
            <a:r>
              <a:rPr lang="en-GB" dirty="0" smtClean="0"/>
              <a:t>tags</a:t>
            </a:r>
          </a:p>
          <a:p>
            <a:pPr lvl="1"/>
            <a:r>
              <a:rPr lang="en-GB" dirty="0" smtClean="0"/>
              <a:t>and </a:t>
            </a:r>
            <a:r>
              <a:rPr lang="en-GB" i="1" dirty="0"/>
              <a:t>/* USER CODE BEGIN </a:t>
            </a:r>
            <a:r>
              <a:rPr lang="en-GB" i="1" dirty="0" smtClean="0"/>
              <a:t>3 </a:t>
            </a:r>
            <a:r>
              <a:rPr lang="en-GB" i="1" dirty="0"/>
              <a:t>*/</a:t>
            </a:r>
            <a:r>
              <a:rPr lang="en-GB" dirty="0"/>
              <a:t> and </a:t>
            </a:r>
            <a:r>
              <a:rPr lang="en-GB" i="1" dirty="0"/>
              <a:t>/* USER CODE END </a:t>
            </a:r>
            <a:r>
              <a:rPr lang="en-GB" i="1" dirty="0" smtClean="0"/>
              <a:t>3 </a:t>
            </a:r>
            <a:r>
              <a:rPr lang="en-GB" i="1" dirty="0"/>
              <a:t>*/ </a:t>
            </a:r>
            <a:r>
              <a:rPr lang="en-GB" dirty="0" smtClean="0"/>
              <a:t>tags</a:t>
            </a:r>
          </a:p>
          <a:p>
            <a:r>
              <a:rPr lang="en-GB" dirty="0" smtClean="0"/>
              <a:t>For DAC start use function</a:t>
            </a:r>
          </a:p>
          <a:p>
            <a:pPr lvl="1"/>
            <a:r>
              <a:rPr lang="en-GB" dirty="0" err="1"/>
              <a:t>HAL_DAC_Start</a:t>
            </a:r>
            <a:r>
              <a:rPr lang="en-GB" dirty="0"/>
              <a:t>(</a:t>
            </a:r>
            <a:r>
              <a:rPr lang="en-GB" dirty="0" err="1"/>
              <a:t>DAC_HandleTypeDef</a:t>
            </a:r>
            <a:r>
              <a:rPr lang="en-GB" dirty="0"/>
              <a:t>* </a:t>
            </a:r>
            <a:r>
              <a:rPr lang="en-GB" dirty="0" err="1"/>
              <a:t>hdac</a:t>
            </a:r>
            <a:r>
              <a:rPr lang="en-GB" dirty="0"/>
              <a:t>, uint32_t Channel</a:t>
            </a:r>
            <a:r>
              <a:rPr lang="en-GB" dirty="0" smtClean="0"/>
              <a:t>)</a:t>
            </a:r>
          </a:p>
          <a:p>
            <a:pPr lvl="1"/>
            <a:r>
              <a:rPr lang="en-GB" dirty="0" err="1"/>
              <a:t>HAL_ADC_PollForConversion</a:t>
            </a:r>
            <a:r>
              <a:rPr lang="en-GB" dirty="0"/>
              <a:t>(</a:t>
            </a:r>
            <a:r>
              <a:rPr lang="en-GB" dirty="0" err="1"/>
              <a:t>ADC_HandleTypeDef</a:t>
            </a:r>
            <a:r>
              <a:rPr lang="en-GB" dirty="0"/>
              <a:t>* </a:t>
            </a:r>
            <a:r>
              <a:rPr lang="en-GB" dirty="0" err="1"/>
              <a:t>hadc</a:t>
            </a:r>
            <a:r>
              <a:rPr lang="en-GB" dirty="0"/>
              <a:t>, uint32_t Timeout</a:t>
            </a:r>
            <a:r>
              <a:rPr lang="en-GB" dirty="0" smtClean="0"/>
              <a:t>)</a:t>
            </a:r>
          </a:p>
          <a:p>
            <a:pPr lvl="1"/>
            <a:r>
              <a:rPr lang="en-GB" dirty="0" err="1"/>
              <a:t>HAL_ADC_GetValue</a:t>
            </a:r>
            <a:r>
              <a:rPr lang="en-GB" dirty="0"/>
              <a:t>(</a:t>
            </a:r>
            <a:r>
              <a:rPr lang="en-GB" dirty="0" err="1"/>
              <a:t>ADC_HandleTypeDef</a:t>
            </a:r>
            <a:r>
              <a:rPr lang="en-GB" dirty="0"/>
              <a:t>* </a:t>
            </a:r>
            <a:r>
              <a:rPr lang="en-GB" dirty="0" err="1"/>
              <a:t>hadc</a:t>
            </a:r>
            <a:r>
              <a:rPr lang="en-GB" dirty="0"/>
              <a:t>)</a:t>
            </a:r>
            <a:endParaRPr lang="en-GB" dirty="0" smtClean="0"/>
          </a:p>
          <a:p>
            <a:r>
              <a:rPr lang="en-US" dirty="0" smtClean="0"/>
              <a:t>DAC functions</a:t>
            </a:r>
          </a:p>
          <a:p>
            <a:pPr lvl="1"/>
            <a:r>
              <a:rPr lang="en-GB" dirty="0" err="1"/>
              <a:t>HAL_DAC_Start</a:t>
            </a:r>
            <a:r>
              <a:rPr lang="en-GB" dirty="0"/>
              <a:t>(</a:t>
            </a:r>
            <a:r>
              <a:rPr lang="en-GB" dirty="0" err="1"/>
              <a:t>DAC_HandleTypeDef</a:t>
            </a:r>
            <a:r>
              <a:rPr lang="en-GB" dirty="0"/>
              <a:t>* </a:t>
            </a:r>
            <a:r>
              <a:rPr lang="en-GB" dirty="0" err="1"/>
              <a:t>hdac</a:t>
            </a:r>
            <a:r>
              <a:rPr lang="en-GB" dirty="0"/>
              <a:t>, uint32_t Channel</a:t>
            </a:r>
            <a:r>
              <a:rPr lang="en-GB" dirty="0" smtClean="0"/>
              <a:t>)</a:t>
            </a:r>
          </a:p>
          <a:p>
            <a:pPr lvl="1"/>
            <a:r>
              <a:rPr lang="en-GB" dirty="0" err="1" smtClean="0"/>
              <a:t>HAL_DAC_SetValue</a:t>
            </a:r>
            <a:r>
              <a:rPr lang="en-GB" dirty="0" smtClean="0"/>
              <a:t>(</a:t>
            </a:r>
            <a:r>
              <a:rPr lang="en-GB" dirty="0" err="1" smtClean="0"/>
              <a:t>DAC_HandleTypeDef</a:t>
            </a:r>
            <a:r>
              <a:rPr lang="en-GB" dirty="0"/>
              <a:t>* </a:t>
            </a:r>
            <a:r>
              <a:rPr lang="en-GB" dirty="0" err="1"/>
              <a:t>hdac</a:t>
            </a:r>
            <a:r>
              <a:rPr lang="en-GB" dirty="0"/>
              <a:t>, uint32_t Channel, uint32_t Alignment, uint32_t Data)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277</a:t>
            </a:fld>
            <a:endParaRPr lang="fr-FR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4.1.1</a:t>
            </a:r>
          </a:p>
        </p:txBody>
      </p:sp>
    </p:spTree>
    <p:extLst>
      <p:ext uri="{BB962C8B-B14F-4D97-AF65-F5344CB8AC3E}">
        <p14:creationId xmlns:p14="http://schemas.microsoft.com/office/powerpoint/2010/main" val="282401200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in </a:t>
            </a:r>
            <a:r>
              <a:rPr lang="en-US" dirty="0" smtClean="0">
                <a:solidFill>
                  <a:schemeClr val="accent2"/>
                </a:solidFill>
              </a:rPr>
              <a:t>polling </a:t>
            </a:r>
            <a:r>
              <a:rPr lang="en-US" dirty="0">
                <a:solidFill>
                  <a:schemeClr val="accent2"/>
                </a:solidFill>
              </a:rPr>
              <a:t>mode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5386090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dirty="0" smtClean="0"/>
              <a:t>Solution</a:t>
            </a:r>
          </a:p>
          <a:p>
            <a:pPr lvl="1"/>
            <a:r>
              <a:rPr lang="en-US" dirty="0" smtClean="0"/>
              <a:t>Variables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355600" lvl="1" indent="0">
              <a:buNone/>
            </a:pPr>
            <a:endParaRPr lang="en-US" dirty="0" smtClean="0"/>
          </a:p>
          <a:p>
            <a:pPr marL="3556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DAC setup and start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278</a:t>
            </a:fld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179512" y="3501008"/>
            <a:ext cx="8856984" cy="9541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2 */</a:t>
            </a:r>
            <a:endParaRPr lang="en-GB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HAL_DAC_Start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(&amp;hdac,DAC_CHANNEL_2);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HAL_DAC_SetValue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(&amp;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, DAC_CHANNEL_2, DAC_ALIGN_12B_R,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value_dac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2 */</a:t>
            </a:r>
            <a:endParaRPr lang="en-GB" sz="1400" dirty="0"/>
          </a:p>
        </p:txBody>
      </p:sp>
      <p:sp>
        <p:nvSpPr>
          <p:cNvPr id="9" name="Rectangle 8"/>
          <p:cNvSpPr/>
          <p:nvPr/>
        </p:nvSpPr>
        <p:spPr>
          <a:xfrm>
            <a:off x="179512" y="1916832"/>
            <a:ext cx="8856984" cy="9541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/* </a:t>
            </a:r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USER CODE BEGIN PV */</a:t>
            </a:r>
            <a:endParaRPr lang="en-GB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uint32_t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value_adc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uint32_t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value_dac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=0;</a:t>
            </a:r>
          </a:p>
          <a:p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PV */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4.1.1</a:t>
            </a:r>
          </a:p>
        </p:txBody>
      </p:sp>
    </p:spTree>
    <p:extLst>
      <p:ext uri="{BB962C8B-B14F-4D97-AF65-F5344CB8AC3E}">
        <p14:creationId xmlns:p14="http://schemas.microsoft.com/office/powerpoint/2010/main" val="313979786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in </a:t>
            </a:r>
            <a:r>
              <a:rPr lang="en-US" dirty="0" smtClean="0">
                <a:solidFill>
                  <a:schemeClr val="accent2"/>
                </a:solidFill>
              </a:rPr>
              <a:t>polling </a:t>
            </a:r>
            <a:r>
              <a:rPr lang="en-US" dirty="0">
                <a:solidFill>
                  <a:schemeClr val="accent2"/>
                </a:solidFill>
              </a:rPr>
              <a:t>mode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2800767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dirty="0" smtClean="0"/>
              <a:t>Solution</a:t>
            </a:r>
          </a:p>
          <a:p>
            <a:pPr lvl="1"/>
            <a:r>
              <a:rPr lang="en-US" dirty="0" smtClean="0"/>
              <a:t>Main </a:t>
            </a:r>
            <a:r>
              <a:rPr lang="en-US" dirty="0"/>
              <a:t>loop with DAC set and ADC set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279</a:t>
            </a:fld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179512" y="1916832"/>
            <a:ext cx="8856984" cy="3323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3 */</a:t>
            </a:r>
            <a:endParaRPr lang="en-GB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/* Infinite loop */</a:t>
            </a:r>
            <a:endParaRPr lang="en-GB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(1)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HAL_ADC_Start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(&amp;hadc1);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HAL_ADC_PollForConversion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(&amp;hadc1,10);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value_adc</a:t>
            </a:r>
            <a:r>
              <a:rPr lang="en-GB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</a:t>
            </a:r>
            <a:r>
              <a:rPr lang="en-GB" sz="14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HAL_ADC_GetValue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(&amp;hadc1);</a:t>
            </a:r>
          </a:p>
          <a:p>
            <a:r>
              <a:rPr lang="en-GB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 </a:t>
            </a:r>
            <a:r>
              <a:rPr lang="en-GB" sz="14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HAL_DAC_SetValue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(&amp;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, DAC_CHANNEL_2, DAC_ALIGN_12B_R,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value_dac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value_dac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GB" sz="14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value_dac</a:t>
            </a:r>
            <a:r>
              <a:rPr lang="en-GB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&gt;4095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  </a:t>
            </a:r>
            <a:r>
              <a:rPr lang="en-GB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value_dac</a:t>
            </a:r>
            <a:r>
              <a:rPr lang="en-GB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=0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}</a:t>
            </a:r>
            <a:endParaRPr lang="en-GB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HAL_Delay</a:t>
            </a:r>
            <a:r>
              <a:rPr lang="en-GB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(1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3 */</a:t>
            </a:r>
            <a:endParaRPr lang="en-GB" sz="1400" dirty="0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4.1.1</a:t>
            </a:r>
          </a:p>
        </p:txBody>
      </p:sp>
    </p:spTree>
    <p:extLst>
      <p:ext uri="{BB962C8B-B14F-4D97-AF65-F5344CB8AC3E}">
        <p14:creationId xmlns:p14="http://schemas.microsoft.com/office/powerpoint/2010/main" val="342570210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97768"/>
            <a:ext cx="807524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STM32Cube</a:t>
            </a:r>
            <a:br>
              <a:rPr lang="en-US" dirty="0" smtClean="0"/>
            </a:br>
            <a:r>
              <a:rPr lang="en-US" dirty="0" smtClean="0">
                <a:solidFill>
                  <a:schemeClr val="accent4"/>
                </a:solidFill>
              </a:rPr>
              <a:t>Supporting all STM32 MCUs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961" y="1509784"/>
            <a:ext cx="8435280" cy="1677382"/>
          </a:xfrm>
        </p:spPr>
        <p:txBody>
          <a:bodyPr/>
          <a:lstStyle/>
          <a:p>
            <a:r>
              <a:rPr lang="en-US" dirty="0"/>
              <a:t>Generate your configuration code with the STM32Cube and you can focus on your added-value software ! </a:t>
            </a:r>
            <a:endParaRPr lang="en-US" dirty="0" smtClean="0"/>
          </a:p>
          <a:p>
            <a:pPr lvl="1"/>
            <a:r>
              <a:rPr lang="en-US" dirty="0" smtClean="0"/>
              <a:t>4 configuration wizards: </a:t>
            </a:r>
            <a:r>
              <a:rPr lang="en-US" dirty="0" err="1" smtClean="0"/>
              <a:t>pinout</a:t>
            </a:r>
            <a:r>
              <a:rPr lang="en-US" dirty="0" smtClean="0"/>
              <a:t>, clock, peripherals &amp; middleware, power consumption</a:t>
            </a:r>
          </a:p>
          <a:p>
            <a:pPr lvl="1"/>
            <a:r>
              <a:rPr lang="en-US" dirty="0" smtClean="0"/>
              <a:t>Portable Hardware Abstraction layer, from series to others</a:t>
            </a:r>
          </a:p>
          <a:p>
            <a:pPr lvl="1"/>
            <a:r>
              <a:rPr lang="en-US" dirty="0" smtClean="0"/>
              <a:t>Middleware with RTOS, USB, TCP/IP, File System, Graphics , Touch sensing…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C766F-2CD5-4A2A-BBEB-AFA1850CA46D}" type="slidenum">
              <a:rPr lang="en-US" smtClean="0">
                <a:solidFill>
                  <a:prstClr val="white"/>
                </a:solidFill>
              </a:rPr>
              <a:pPr/>
              <a:t>28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42604"/>
            <a:ext cx="7121094" cy="3022700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1202993" y="6309320"/>
            <a:ext cx="2864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www.st.com/stm32cube</a:t>
            </a:r>
            <a:r>
              <a:rPr lang="en-US" dirty="0" smtClean="0"/>
              <a:t>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72846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in </a:t>
            </a:r>
            <a:r>
              <a:rPr lang="en-US" dirty="0" smtClean="0">
                <a:solidFill>
                  <a:schemeClr val="accent2"/>
                </a:solidFill>
              </a:rPr>
              <a:t>polling </a:t>
            </a:r>
            <a:r>
              <a:rPr lang="en-US" dirty="0">
                <a:solidFill>
                  <a:schemeClr val="accent2"/>
                </a:solidFill>
              </a:rPr>
              <a:t>mode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6586418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 smtClean="0"/>
              <a:t>Test the functionality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e need the address of variable </a:t>
            </a:r>
            <a:r>
              <a:rPr lang="en-GB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value_adc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/>
              <a:t>This can be found usually in debug mode in watch, my address is </a:t>
            </a:r>
            <a:br>
              <a:rPr lang="en-US" dirty="0"/>
            </a:br>
            <a:r>
              <a:rPr lang="en-US" dirty="0" smtClean="0"/>
              <a:t>0x2000005C (depends on </a:t>
            </a:r>
            <a:r>
              <a:rPr lang="en-US" dirty="0" err="1" smtClean="0"/>
              <a:t>compilator</a:t>
            </a:r>
            <a:r>
              <a:rPr lang="en-US" dirty="0" smtClean="0"/>
              <a:t> and optimizations)</a:t>
            </a:r>
          </a:p>
          <a:p>
            <a:r>
              <a:rPr lang="en-US" dirty="0" smtClean="0"/>
              <a:t>Start the </a:t>
            </a:r>
            <a:r>
              <a:rPr lang="en-US" dirty="0" err="1" smtClean="0"/>
              <a:t>STMStudio</a:t>
            </a:r>
            <a:endParaRPr lang="en-US" dirty="0" smtClean="0"/>
          </a:p>
          <a:p>
            <a:pPr lvl="1"/>
            <a:r>
              <a:rPr lang="en-US" dirty="0" smtClean="0"/>
              <a:t>Set the ST Link SWD</a:t>
            </a:r>
          </a:p>
          <a:p>
            <a:pPr lvl="1"/>
            <a:r>
              <a:rPr lang="en-US" dirty="0" smtClean="0"/>
              <a:t>Right click into </a:t>
            </a:r>
            <a:br>
              <a:rPr lang="en-US" dirty="0" smtClean="0"/>
            </a:br>
            <a:r>
              <a:rPr lang="en-US" dirty="0" smtClean="0"/>
              <a:t>Display variable </a:t>
            </a:r>
            <a:br>
              <a:rPr lang="en-US" dirty="0" smtClean="0"/>
            </a:br>
            <a:r>
              <a:rPr lang="en-US" dirty="0" smtClean="0"/>
              <a:t>settings</a:t>
            </a:r>
          </a:p>
          <a:p>
            <a:pPr lvl="1"/>
            <a:r>
              <a:rPr lang="en-US" dirty="0" smtClean="0"/>
              <a:t>Select NEW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280</a:t>
            </a:fld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2564904"/>
            <a:ext cx="5904656" cy="47920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4.1.1</a:t>
            </a:r>
          </a:p>
        </p:txBody>
      </p:sp>
    </p:spTree>
    <p:extLst>
      <p:ext uri="{BB962C8B-B14F-4D97-AF65-F5344CB8AC3E}">
        <p14:creationId xmlns:p14="http://schemas.microsoft.com/office/powerpoint/2010/main" val="233786434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in </a:t>
            </a:r>
            <a:r>
              <a:rPr lang="en-US" dirty="0" smtClean="0">
                <a:solidFill>
                  <a:schemeClr val="accent2"/>
                </a:solidFill>
              </a:rPr>
              <a:t>polling </a:t>
            </a:r>
            <a:r>
              <a:rPr lang="en-US" dirty="0">
                <a:solidFill>
                  <a:schemeClr val="accent2"/>
                </a:solidFill>
              </a:rPr>
              <a:t>mode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5232202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 smtClean="0"/>
              <a:t>STM studio settings</a:t>
            </a:r>
          </a:p>
          <a:p>
            <a:pPr lvl="1"/>
            <a:r>
              <a:rPr lang="en-US" dirty="0" smtClean="0"/>
              <a:t>Set </a:t>
            </a:r>
            <a:r>
              <a:rPr lang="en-US" dirty="0" err="1" smtClean="0"/>
              <a:t>value_adc</a:t>
            </a:r>
            <a:r>
              <a:rPr lang="en-US" dirty="0" smtClean="0"/>
              <a:t> address</a:t>
            </a:r>
            <a:br>
              <a:rPr lang="en-US" dirty="0" smtClean="0"/>
            </a:br>
            <a:r>
              <a:rPr lang="en-US" dirty="0" smtClean="0"/>
              <a:t>my 0x2000005C</a:t>
            </a:r>
          </a:p>
          <a:p>
            <a:pPr lvl="1"/>
            <a:r>
              <a:rPr lang="en-US" dirty="0" smtClean="0"/>
              <a:t>Set 16bit unsigned </a:t>
            </a:r>
            <a:r>
              <a:rPr lang="en-US" dirty="0" err="1" smtClean="0"/>
              <a:t>val</a:t>
            </a:r>
            <a:endParaRPr lang="en-US" dirty="0" smtClean="0"/>
          </a:p>
          <a:p>
            <a:pPr lvl="1"/>
            <a:r>
              <a:rPr lang="en-US" dirty="0" smtClean="0"/>
              <a:t>Right click on this line</a:t>
            </a:r>
          </a:p>
          <a:p>
            <a:pPr lvl="1"/>
            <a:r>
              <a:rPr lang="en-US" dirty="0" smtClean="0"/>
              <a:t>Select Send To</a:t>
            </a:r>
            <a:br>
              <a:rPr lang="en-US" dirty="0" smtClean="0"/>
            </a:br>
            <a:r>
              <a:rPr lang="en-US" dirty="0" smtClean="0"/>
              <a:t>VarViewer1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281</a:t>
            </a:fld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443" y="1579340"/>
            <a:ext cx="5481095" cy="26771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3688835"/>
            <a:ext cx="5544616" cy="28983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4.1.1</a:t>
            </a:r>
          </a:p>
        </p:txBody>
      </p:sp>
    </p:spTree>
    <p:extLst>
      <p:ext uri="{BB962C8B-B14F-4D97-AF65-F5344CB8AC3E}">
        <p14:creationId xmlns:p14="http://schemas.microsoft.com/office/powerpoint/2010/main" val="267423303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in </a:t>
            </a:r>
            <a:r>
              <a:rPr lang="en-US" dirty="0" smtClean="0">
                <a:solidFill>
                  <a:schemeClr val="accent2"/>
                </a:solidFill>
              </a:rPr>
              <a:t>polling </a:t>
            </a:r>
            <a:r>
              <a:rPr lang="en-US" dirty="0">
                <a:solidFill>
                  <a:schemeClr val="accent2"/>
                </a:solidFill>
              </a:rPr>
              <a:t>mode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4339650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 smtClean="0"/>
              <a:t>STM studio settings</a:t>
            </a:r>
          </a:p>
          <a:p>
            <a:pPr lvl="1"/>
            <a:r>
              <a:rPr lang="en-US" dirty="0" smtClean="0"/>
              <a:t>Viewers settings is on bottom</a:t>
            </a:r>
          </a:p>
          <a:p>
            <a:pPr lvl="1"/>
            <a:r>
              <a:rPr lang="en-US" dirty="0" smtClean="0"/>
              <a:t>Set the correct upper value</a:t>
            </a:r>
            <a:br>
              <a:rPr lang="en-US" dirty="0" smtClean="0"/>
            </a:br>
            <a:r>
              <a:rPr lang="en-US" dirty="0" smtClean="0"/>
              <a:t>to 4096(12bit)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282</a:t>
            </a:fld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691" y="1861919"/>
            <a:ext cx="5281797" cy="49226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4.1.1</a:t>
            </a:r>
          </a:p>
        </p:txBody>
      </p:sp>
    </p:spTree>
    <p:extLst>
      <p:ext uri="{BB962C8B-B14F-4D97-AF65-F5344CB8AC3E}">
        <p14:creationId xmlns:p14="http://schemas.microsoft.com/office/powerpoint/2010/main" val="370449875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in </a:t>
            </a:r>
            <a:r>
              <a:rPr lang="en-US" dirty="0" smtClean="0">
                <a:solidFill>
                  <a:schemeClr val="accent2"/>
                </a:solidFill>
              </a:rPr>
              <a:t>polling </a:t>
            </a:r>
            <a:r>
              <a:rPr lang="en-US" dirty="0">
                <a:solidFill>
                  <a:schemeClr val="accent2"/>
                </a:solidFill>
              </a:rPr>
              <a:t>mode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4832092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 smtClean="0"/>
              <a:t>STM studio settings</a:t>
            </a:r>
          </a:p>
          <a:p>
            <a:pPr lvl="1"/>
            <a:r>
              <a:rPr lang="en-US" dirty="0" smtClean="0"/>
              <a:t>Now press </a:t>
            </a:r>
            <a:br>
              <a:rPr lang="en-US" dirty="0" smtClean="0"/>
            </a:br>
            <a:r>
              <a:rPr lang="en-US" dirty="0" smtClean="0"/>
              <a:t>green play button </a:t>
            </a:r>
          </a:p>
          <a:p>
            <a:pPr lvl="1"/>
            <a:r>
              <a:rPr lang="en-US" dirty="0" smtClean="0"/>
              <a:t>And you will see </a:t>
            </a:r>
            <a:br>
              <a:rPr lang="en-US" dirty="0" smtClean="0"/>
            </a:br>
            <a:r>
              <a:rPr lang="en-US" dirty="0" smtClean="0"/>
              <a:t>content of </a:t>
            </a:r>
            <a:br>
              <a:rPr lang="en-US" dirty="0" smtClean="0"/>
            </a:br>
            <a:r>
              <a:rPr lang="en-US" dirty="0" err="1" smtClean="0"/>
              <a:t>value_adc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283</a:t>
            </a:fld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1673672"/>
            <a:ext cx="6305165" cy="51170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4.1.1</a:t>
            </a:r>
          </a:p>
        </p:txBody>
      </p:sp>
    </p:spTree>
    <p:extLst>
      <p:ext uri="{BB962C8B-B14F-4D97-AF65-F5344CB8AC3E}">
        <p14:creationId xmlns:p14="http://schemas.microsoft.com/office/powerpoint/2010/main" val="297234293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/>
                </a:solidFill>
              </a:rPr>
              <a:t>4.1.2 </a:t>
            </a:r>
            <a:r>
              <a:rPr lang="en-US" dirty="0" smtClean="0"/>
              <a:t>ADC Interrupt lab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022F87-24B0-41D2-B4A9-5E30A9FEDC5E}" type="datetime1">
              <a:rPr lang="fr-FR" smtClean="0"/>
              <a:t>01/10/2015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5726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ADC </a:t>
            </a:r>
            <a:r>
              <a:rPr lang="en-US" dirty="0" smtClean="0">
                <a:solidFill>
                  <a:schemeClr val="accent2"/>
                </a:solidFill>
              </a:rPr>
              <a:t>with interrupt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031599"/>
          </a:xfrm>
        </p:spPr>
        <p:txBody>
          <a:bodyPr/>
          <a:lstStyle/>
          <a:p>
            <a:r>
              <a:rPr lang="en-GB" sz="2400" dirty="0" smtClean="0"/>
              <a:t>Objective</a:t>
            </a:r>
          </a:p>
          <a:p>
            <a:pPr lvl="1"/>
            <a:r>
              <a:rPr lang="en-GB" sz="1800" dirty="0" smtClean="0"/>
              <a:t>Learn how to </a:t>
            </a:r>
            <a:r>
              <a:rPr lang="en-US" sz="1800" dirty="0" smtClean="0"/>
              <a:t>setup ADC with interrupt in CubeMX</a:t>
            </a:r>
            <a:endParaRPr lang="en-GB" sz="1800" dirty="0" smtClean="0"/>
          </a:p>
          <a:p>
            <a:pPr lvl="1"/>
            <a:r>
              <a:rPr lang="en-US" sz="1800" dirty="0" smtClean="0"/>
              <a:t>How to Generate Code in CubeMX and use HAL functions</a:t>
            </a:r>
            <a:endParaRPr lang="en-GB" sz="1800" dirty="0"/>
          </a:p>
          <a:p>
            <a:r>
              <a:rPr lang="en-GB" sz="2400" dirty="0" smtClean="0"/>
              <a:t>Goal</a:t>
            </a:r>
          </a:p>
          <a:p>
            <a:pPr lvl="1"/>
            <a:r>
              <a:rPr lang="en-US" sz="1800" dirty="0" smtClean="0"/>
              <a:t>Configure ADC in interrupt in CubeMX and Generate Code</a:t>
            </a:r>
            <a:endParaRPr lang="pl-PL" sz="1800" dirty="0" smtClean="0"/>
          </a:p>
          <a:p>
            <a:pPr lvl="1"/>
            <a:r>
              <a:rPr lang="en-US" sz="1800" dirty="0" smtClean="0"/>
              <a:t>Learn how to start ADC</a:t>
            </a:r>
          </a:p>
          <a:p>
            <a:pPr lvl="1"/>
            <a:r>
              <a:rPr lang="en-US" sz="1800" dirty="0" smtClean="0"/>
              <a:t>Verify the measured wave in </a:t>
            </a:r>
            <a:r>
              <a:rPr lang="en-US" sz="1800" dirty="0" err="1" smtClean="0"/>
              <a:t>STMStudio</a:t>
            </a:r>
            <a:r>
              <a:rPr lang="en-US" sz="1800" dirty="0"/>
              <a:t> (</a:t>
            </a:r>
            <a:r>
              <a:rPr lang="en-US" sz="1800" dirty="0">
                <a:hlinkClick r:id="rId3"/>
              </a:rPr>
              <a:t>http://</a:t>
            </a:r>
            <a:r>
              <a:rPr lang="en-US" sz="1800" dirty="0" smtClean="0">
                <a:hlinkClick r:id="rId3"/>
              </a:rPr>
              <a:t>www.st.com/web/en/catalog/tools/PF251373</a:t>
            </a:r>
            <a:r>
              <a:rPr lang="en-US" sz="1800" dirty="0" smtClean="0"/>
              <a:t> require JAVA)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285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4.1.2</a:t>
            </a:r>
          </a:p>
        </p:txBody>
      </p:sp>
    </p:spTree>
    <p:extLst>
      <p:ext uri="{BB962C8B-B14F-4D97-AF65-F5344CB8AC3E}">
        <p14:creationId xmlns:p14="http://schemas.microsoft.com/office/powerpoint/2010/main" val="295939867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477328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sz="1800" dirty="0" smtClean="0"/>
              <a:t>Create project in CubeMX</a:t>
            </a:r>
          </a:p>
          <a:p>
            <a:pPr lvl="1"/>
            <a:r>
              <a:rPr lang="en-GB" sz="1400" dirty="0"/>
              <a:t>Menu &gt; File &gt; New Project</a:t>
            </a:r>
          </a:p>
          <a:p>
            <a:pPr lvl="1"/>
            <a:r>
              <a:rPr lang="en-GB" sz="1400" dirty="0"/>
              <a:t>Select </a:t>
            </a:r>
            <a:r>
              <a:rPr lang="en-GB" sz="1400" dirty="0" smtClean="0"/>
              <a:t>STM32F0 </a:t>
            </a:r>
            <a:r>
              <a:rPr lang="en-GB" sz="1400" dirty="0"/>
              <a:t>&gt; </a:t>
            </a:r>
            <a:r>
              <a:rPr lang="en-GB" sz="1400" dirty="0" smtClean="0"/>
              <a:t>STM32F030 </a:t>
            </a:r>
            <a:r>
              <a:rPr lang="en-GB" sz="1400" dirty="0"/>
              <a:t>&gt; </a:t>
            </a:r>
            <a:r>
              <a:rPr lang="en-GB" sz="1400" dirty="0" smtClean="0"/>
              <a:t>LQFP64 </a:t>
            </a:r>
            <a:r>
              <a:rPr lang="en-GB" sz="1400" dirty="0"/>
              <a:t>&gt; </a:t>
            </a:r>
            <a:r>
              <a:rPr lang="en-GB" sz="1400" dirty="0" smtClean="0"/>
              <a:t>STM32F030R8</a:t>
            </a:r>
            <a:endParaRPr lang="en-GB" sz="18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286</a:t>
            </a:fld>
            <a:endParaRPr lang="fr-FR" dirty="0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4.1.2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728" y="2328055"/>
            <a:ext cx="7652763" cy="430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43495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862322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CubeMX ADC configuration</a:t>
            </a:r>
          </a:p>
          <a:p>
            <a:pPr lvl="1"/>
            <a:r>
              <a:rPr lang="en-US" sz="1400" dirty="0" smtClean="0"/>
              <a:t>TAB&gt;Configuration&gt;Analog&gt;ADC1&gt;</a:t>
            </a:r>
            <a:r>
              <a:rPr lang="en-US" sz="1400" dirty="0" err="1" smtClean="0"/>
              <a:t>Parametr</a:t>
            </a:r>
            <a:r>
              <a:rPr lang="en-US" sz="1400" dirty="0" smtClean="0"/>
              <a:t> Settings </a:t>
            </a:r>
          </a:p>
          <a:p>
            <a:pPr lvl="1"/>
            <a:r>
              <a:rPr lang="en-US" sz="1400" dirty="0" smtClean="0"/>
              <a:t>Set ADC1</a:t>
            </a:r>
          </a:p>
          <a:p>
            <a:pPr lvl="1"/>
            <a:r>
              <a:rPr lang="en-US" sz="1400" dirty="0" smtClean="0"/>
              <a:t>Set sampling time </a:t>
            </a:r>
            <a:br>
              <a:rPr lang="en-US" sz="1400" dirty="0" smtClean="0"/>
            </a:br>
            <a:r>
              <a:rPr lang="en-US" sz="1400" dirty="0" smtClean="0"/>
              <a:t>for CH13</a:t>
            </a:r>
          </a:p>
          <a:p>
            <a:pPr lvl="1"/>
            <a:r>
              <a:rPr lang="en-US" sz="1400" dirty="0" smtClean="0"/>
              <a:t>Button OK</a:t>
            </a:r>
          </a:p>
          <a:p>
            <a:pPr lvl="1"/>
            <a:endParaRPr lang="en-US" sz="1400" dirty="0"/>
          </a:p>
          <a:p>
            <a:pPr lvl="1"/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287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4.1.2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922" y="2060848"/>
            <a:ext cx="5894490" cy="440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6977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416046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CubeMX ADC configuration</a:t>
            </a:r>
          </a:p>
          <a:p>
            <a:pPr lvl="1"/>
            <a:r>
              <a:rPr lang="en-US" sz="1400" dirty="0" smtClean="0"/>
              <a:t>TAB&gt;NVIC settings</a:t>
            </a:r>
          </a:p>
          <a:p>
            <a:pPr lvl="1"/>
            <a:r>
              <a:rPr lang="en-US" sz="1400" dirty="0" smtClean="0"/>
              <a:t>Enable ADC1 interrupt</a:t>
            </a:r>
          </a:p>
          <a:p>
            <a:pPr lvl="1"/>
            <a:r>
              <a:rPr lang="en-US" sz="1400" dirty="0" smtClean="0"/>
              <a:t>Button OK</a:t>
            </a:r>
            <a:endParaRPr lang="en-US" sz="1800" dirty="0" smtClean="0"/>
          </a:p>
          <a:p>
            <a:pPr lvl="1"/>
            <a:endParaRPr lang="en-US" sz="1400" dirty="0"/>
          </a:p>
          <a:p>
            <a:pPr lvl="1"/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288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4.1.2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435" y="2132856"/>
            <a:ext cx="5798065" cy="432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21241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431709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CubeMX NVIC configuration</a:t>
            </a:r>
          </a:p>
          <a:p>
            <a:pPr lvl="1"/>
            <a:r>
              <a:rPr lang="en-US" sz="1400" dirty="0" smtClean="0"/>
              <a:t>Because we want use the </a:t>
            </a:r>
            <a:br>
              <a:rPr lang="en-US" sz="1400" dirty="0" smtClean="0"/>
            </a:br>
            <a:r>
              <a:rPr lang="en-US" sz="1400" dirty="0" err="1" smtClean="0"/>
              <a:t>Systick</a:t>
            </a:r>
            <a:r>
              <a:rPr lang="en-US" sz="1400" dirty="0" smtClean="0"/>
              <a:t> for delay in interrupt </a:t>
            </a:r>
            <a:br>
              <a:rPr lang="en-US" sz="1400" dirty="0" smtClean="0"/>
            </a:br>
            <a:r>
              <a:rPr lang="en-US" sz="1400" dirty="0" smtClean="0"/>
              <a:t>The ADC interrupt priority must</a:t>
            </a:r>
            <a:br>
              <a:rPr lang="en-US" sz="1400" dirty="0" smtClean="0"/>
            </a:br>
            <a:r>
              <a:rPr lang="en-US" sz="1400" dirty="0" smtClean="0"/>
              <a:t>be changed</a:t>
            </a:r>
          </a:p>
          <a:p>
            <a:pPr lvl="1"/>
            <a:r>
              <a:rPr lang="en-US" sz="1400" dirty="0" smtClean="0"/>
              <a:t>TAB&gt;Configuration&gt;System&gt;NVIC</a:t>
            </a:r>
          </a:p>
          <a:p>
            <a:pPr lvl="1"/>
            <a:r>
              <a:rPr lang="en-US" sz="1400" dirty="0" smtClean="0"/>
              <a:t>Change ADC1 </a:t>
            </a:r>
            <a:br>
              <a:rPr lang="en-US" sz="1400" dirty="0" smtClean="0"/>
            </a:br>
            <a:r>
              <a:rPr lang="en-US" sz="1400" dirty="0" smtClean="0"/>
              <a:t>preemption priority </a:t>
            </a:r>
            <a:br>
              <a:rPr lang="en-US" sz="1400" dirty="0" smtClean="0"/>
            </a:br>
            <a:r>
              <a:rPr lang="en-US" sz="1400" dirty="0" smtClean="0"/>
              <a:t>to 1 </a:t>
            </a:r>
            <a:endParaRPr lang="en-US" sz="1800" dirty="0" smtClean="0"/>
          </a:p>
          <a:p>
            <a:pPr lvl="1"/>
            <a:endParaRPr lang="en-US" sz="1400" dirty="0"/>
          </a:p>
          <a:p>
            <a:pPr lvl="1"/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289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4.1.2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334" y="1700808"/>
            <a:ext cx="4944854" cy="495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6398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STM32Cube Main </a:t>
            </a:r>
            <a:r>
              <a:rPr lang="fr-FR" dirty="0" err="1"/>
              <a:t>F</a:t>
            </a:r>
            <a:r>
              <a:rPr lang="fr-FR" dirty="0" err="1" smtClean="0"/>
              <a:t>eatures</a:t>
            </a:r>
            <a:endParaRPr lang="fr-FR" dirty="0"/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0" y="1066800"/>
            <a:ext cx="4495800" cy="55626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sz="1300" dirty="0" smtClean="0"/>
              <a:t>STM32Cube </a:t>
            </a:r>
            <a:r>
              <a:rPr lang="en-US" sz="1300" dirty="0"/>
              <a:t>gathers together, in a single package, all the generic </a:t>
            </a:r>
            <a:r>
              <a:rPr lang="en-US" sz="1300" dirty="0" smtClean="0"/>
              <a:t>and </a:t>
            </a:r>
            <a:r>
              <a:rPr lang="en-US" sz="1300" dirty="0"/>
              <a:t>highly portable </a:t>
            </a:r>
            <a:r>
              <a:rPr lang="en-US" sz="1300" dirty="0" smtClean="0"/>
              <a:t>embedded </a:t>
            </a:r>
            <a:r>
              <a:rPr lang="en-US" sz="1300" dirty="0"/>
              <a:t>software </a:t>
            </a:r>
            <a:r>
              <a:rPr lang="en-US" sz="1300" dirty="0" smtClean="0"/>
              <a:t>components </a:t>
            </a:r>
            <a:r>
              <a:rPr lang="en-US" sz="1300" dirty="0"/>
              <a:t>required to develop an application on </a:t>
            </a:r>
            <a:r>
              <a:rPr lang="en-US" sz="1300" dirty="0" smtClean="0"/>
              <a:t>STM32 </a:t>
            </a:r>
            <a:r>
              <a:rPr lang="en-US" sz="1300" dirty="0"/>
              <a:t>microcontrollers. </a:t>
            </a:r>
            <a:endParaRPr lang="en-US" sz="1300" dirty="0" smtClean="0"/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sz="1300" dirty="0" smtClean="0"/>
              <a:t>The </a:t>
            </a:r>
            <a:r>
              <a:rPr lang="en-US" sz="1300" dirty="0"/>
              <a:t>package includes a low level hardware abstraction layer </a:t>
            </a:r>
            <a:r>
              <a:rPr lang="en-US" sz="1300" dirty="0" smtClean="0"/>
              <a:t>(</a:t>
            </a:r>
            <a:r>
              <a:rPr lang="en-US" sz="1300" dirty="0"/>
              <a:t>HAL) that covers the microcontroller hardware, together with an extensive set of examples </a:t>
            </a:r>
            <a:r>
              <a:rPr lang="en-US" sz="1300" dirty="0" smtClean="0"/>
              <a:t>running </a:t>
            </a:r>
            <a:r>
              <a:rPr lang="en-US" sz="1300" dirty="0"/>
              <a:t>on STMicroelectronics boards. </a:t>
            </a:r>
            <a:endParaRPr lang="en-US" sz="1300" dirty="0" smtClean="0"/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sz="1300" dirty="0" smtClean="0"/>
              <a:t>It also </a:t>
            </a:r>
            <a:r>
              <a:rPr lang="en-US" sz="1300" dirty="0"/>
              <a:t>contains a set of middleware </a:t>
            </a:r>
            <a:r>
              <a:rPr lang="en-US" sz="1300" dirty="0" smtClean="0"/>
              <a:t>components </a:t>
            </a:r>
            <a:r>
              <a:rPr lang="en-US" sz="1300" b="1" dirty="0" smtClean="0"/>
              <a:t>(*)</a:t>
            </a:r>
            <a:r>
              <a:rPr lang="en-US" sz="1300" dirty="0" smtClean="0"/>
              <a:t>  with </a:t>
            </a:r>
            <a:r>
              <a:rPr lang="en-US" sz="1300" dirty="0"/>
              <a:t>the </a:t>
            </a:r>
            <a:r>
              <a:rPr lang="en-US" sz="1300" dirty="0" smtClean="0"/>
              <a:t>corresponding </a:t>
            </a:r>
            <a:r>
              <a:rPr lang="en-US" sz="1300" dirty="0"/>
              <a:t>examples. They come with very permissive license terms:</a:t>
            </a:r>
          </a:p>
          <a:p>
            <a:pPr lvl="1">
              <a:spcAft>
                <a:spcPts val="300"/>
              </a:spcAft>
            </a:pPr>
            <a:r>
              <a:rPr lang="en-US" sz="1100" dirty="0" smtClean="0"/>
              <a:t>Full </a:t>
            </a:r>
            <a:r>
              <a:rPr lang="en-US" sz="1100" dirty="0"/>
              <a:t>USB Host and Device stack supporting many classes.</a:t>
            </a:r>
          </a:p>
          <a:p>
            <a:pPr lvl="2"/>
            <a:r>
              <a:rPr lang="en-US" sz="1000" dirty="0" smtClean="0"/>
              <a:t>Host </a:t>
            </a:r>
            <a:r>
              <a:rPr lang="en-US" sz="1000" dirty="0"/>
              <a:t>Classes: HID, MSC, CDC, Audio, MTP</a:t>
            </a:r>
          </a:p>
          <a:p>
            <a:pPr lvl="2"/>
            <a:r>
              <a:rPr lang="en-US" sz="1000" dirty="0" smtClean="0"/>
              <a:t>Device </a:t>
            </a:r>
            <a:r>
              <a:rPr lang="en-US" sz="1000" dirty="0"/>
              <a:t>Classes: HID, MSC, CDC, Audio, DFU</a:t>
            </a:r>
          </a:p>
          <a:p>
            <a:pPr lvl="1">
              <a:spcAft>
                <a:spcPts val="300"/>
              </a:spcAft>
            </a:pPr>
            <a:r>
              <a:rPr lang="en-US" sz="1100" dirty="0" smtClean="0"/>
              <a:t>Graphics</a:t>
            </a:r>
            <a:endParaRPr lang="en-US" sz="1100" dirty="0"/>
          </a:p>
          <a:p>
            <a:pPr lvl="2"/>
            <a:r>
              <a:rPr lang="en-US" sz="1000" dirty="0" smtClean="0"/>
              <a:t>STemWin</a:t>
            </a:r>
            <a:r>
              <a:rPr lang="en-US" sz="1000" dirty="0"/>
              <a:t>, a professional graphical stack solution available in binary format and </a:t>
            </a:r>
            <a:r>
              <a:rPr lang="en-US" sz="1000" dirty="0" smtClean="0"/>
              <a:t> based </a:t>
            </a:r>
            <a:r>
              <a:rPr lang="en-US" sz="1000" dirty="0"/>
              <a:t>on the emWin solution from ST's partner </a:t>
            </a:r>
            <a:r>
              <a:rPr lang="en-US" sz="1000" dirty="0" smtClean="0"/>
              <a:t>SEGGER</a:t>
            </a:r>
          </a:p>
          <a:p>
            <a:pPr lvl="2"/>
            <a:r>
              <a:rPr lang="en-US" sz="1000" dirty="0" smtClean="0"/>
              <a:t>LibJPEG</a:t>
            </a:r>
            <a:r>
              <a:rPr lang="en-US" sz="1000" dirty="0"/>
              <a:t>, an open source implementation on STM32 for JPEG images encoding </a:t>
            </a:r>
            <a:r>
              <a:rPr lang="en-US" sz="1000" dirty="0" smtClean="0"/>
              <a:t>and </a:t>
            </a:r>
            <a:r>
              <a:rPr lang="en-US" sz="1000" dirty="0"/>
              <a:t>decoding.</a:t>
            </a:r>
          </a:p>
          <a:p>
            <a:pPr lvl="1">
              <a:spcAft>
                <a:spcPts val="300"/>
              </a:spcAft>
            </a:pPr>
            <a:r>
              <a:rPr lang="en-US" sz="1100" dirty="0" smtClean="0"/>
              <a:t>CMSIS-RTOS </a:t>
            </a:r>
            <a:r>
              <a:rPr lang="en-US" sz="1100" dirty="0"/>
              <a:t>implementation with FreeRTOS open source solution</a:t>
            </a:r>
          </a:p>
          <a:p>
            <a:pPr lvl="1">
              <a:spcAft>
                <a:spcPts val="300"/>
              </a:spcAft>
            </a:pPr>
            <a:r>
              <a:rPr lang="en-US" sz="1100" dirty="0" smtClean="0"/>
              <a:t>FAT </a:t>
            </a:r>
            <a:r>
              <a:rPr lang="en-US" sz="1100" dirty="0"/>
              <a:t>File system based on open source FatFS solution</a:t>
            </a:r>
          </a:p>
          <a:p>
            <a:pPr lvl="1">
              <a:spcAft>
                <a:spcPts val="300"/>
              </a:spcAft>
            </a:pPr>
            <a:r>
              <a:rPr lang="en-US" sz="1100" dirty="0" smtClean="0"/>
              <a:t>TCP/IP </a:t>
            </a:r>
            <a:r>
              <a:rPr lang="en-US" sz="1100" dirty="0"/>
              <a:t>stack based on open source LwIP solution</a:t>
            </a:r>
          </a:p>
          <a:p>
            <a:pPr lvl="1">
              <a:spcAft>
                <a:spcPts val="300"/>
              </a:spcAft>
            </a:pPr>
            <a:r>
              <a:rPr lang="en-US" sz="1100" dirty="0" smtClean="0"/>
              <a:t>SSL/TLS </a:t>
            </a:r>
            <a:r>
              <a:rPr lang="en-US" sz="1100" dirty="0"/>
              <a:t>secure layer based on open source </a:t>
            </a:r>
            <a:r>
              <a:rPr lang="en-US" sz="1100" dirty="0" smtClean="0"/>
              <a:t>PolarSSL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sz="1300" dirty="0" smtClean="0"/>
              <a:t>A </a:t>
            </a:r>
            <a:r>
              <a:rPr lang="en-US" sz="1300" dirty="0"/>
              <a:t>demonstration </a:t>
            </a:r>
            <a:r>
              <a:rPr lang="en-US" sz="1300" dirty="0" smtClean="0"/>
              <a:t>implementing all </a:t>
            </a:r>
            <a:r>
              <a:rPr lang="en-US" sz="1300" dirty="0"/>
              <a:t>these middleware components is also </a:t>
            </a:r>
            <a:r>
              <a:rPr lang="en-US" sz="1300" dirty="0" smtClean="0"/>
              <a:t>provided</a:t>
            </a:r>
            <a:endParaRPr lang="en-US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29</a:t>
            </a:fld>
            <a:endParaRPr lang="fr-FR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226" y="2438401"/>
            <a:ext cx="4836076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95800" y="5303520"/>
            <a:ext cx="4191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>
                <a:solidFill>
                  <a:schemeClr val="accent4"/>
                </a:solidFill>
              </a:rPr>
              <a:t>(*) </a:t>
            </a:r>
            <a:r>
              <a:rPr lang="en-US" sz="1050" dirty="0" smtClean="0">
                <a:solidFill>
                  <a:schemeClr val="accent4"/>
                </a:solidFill>
              </a:rPr>
              <a:t> middleware components availability depends on STM32 Series</a:t>
            </a:r>
            <a:endParaRPr lang="en-US" sz="105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5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077766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sz="1800" dirty="0" smtClean="0"/>
              <a:t>Now we set the project details for generation</a:t>
            </a:r>
          </a:p>
          <a:p>
            <a:pPr lvl="1"/>
            <a:r>
              <a:rPr lang="en-GB" sz="1400" dirty="0" smtClean="0"/>
              <a:t>Menu &gt; Project &gt; Project Settings</a:t>
            </a:r>
          </a:p>
          <a:p>
            <a:pPr lvl="1"/>
            <a:r>
              <a:rPr lang="en-GB" sz="1400" dirty="0" smtClean="0"/>
              <a:t>Set the project name</a:t>
            </a:r>
          </a:p>
          <a:p>
            <a:pPr lvl="1"/>
            <a:r>
              <a:rPr lang="en-GB" sz="1400" dirty="0" smtClean="0"/>
              <a:t>Project location</a:t>
            </a:r>
          </a:p>
          <a:p>
            <a:pPr lvl="1"/>
            <a:r>
              <a:rPr lang="en-GB" sz="1400" dirty="0" smtClean="0"/>
              <a:t>Type of </a:t>
            </a:r>
            <a:r>
              <a:rPr lang="en-GB" sz="1400" dirty="0" err="1" smtClean="0"/>
              <a:t>toolchain</a:t>
            </a:r>
            <a:endParaRPr lang="en-GB" sz="1400" dirty="0" smtClean="0"/>
          </a:p>
          <a:p>
            <a:r>
              <a:rPr lang="en-GB" sz="1800" dirty="0" smtClean="0"/>
              <a:t>Now we can Generate Code</a:t>
            </a:r>
          </a:p>
          <a:p>
            <a:pPr lvl="1"/>
            <a:r>
              <a:rPr lang="en-GB" sz="1400" dirty="0" smtClean="0"/>
              <a:t>Menu &gt; Project &gt; Generate Code</a:t>
            </a:r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290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4.1.2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341" y="1817068"/>
            <a:ext cx="493395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8946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ADC with IT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291</a:t>
            </a:fld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862664" y="2667002"/>
            <a:ext cx="3228274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Start process with interrupt generation at end of process</a:t>
            </a:r>
          </a:p>
          <a:p>
            <a:pPr algn="ctr"/>
            <a:r>
              <a:rPr lang="en-US" sz="1200" dirty="0" err="1" smtClean="0"/>
              <a:t>HAL_ADC_Start_IT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62664" y="1828800"/>
            <a:ext cx="3228274" cy="55258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ADCInitializations</a:t>
            </a:r>
            <a:r>
              <a:rPr lang="en-US" sz="1200" dirty="0" smtClean="0"/>
              <a:t> </a:t>
            </a:r>
          </a:p>
          <a:p>
            <a:pPr algn="ctr"/>
            <a:r>
              <a:rPr lang="en-US" sz="1200" dirty="0" smtClean="0"/>
              <a:t>including peripheral interrupt NVIC initializations </a:t>
            </a:r>
            <a:endParaRPr lang="en-US" sz="1200" dirty="0"/>
          </a:p>
        </p:txBody>
      </p:sp>
      <p:sp>
        <p:nvSpPr>
          <p:cNvPr id="26" name="Rectangle 25"/>
          <p:cNvSpPr/>
          <p:nvPr/>
        </p:nvSpPr>
        <p:spPr>
          <a:xfrm>
            <a:off x="4956095" y="3546878"/>
            <a:ext cx="1936419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HAL_ADC_IRQHandler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54142" y="4244444"/>
            <a:ext cx="3178285" cy="6259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process callback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HAL_ADC_ConvCpltCallback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2350396" y="2381385"/>
            <a:ext cx="216024" cy="2856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0" name="Bent Arrow 29"/>
          <p:cNvSpPr/>
          <p:nvPr/>
        </p:nvSpPr>
        <p:spPr>
          <a:xfrm rot="10800000">
            <a:off x="4032426" y="4004078"/>
            <a:ext cx="1535005" cy="630658"/>
          </a:xfrm>
          <a:prstGeom prst="bentArrow">
            <a:avLst>
              <a:gd name="adj1" fmla="val 11377"/>
              <a:gd name="adj2" fmla="val 15834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752223" y="1638211"/>
            <a:ext cx="0" cy="430538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Left Arrow 32"/>
          <p:cNvSpPr/>
          <p:nvPr/>
        </p:nvSpPr>
        <p:spPr>
          <a:xfrm>
            <a:off x="6892513" y="3693158"/>
            <a:ext cx="671586" cy="137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5" name="Rectangle 34"/>
          <p:cNvSpPr/>
          <p:nvPr/>
        </p:nvSpPr>
        <p:spPr>
          <a:xfrm>
            <a:off x="862664" y="5288717"/>
            <a:ext cx="3169761" cy="51597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  <a:r>
              <a:rPr lang="en-US" sz="1200" dirty="0" smtClean="0">
                <a:solidFill>
                  <a:schemeClr val="tx1"/>
                </a:solidFill>
              </a:rPr>
              <a:t>rocess Error callback</a:t>
            </a:r>
          </a:p>
          <a:p>
            <a:pPr algn="ctr"/>
            <a:r>
              <a:rPr lang="en-US" sz="1200" dirty="0" err="1"/>
              <a:t>HAL_ADC_ErrorCallback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Bent Arrow 35"/>
          <p:cNvSpPr/>
          <p:nvPr/>
        </p:nvSpPr>
        <p:spPr>
          <a:xfrm rot="10800000">
            <a:off x="4032424" y="4004077"/>
            <a:ext cx="1984226" cy="1699595"/>
          </a:xfrm>
          <a:prstGeom prst="bentArrow">
            <a:avLst>
              <a:gd name="adj1" fmla="val 4702"/>
              <a:gd name="adj2" fmla="val 5710"/>
              <a:gd name="adj3" fmla="val 8562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>
            <a:stCxn id="24" idx="2"/>
            <a:endCxn id="47" idx="0"/>
          </p:cNvCxnSpPr>
          <p:nvPr/>
        </p:nvCxnSpPr>
        <p:spPr>
          <a:xfrm>
            <a:off x="2476801" y="3313333"/>
            <a:ext cx="281926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225568" y="3669421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77779" y="3657512"/>
            <a:ext cx="766557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HAL_OK</a:t>
            </a:r>
          </a:p>
        </p:txBody>
      </p:sp>
      <p:cxnSp>
        <p:nvCxnSpPr>
          <p:cNvPr id="49" name="Straight Arrow Connector 48"/>
          <p:cNvCxnSpPr>
            <a:endCxn id="48" idx="0"/>
          </p:cNvCxnSpPr>
          <p:nvPr/>
        </p:nvCxnSpPr>
        <p:spPr>
          <a:xfrm flipH="1">
            <a:off x="1461058" y="3313333"/>
            <a:ext cx="616642" cy="3441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557779" y="3693158"/>
            <a:ext cx="949299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HAL_BUSY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2986045" y="3313333"/>
            <a:ext cx="851237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7236296" y="3546878"/>
            <a:ext cx="1907705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ADC_IRQHandler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4.1.2</a:t>
            </a:r>
          </a:p>
        </p:txBody>
      </p:sp>
    </p:spTree>
    <p:extLst>
      <p:ext uri="{BB962C8B-B14F-4D97-AF65-F5344CB8AC3E}">
        <p14:creationId xmlns:p14="http://schemas.microsoft.com/office/powerpoint/2010/main" val="108657523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3262432"/>
          </a:xfrm>
        </p:spPr>
        <p:txBody>
          <a:bodyPr/>
          <a:lstStyle/>
          <a:p>
            <a:r>
              <a:rPr lang="en-GB" dirty="0" smtClean="0"/>
              <a:t>Open the project in our IDE</a:t>
            </a:r>
          </a:p>
          <a:p>
            <a:pPr lvl="1"/>
            <a:r>
              <a:rPr lang="en-GB" dirty="0" smtClean="0"/>
              <a:t>The functions we want to put into </a:t>
            </a:r>
            <a:r>
              <a:rPr lang="en-GB" dirty="0" err="1" smtClean="0"/>
              <a:t>main.c</a:t>
            </a:r>
            <a:endParaRPr lang="en-GB" dirty="0" smtClean="0"/>
          </a:p>
          <a:p>
            <a:pPr lvl="1"/>
            <a:r>
              <a:rPr lang="en-GB" dirty="0"/>
              <a:t>Between </a:t>
            </a:r>
            <a:r>
              <a:rPr lang="en-GB" i="1" dirty="0"/>
              <a:t>/* USER CODE BEGIN </a:t>
            </a:r>
            <a:r>
              <a:rPr lang="en-GB" i="1" dirty="0" smtClean="0"/>
              <a:t>2 </a:t>
            </a:r>
            <a:r>
              <a:rPr lang="en-GB" i="1" dirty="0"/>
              <a:t>*/</a:t>
            </a:r>
            <a:r>
              <a:rPr lang="en-GB" dirty="0"/>
              <a:t> and </a:t>
            </a:r>
            <a:r>
              <a:rPr lang="en-GB" i="1" dirty="0"/>
              <a:t>/* USER CODE END </a:t>
            </a:r>
            <a:r>
              <a:rPr lang="en-GB" i="1" dirty="0" smtClean="0"/>
              <a:t>2 */ </a:t>
            </a:r>
            <a:r>
              <a:rPr lang="en-GB" dirty="0" smtClean="0"/>
              <a:t>tags</a:t>
            </a:r>
          </a:p>
          <a:p>
            <a:pPr lvl="1"/>
            <a:r>
              <a:rPr lang="en-GB" dirty="0" smtClean="0"/>
              <a:t>and </a:t>
            </a:r>
            <a:r>
              <a:rPr lang="en-GB" i="1" dirty="0"/>
              <a:t>/* USER CODE BEGIN 4</a:t>
            </a:r>
            <a:r>
              <a:rPr lang="en-GB" i="1" dirty="0" smtClean="0"/>
              <a:t> </a:t>
            </a:r>
            <a:r>
              <a:rPr lang="en-GB" i="1" dirty="0"/>
              <a:t>*/</a:t>
            </a:r>
            <a:r>
              <a:rPr lang="en-GB" dirty="0"/>
              <a:t> and </a:t>
            </a:r>
            <a:r>
              <a:rPr lang="en-GB" i="1" dirty="0"/>
              <a:t>/* USER CODE END 4</a:t>
            </a:r>
            <a:r>
              <a:rPr lang="en-GB" i="1" dirty="0" smtClean="0"/>
              <a:t> </a:t>
            </a:r>
            <a:r>
              <a:rPr lang="en-GB" i="1" dirty="0"/>
              <a:t>*/ </a:t>
            </a:r>
            <a:r>
              <a:rPr lang="en-GB" dirty="0" smtClean="0"/>
              <a:t>tags</a:t>
            </a:r>
          </a:p>
          <a:p>
            <a:r>
              <a:rPr lang="en-GB" dirty="0" smtClean="0"/>
              <a:t>For DAC start use function</a:t>
            </a:r>
          </a:p>
          <a:p>
            <a:pPr lvl="1"/>
            <a:r>
              <a:rPr lang="en-GB" dirty="0" err="1" smtClean="0"/>
              <a:t>HAL_ADC_Start_IT</a:t>
            </a:r>
            <a:r>
              <a:rPr lang="en-GB" dirty="0" smtClean="0"/>
              <a:t>(</a:t>
            </a:r>
            <a:r>
              <a:rPr lang="en-GB" dirty="0" err="1"/>
              <a:t>ADC_HandleTypeDef</a:t>
            </a:r>
            <a:r>
              <a:rPr lang="en-GB" dirty="0"/>
              <a:t>* </a:t>
            </a:r>
            <a:r>
              <a:rPr lang="en-GB" dirty="0" err="1"/>
              <a:t>hadc</a:t>
            </a:r>
            <a:r>
              <a:rPr lang="en-GB" dirty="0"/>
              <a:t>, uint32_t Channel</a:t>
            </a:r>
            <a:r>
              <a:rPr lang="en-GB" dirty="0" smtClean="0"/>
              <a:t>)</a:t>
            </a:r>
          </a:p>
          <a:p>
            <a:pPr lvl="1"/>
            <a:r>
              <a:rPr lang="en-GB" dirty="0" err="1" smtClean="0"/>
              <a:t>HAL_ADC_GetValue</a:t>
            </a:r>
            <a:r>
              <a:rPr lang="en-GB" dirty="0" smtClean="0"/>
              <a:t>(</a:t>
            </a:r>
            <a:r>
              <a:rPr lang="en-GB" dirty="0" err="1" smtClean="0"/>
              <a:t>ADC_HandleTypeDef</a:t>
            </a:r>
            <a:r>
              <a:rPr lang="en-GB" dirty="0"/>
              <a:t>* </a:t>
            </a:r>
            <a:r>
              <a:rPr lang="en-GB" dirty="0" err="1"/>
              <a:t>hadc</a:t>
            </a:r>
            <a:r>
              <a:rPr lang="en-GB" dirty="0" smtClean="0"/>
              <a:t>)</a:t>
            </a:r>
          </a:p>
          <a:p>
            <a:r>
              <a:rPr lang="en-US" dirty="0" smtClean="0"/>
              <a:t>ADC complete callback function</a:t>
            </a:r>
          </a:p>
          <a:p>
            <a:pPr lvl="1"/>
            <a:r>
              <a:rPr lang="en-GB" dirty="0" err="1"/>
              <a:t>HAL_ADC_ConvCpltCallback</a:t>
            </a:r>
            <a:r>
              <a:rPr lang="en-GB" dirty="0"/>
              <a:t>(</a:t>
            </a:r>
            <a:r>
              <a:rPr lang="en-GB" dirty="0" err="1"/>
              <a:t>ADC_HandleTypeDef</a:t>
            </a:r>
            <a:r>
              <a:rPr lang="en-GB" dirty="0"/>
              <a:t>* </a:t>
            </a:r>
            <a:r>
              <a:rPr lang="en-GB" dirty="0" err="1"/>
              <a:t>hadc</a:t>
            </a:r>
            <a:r>
              <a:rPr lang="en-GB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292</a:t>
            </a:fld>
            <a:endParaRPr lang="fr-FR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4.1.2</a:t>
            </a:r>
          </a:p>
        </p:txBody>
      </p:sp>
    </p:spTree>
    <p:extLst>
      <p:ext uri="{BB962C8B-B14F-4D97-AF65-F5344CB8AC3E}">
        <p14:creationId xmlns:p14="http://schemas.microsoft.com/office/powerpoint/2010/main" val="89794957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5386090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dirty="0" smtClean="0"/>
              <a:t>Solution</a:t>
            </a:r>
          </a:p>
          <a:p>
            <a:pPr lvl="1"/>
            <a:r>
              <a:rPr lang="en-US" dirty="0" smtClean="0"/>
              <a:t>Variables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355600" lvl="1" indent="0">
              <a:buNone/>
            </a:pPr>
            <a:endParaRPr lang="en-US" dirty="0" smtClean="0"/>
          </a:p>
          <a:p>
            <a:pPr marL="3556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Start ADC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293</a:t>
            </a:fld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179512" y="3501008"/>
            <a:ext cx="8856984" cy="7386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2 */</a:t>
            </a:r>
            <a:endParaRPr lang="en-GB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sz="14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HAL_ADC_Start_IT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(&amp;hadc1);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2 */</a:t>
            </a:r>
            <a:endParaRPr lang="en-GB" sz="1400" dirty="0"/>
          </a:p>
        </p:txBody>
      </p:sp>
      <p:sp>
        <p:nvSpPr>
          <p:cNvPr id="9" name="Rectangle 8"/>
          <p:cNvSpPr/>
          <p:nvPr/>
        </p:nvSpPr>
        <p:spPr>
          <a:xfrm>
            <a:off x="179512" y="1916832"/>
            <a:ext cx="8856984" cy="7386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/* </a:t>
            </a:r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USER CODE BEGIN PV */</a:t>
            </a:r>
            <a:endParaRPr lang="en-GB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uint32_t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value_adc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/* </a:t>
            </a:r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USER CODE END PV */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4.1.2</a:t>
            </a:r>
          </a:p>
        </p:txBody>
      </p:sp>
    </p:spTree>
    <p:extLst>
      <p:ext uri="{BB962C8B-B14F-4D97-AF65-F5344CB8AC3E}">
        <p14:creationId xmlns:p14="http://schemas.microsoft.com/office/powerpoint/2010/main" val="140553694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2800767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dirty="0" smtClean="0"/>
              <a:t>Solution</a:t>
            </a:r>
          </a:p>
          <a:p>
            <a:pPr lvl="1"/>
            <a:r>
              <a:rPr lang="en-US" dirty="0" smtClean="0"/>
              <a:t>ADC complete callback routine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294</a:t>
            </a:fld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179512" y="1916832"/>
            <a:ext cx="8856984" cy="18158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4 */</a:t>
            </a:r>
            <a:endParaRPr lang="en-GB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HAL_ADC_ConvCpltCallback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ADC_HandleTypeDef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*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hadc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{ 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value_adc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=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HAL_ADC_GetValue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(&amp;hadc1);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</a:t>
            </a:r>
            <a:r>
              <a:rPr lang="en-GB" sz="14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HAL_Delay</a:t>
            </a:r>
            <a:r>
              <a:rPr lang="en-GB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(1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HAL_ADC_Start_IT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(&amp;hadc1);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4 */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4.1.2</a:t>
            </a:r>
          </a:p>
        </p:txBody>
      </p:sp>
    </p:spTree>
    <p:extLst>
      <p:ext uri="{BB962C8B-B14F-4D97-AF65-F5344CB8AC3E}">
        <p14:creationId xmlns:p14="http://schemas.microsoft.com/office/powerpoint/2010/main" val="228150004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3770263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 smtClean="0"/>
              <a:t>STM studio settings</a:t>
            </a:r>
          </a:p>
          <a:p>
            <a:pPr lvl="1"/>
            <a:r>
              <a:rPr lang="en-US" dirty="0" smtClean="0"/>
              <a:t>Check functionality again with  </a:t>
            </a:r>
            <a:r>
              <a:rPr lang="en-US" dirty="0" err="1" smtClean="0"/>
              <a:t>STMstudio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295</a:t>
            </a:fld>
            <a:endParaRPr lang="fr-FR" dirty="0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4.1.2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70" y="2060848"/>
            <a:ext cx="8071609" cy="429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6902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/>
                </a:solidFill>
              </a:rPr>
              <a:t>4.1.3 </a:t>
            </a:r>
            <a:r>
              <a:rPr lang="en-US" dirty="0" smtClean="0"/>
              <a:t>ADC with DMA lab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022F87-24B0-41D2-B4A9-5E30A9FEDC5E}" type="datetime1">
              <a:rPr lang="fr-FR" smtClean="0"/>
              <a:t>01/10/2015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84764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ADC </a:t>
            </a:r>
            <a:r>
              <a:rPr lang="en-US" dirty="0" smtClean="0">
                <a:solidFill>
                  <a:schemeClr val="accent2"/>
                </a:solidFill>
              </a:rPr>
              <a:t>with DMA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385542"/>
          </a:xfrm>
        </p:spPr>
        <p:txBody>
          <a:bodyPr/>
          <a:lstStyle/>
          <a:p>
            <a:r>
              <a:rPr lang="en-GB" sz="2400" dirty="0" smtClean="0"/>
              <a:t>Objective</a:t>
            </a:r>
          </a:p>
          <a:p>
            <a:pPr lvl="1"/>
            <a:r>
              <a:rPr lang="en-US" sz="1800" dirty="0"/>
              <a:t>Use the DAC part from previous lab</a:t>
            </a:r>
            <a:endParaRPr lang="en-GB" sz="1800" dirty="0"/>
          </a:p>
          <a:p>
            <a:pPr lvl="1"/>
            <a:r>
              <a:rPr lang="en-GB" sz="1800" dirty="0" smtClean="0"/>
              <a:t>Learn how to </a:t>
            </a:r>
            <a:r>
              <a:rPr lang="en-US" sz="1800" dirty="0" smtClean="0"/>
              <a:t>setup ADC with DMA in CubeMX</a:t>
            </a:r>
            <a:endParaRPr lang="en-GB" sz="1800" dirty="0" smtClean="0"/>
          </a:p>
          <a:p>
            <a:pPr lvl="1"/>
            <a:r>
              <a:rPr lang="en-US" sz="1800" dirty="0" smtClean="0"/>
              <a:t>How to Generate Code in CubeMX and use HAL functions</a:t>
            </a:r>
            <a:endParaRPr lang="en-GB" sz="1800" dirty="0"/>
          </a:p>
          <a:p>
            <a:r>
              <a:rPr lang="en-GB" sz="2400" dirty="0" smtClean="0"/>
              <a:t>Goal</a:t>
            </a:r>
          </a:p>
          <a:p>
            <a:pPr lvl="1"/>
            <a:r>
              <a:rPr lang="en-US" sz="1800" dirty="0" smtClean="0"/>
              <a:t>Configure ADC in DMA in CubeMX and Generate Code</a:t>
            </a:r>
            <a:endParaRPr lang="pl-PL" sz="1800" dirty="0" smtClean="0"/>
          </a:p>
          <a:p>
            <a:pPr lvl="1"/>
            <a:r>
              <a:rPr lang="en-US" sz="1800" dirty="0" smtClean="0"/>
              <a:t>Learn how to start ADC and measure the DAC</a:t>
            </a:r>
          </a:p>
          <a:p>
            <a:pPr lvl="1"/>
            <a:r>
              <a:rPr lang="en-US" sz="1800" dirty="0" smtClean="0"/>
              <a:t>Verify the measured wave in </a:t>
            </a:r>
            <a:r>
              <a:rPr lang="en-US" sz="1800" dirty="0" err="1" smtClean="0"/>
              <a:t>STMStudio</a:t>
            </a:r>
            <a:r>
              <a:rPr lang="en-US" sz="1800" dirty="0"/>
              <a:t> (</a:t>
            </a:r>
            <a:r>
              <a:rPr lang="en-US" sz="1800" dirty="0">
                <a:hlinkClick r:id="rId3"/>
              </a:rPr>
              <a:t>http://</a:t>
            </a:r>
            <a:r>
              <a:rPr lang="en-US" sz="1800" dirty="0" smtClean="0">
                <a:hlinkClick r:id="rId3"/>
              </a:rPr>
              <a:t>www.st.com/web/en/catalog/tools/PF251373</a:t>
            </a:r>
            <a:r>
              <a:rPr lang="en-US" sz="1800" dirty="0" smtClean="0"/>
              <a:t> require JAVA)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297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4.1.3</a:t>
            </a:r>
          </a:p>
        </p:txBody>
      </p:sp>
    </p:spTree>
    <p:extLst>
      <p:ext uri="{BB962C8B-B14F-4D97-AF65-F5344CB8AC3E}">
        <p14:creationId xmlns:p14="http://schemas.microsoft.com/office/powerpoint/2010/main" val="10613988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2204864"/>
            <a:ext cx="3718227" cy="45831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with DMA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492990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sz="1800" dirty="0" smtClean="0"/>
              <a:t>Create project in CubeMX</a:t>
            </a:r>
          </a:p>
          <a:p>
            <a:pPr lvl="1"/>
            <a:r>
              <a:rPr lang="en-GB" sz="1400" dirty="0"/>
              <a:t>Menu &gt; File &gt; New Project</a:t>
            </a:r>
          </a:p>
          <a:p>
            <a:pPr lvl="1"/>
            <a:r>
              <a:rPr lang="en-GB" sz="1400" dirty="0"/>
              <a:t>Select STM32F4 &gt; STM32F429/439 &gt; LQFP144 &gt; </a:t>
            </a:r>
            <a:r>
              <a:rPr lang="en-GB" sz="1400" dirty="0" smtClean="0"/>
              <a:t>STM32F439ZITx</a:t>
            </a:r>
            <a:endParaRPr lang="en-GB" sz="1800" dirty="0" smtClean="0"/>
          </a:p>
          <a:p>
            <a:r>
              <a:rPr lang="en-US" sz="1800" dirty="0" smtClean="0"/>
              <a:t>CubeMX DAC selection</a:t>
            </a:r>
          </a:p>
          <a:p>
            <a:pPr lvl="1"/>
            <a:r>
              <a:rPr lang="en-US" sz="1400" dirty="0" smtClean="0"/>
              <a:t>Select DAC OUT2</a:t>
            </a:r>
          </a:p>
          <a:p>
            <a:pPr lvl="1"/>
            <a:r>
              <a:rPr lang="en-US" sz="1400" dirty="0" smtClean="0"/>
              <a:t>Select ADC IN13</a:t>
            </a: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298</a:t>
            </a:fld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3680859"/>
            <a:ext cx="5139543" cy="241243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8264" y="1052736"/>
            <a:ext cx="1966593" cy="567010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4.1.3</a:t>
            </a:r>
          </a:p>
        </p:txBody>
      </p:sp>
    </p:spTree>
    <p:extLst>
      <p:ext uri="{BB962C8B-B14F-4D97-AF65-F5344CB8AC3E}">
        <p14:creationId xmlns:p14="http://schemas.microsoft.com/office/powerpoint/2010/main" val="322062758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with DMA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862596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CubeMX ADC configuration</a:t>
            </a:r>
          </a:p>
          <a:p>
            <a:pPr lvl="1"/>
            <a:r>
              <a:rPr lang="en-US" sz="1400" dirty="0" smtClean="0"/>
              <a:t>TAB&gt;Configuration&gt;Analog&gt;ADC1&gt;Parameter Settings </a:t>
            </a:r>
          </a:p>
          <a:p>
            <a:pPr lvl="1"/>
            <a:r>
              <a:rPr lang="en-US" sz="1400" dirty="0" smtClean="0"/>
              <a:t>Set ADC1</a:t>
            </a:r>
          </a:p>
          <a:p>
            <a:pPr lvl="1"/>
            <a:r>
              <a:rPr lang="en-US" sz="1400" dirty="0" smtClean="0"/>
              <a:t>Set sampling time </a:t>
            </a:r>
            <a:br>
              <a:rPr lang="en-US" sz="1400" dirty="0" smtClean="0"/>
            </a:br>
            <a:r>
              <a:rPr lang="en-US" sz="1400" dirty="0" smtClean="0"/>
              <a:t>for CH13</a:t>
            </a:r>
          </a:p>
          <a:p>
            <a:pPr lvl="1"/>
            <a:r>
              <a:rPr lang="en-US" sz="1400" dirty="0" smtClean="0"/>
              <a:t>DMA Continuous requests</a:t>
            </a:r>
          </a:p>
          <a:p>
            <a:pPr lvl="1"/>
            <a:r>
              <a:rPr lang="en-US" sz="1400" dirty="0" smtClean="0"/>
              <a:t>Button OK</a:t>
            </a:r>
          </a:p>
          <a:p>
            <a:r>
              <a:rPr lang="en-US" sz="1800" dirty="0" smtClean="0"/>
              <a:t>DAC from previous</a:t>
            </a:r>
            <a:br>
              <a:rPr lang="en-US" sz="1800" dirty="0" smtClean="0"/>
            </a:br>
            <a:r>
              <a:rPr lang="en-US" sz="1800" dirty="0" smtClean="0"/>
              <a:t>example</a:t>
            </a:r>
          </a:p>
          <a:p>
            <a:pPr lvl="1"/>
            <a:endParaRPr lang="en-US" sz="1400" dirty="0"/>
          </a:p>
          <a:p>
            <a:pPr lvl="1"/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299</a:t>
            </a:fld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7" y="1856126"/>
            <a:ext cx="4752528" cy="495725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4.1.3</a:t>
            </a:r>
          </a:p>
        </p:txBody>
      </p:sp>
    </p:spTree>
    <p:extLst>
      <p:ext uri="{BB962C8B-B14F-4D97-AF65-F5344CB8AC3E}">
        <p14:creationId xmlns:p14="http://schemas.microsoft.com/office/powerpoint/2010/main" val="300800067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ounded Rectangle 78"/>
          <p:cNvSpPr/>
          <p:nvPr/>
        </p:nvSpPr>
        <p:spPr>
          <a:xfrm>
            <a:off x="934555" y="4716423"/>
            <a:ext cx="4942149" cy="47716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5255" tIns="37628" rIns="75255" bIns="37628" rtlCol="0" anchor="ctr"/>
          <a:lstStyle/>
          <a:p>
            <a:r>
              <a:rPr lang="en-US" sz="2000" dirty="0">
                <a:solidFill>
                  <a:schemeClr val="tx2"/>
                </a:solidFill>
                <a:ea typeface="Times New Roman"/>
                <a:cs typeface="Times New Roman"/>
              </a:rPr>
              <a:t>STM32 </a:t>
            </a:r>
            <a:r>
              <a:rPr lang="en-US" sz="2000" dirty="0" err="1">
                <a:solidFill>
                  <a:schemeClr val="tx2"/>
                </a:solidFill>
                <a:ea typeface="Times New Roman"/>
                <a:cs typeface="Times New Roman"/>
              </a:rPr>
              <a:t>Nucleo</a:t>
            </a:r>
            <a:r>
              <a:rPr lang="en-US" sz="2000" dirty="0">
                <a:solidFill>
                  <a:schemeClr val="tx2"/>
                </a:solidFill>
                <a:ea typeface="Times New Roman"/>
                <a:cs typeface="Times New Roman"/>
              </a:rPr>
              <a:t> expansion boards</a:t>
            </a:r>
            <a:endParaRPr lang="fr-FR" sz="2000" dirty="0">
              <a:solidFill>
                <a:schemeClr val="tx2"/>
              </a:solidFill>
              <a:latin typeface="Times New Roman"/>
              <a:ea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075240" cy="1091356"/>
          </a:xfrm>
        </p:spPr>
        <p:txBody>
          <a:bodyPr>
            <a:normAutofit/>
          </a:bodyPr>
          <a:lstStyle/>
          <a:p>
            <a:r>
              <a:rPr lang="en-US" dirty="0" smtClean="0"/>
              <a:t>Broad Range of Development Tools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C766F-2CD5-4A2A-BBEB-AFA1850CA46D}" type="slidenum">
              <a:rPr lang="en-US" smtClean="0">
                <a:solidFill>
                  <a:prstClr val="white"/>
                </a:solidFill>
              </a:rPr>
              <a:pPr/>
              <a:t>3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3" t="8270" r="4937" b="8017"/>
          <a:stretch/>
        </p:blipFill>
        <p:spPr>
          <a:xfrm>
            <a:off x="4435879" y="1279113"/>
            <a:ext cx="963153" cy="1338162"/>
          </a:xfrm>
          <a:prstGeom prst="rect">
            <a:avLst/>
          </a:prstGeom>
        </p:spPr>
      </p:pic>
      <p:sp>
        <p:nvSpPr>
          <p:cNvPr id="53" name="Rounded Rectangle 52"/>
          <p:cNvSpPr/>
          <p:nvPr/>
        </p:nvSpPr>
        <p:spPr>
          <a:xfrm>
            <a:off x="6003519" y="3539723"/>
            <a:ext cx="2318005" cy="764463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From full evaluation to open hardware</a:t>
            </a:r>
          </a:p>
        </p:txBody>
      </p:sp>
      <p:pic>
        <p:nvPicPr>
          <p:cNvPr id="5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073" y="1179540"/>
            <a:ext cx="717105" cy="934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2" descr="http://www.robotshop.com/Images/big/en/leaflabs-maple-32-bit-arduino-compatible-microcontroller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977" y="1207988"/>
            <a:ext cx="929550" cy="100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STM32-comStick-Perspektive 90dpi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821084">
            <a:off x="6712321" y="2085295"/>
            <a:ext cx="1226056" cy="741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597197"/>
            <a:ext cx="1421713" cy="1019125"/>
          </a:xfrm>
          <a:prstGeom prst="rect">
            <a:avLst/>
          </a:prstGeom>
        </p:spPr>
      </p:pic>
      <p:sp>
        <p:nvSpPr>
          <p:cNvPr id="66" name="Rounded Rectangle 65"/>
          <p:cNvSpPr/>
          <p:nvPr/>
        </p:nvSpPr>
        <p:spPr>
          <a:xfrm>
            <a:off x="918425" y="3549465"/>
            <a:ext cx="1600067" cy="732041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5255" tIns="37628" rIns="75255" bIns="37628"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  <a:ea typeface="Times New Roman"/>
                <a:cs typeface="Times New Roman"/>
              </a:rPr>
              <a:t>Flexible prototyping</a:t>
            </a:r>
            <a:endParaRPr lang="fr-FR" sz="1600" dirty="0">
              <a:latin typeface="Times New Roman"/>
              <a:ea typeface="Times New Roman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584076" y="3551387"/>
            <a:ext cx="1600067" cy="732041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5255" tIns="37628" rIns="75255" bIns="37628"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  <a:ea typeface="Times New Roman"/>
                <a:cs typeface="Times New Roman"/>
              </a:rPr>
              <a:t>Key feature prototyping</a:t>
            </a:r>
            <a:endParaRPr lang="fr-FR" sz="1600" dirty="0">
              <a:latin typeface="Times New Roman"/>
              <a:ea typeface="Times New Roman"/>
            </a:endParaRPr>
          </a:p>
        </p:txBody>
      </p:sp>
      <p:pic>
        <p:nvPicPr>
          <p:cNvPr id="68" name="Picture 67" descr="C:\Users\ldesseig\AppData\Local\Microsoft\Windows\Temporary Internet Files\Content.Outlook\CJ2PWHUK\mbed-enabled-logo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710" y="2319215"/>
            <a:ext cx="257058" cy="24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8" descr="http://www.st.com/st-web-ui/static/active/en/fragment/product_related/rpn_information/board_photo/stm32f072b-disco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398" y="1421977"/>
            <a:ext cx="612888" cy="119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ounded Rectangle 62"/>
          <p:cNvSpPr/>
          <p:nvPr/>
        </p:nvSpPr>
        <p:spPr>
          <a:xfrm>
            <a:off x="4276634" y="3552786"/>
            <a:ext cx="1600067" cy="72946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5255" tIns="37628" rIns="75255" bIns="37628"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  <a:ea typeface="Times New Roman"/>
                <a:cs typeface="Times New Roman"/>
              </a:rPr>
              <a:t>Full feature evaluation</a:t>
            </a:r>
            <a:endParaRPr lang="fr-FR" sz="1600" dirty="0">
              <a:latin typeface="Times New Roman"/>
              <a:ea typeface="Times New Roman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918428" y="2743314"/>
            <a:ext cx="1600067" cy="724961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5255" tIns="37628" rIns="75255" bIns="37628" rtlCol="0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  <a:ea typeface="Times New Roman"/>
                <a:cs typeface="Times New Roman"/>
              </a:rPr>
              <a:t>STM32 </a:t>
            </a:r>
            <a:r>
              <a:rPr lang="en-US" sz="2000" dirty="0" err="1">
                <a:solidFill>
                  <a:srgbClr val="FFFFFF"/>
                </a:solidFill>
                <a:ea typeface="Times New Roman"/>
                <a:cs typeface="Times New Roman"/>
              </a:rPr>
              <a:t>Nucleo</a:t>
            </a:r>
            <a:endParaRPr lang="fr-FR" sz="2000" dirty="0">
              <a:latin typeface="Times New Roman"/>
              <a:ea typeface="Times New Roman"/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2584078" y="2750874"/>
            <a:ext cx="1600067" cy="716022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5255" tIns="37628" rIns="75255" bIns="37628" rtlCol="0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  <a:ea typeface="Times New Roman"/>
                <a:cs typeface="Times New Roman"/>
              </a:rPr>
              <a:t>Discovery kits</a:t>
            </a:r>
            <a:endParaRPr lang="fr-FR" sz="2000" dirty="0">
              <a:latin typeface="Times New Roman"/>
              <a:ea typeface="Times New Roman"/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4276637" y="2750874"/>
            <a:ext cx="1600067" cy="716022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5255" tIns="37628" rIns="75255" bIns="37628" rtlCol="0" anchor="ctr"/>
          <a:lstStyle/>
          <a:p>
            <a:pPr algn="ctr"/>
            <a:r>
              <a:rPr lang="fr-FR" sz="2000" dirty="0">
                <a:ea typeface="Times New Roman"/>
              </a:rPr>
              <a:t>Evaluation </a:t>
            </a:r>
            <a:r>
              <a:rPr lang="fr-FR" sz="2000" dirty="0" err="1">
                <a:ea typeface="Times New Roman"/>
              </a:rPr>
              <a:t>boards</a:t>
            </a:r>
            <a:endParaRPr lang="fr-FR" sz="2000" dirty="0">
              <a:ea typeface="Times New Roman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6003519" y="2752253"/>
            <a:ext cx="2318004" cy="716022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5255" tIns="37628" rIns="75255" bIns="37628" rtlCol="0" anchor="ctr"/>
          <a:lstStyle/>
          <a:p>
            <a:pPr algn="ctr"/>
            <a:r>
              <a:rPr lang="fr-FR" sz="2000" dirty="0">
                <a:ea typeface="Times New Roman"/>
              </a:rPr>
              <a:t>3rd parties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988439" y="4303909"/>
            <a:ext cx="1460030" cy="214490"/>
          </a:xfrm>
          <a:prstGeom prst="rect">
            <a:avLst/>
          </a:prstGeom>
          <a:noFill/>
        </p:spPr>
        <p:txBody>
          <a:bodyPr wrap="none" lIns="75255" tIns="37628" rIns="75255" bIns="37628" rtlCol="0">
            <a:spAutoFit/>
          </a:bodyPr>
          <a:lstStyle/>
          <a:p>
            <a:r>
              <a:rPr lang="fr-FR" sz="900" dirty="0">
                <a:solidFill>
                  <a:schemeClr val="accent4"/>
                </a:solidFill>
              </a:rPr>
              <a:t>www.st.com/stm32nucleo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656708" y="4299158"/>
            <a:ext cx="1607506" cy="214490"/>
          </a:xfrm>
          <a:prstGeom prst="rect">
            <a:avLst/>
          </a:prstGeom>
          <a:noFill/>
        </p:spPr>
        <p:txBody>
          <a:bodyPr wrap="none" lIns="75255" tIns="37628" rIns="75255" bIns="37628" rtlCol="0">
            <a:spAutoFit/>
          </a:bodyPr>
          <a:lstStyle/>
          <a:p>
            <a:r>
              <a:rPr lang="fr-FR" sz="900" dirty="0">
                <a:solidFill>
                  <a:schemeClr val="accent4"/>
                </a:solidFill>
              </a:rPr>
              <a:t>www.st.com/stm32discovery</a:t>
            </a:r>
          </a:p>
        </p:txBody>
      </p:sp>
      <p:sp>
        <p:nvSpPr>
          <p:cNvPr id="78" name="Rounded Rectangle 77"/>
          <p:cNvSpPr/>
          <p:nvPr/>
        </p:nvSpPr>
        <p:spPr>
          <a:xfrm>
            <a:off x="934552" y="5208703"/>
            <a:ext cx="1600067" cy="102323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5255" tIns="37628" rIns="75255" bIns="37628"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  <a:ea typeface="Times New Roman"/>
                <a:cs typeface="Times New Roman"/>
              </a:rPr>
              <a:t>Specialized functionality </a:t>
            </a:r>
            <a:r>
              <a:rPr lang="en-US" sz="1600" dirty="0" smtClean="0">
                <a:solidFill>
                  <a:srgbClr val="FFFFFF"/>
                </a:solidFill>
                <a:ea typeface="Times New Roman"/>
                <a:cs typeface="Times New Roman"/>
              </a:rPr>
              <a:t>add-on</a:t>
            </a:r>
            <a:endParaRPr lang="fr-FR" sz="1600" dirty="0">
              <a:latin typeface="Times New Roman"/>
              <a:ea typeface="Times New Roman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35294" y="6261898"/>
            <a:ext cx="1242022" cy="214490"/>
          </a:xfrm>
          <a:prstGeom prst="rect">
            <a:avLst/>
          </a:prstGeom>
          <a:noFill/>
        </p:spPr>
        <p:txBody>
          <a:bodyPr wrap="none" lIns="75255" tIns="37628" rIns="75255" bIns="37628" rtlCol="0">
            <a:spAutoFit/>
          </a:bodyPr>
          <a:lstStyle/>
          <a:p>
            <a:r>
              <a:rPr lang="fr-FR" sz="900" dirty="0">
                <a:solidFill>
                  <a:schemeClr val="accent4"/>
                </a:solidFill>
              </a:rPr>
              <a:t>www.st.com/x-nucleo</a:t>
            </a:r>
          </a:p>
        </p:txBody>
      </p:sp>
      <p:pic>
        <p:nvPicPr>
          <p:cNvPr id="81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199" y="4746007"/>
            <a:ext cx="2751627" cy="1974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" name="Rounded Rectangle 81"/>
          <p:cNvSpPr/>
          <p:nvPr/>
        </p:nvSpPr>
        <p:spPr>
          <a:xfrm>
            <a:off x="934556" y="5208703"/>
            <a:ext cx="4942148" cy="1034855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5255" tIns="37628" rIns="75255" bIns="37628" rtlCol="0" anchor="ctr"/>
          <a:lstStyle/>
          <a:p>
            <a:pPr algn="ctr"/>
            <a:endParaRPr lang="fr-FR" sz="1600" dirty="0">
              <a:latin typeface="Times New Roman"/>
              <a:ea typeface="Times New Roman"/>
            </a:endParaRPr>
          </a:p>
        </p:txBody>
      </p:sp>
      <p:pic>
        <p:nvPicPr>
          <p:cNvPr id="85" name="Picture 2" descr="http://upload.wikimedia.org/wikipedia/commons/thumb/3/32/Wi-Fi_Logo.svg/304px-Wi-Fi_Logo.svg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378" y="5595716"/>
            <a:ext cx="475169" cy="285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4" descr="http://upload.wikimedia.org/wikipedia/en/thumb/c/c3/NFC-N-Mark-Logo.png/170px-NFC-N-Mark-Logo.png">
            <a:hlinkClick r:id="rId13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591" y="5280313"/>
            <a:ext cx="423749" cy="33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5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253" y="5231071"/>
            <a:ext cx="476908" cy="464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" name="Picture 11" descr="http://medialib.st.com/filestore/1/7/6/0_cd9e4a17011f07e/1760thm_38f9011c0575284.jpg?v=2013-12-03+17%3A28%3A37">
            <a:hlinkClick r:id="rId16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875" y="5271685"/>
            <a:ext cx="365755" cy="34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19" descr="Aperçu plein-écran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546" y="5318068"/>
            <a:ext cx="325793" cy="305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1" descr="http://medialib.st.com/filestore/1/7/8/4_af9573df183fc9a/1784thm_19514f2a256e13b.jpg?v=2013-12-13+13%3A40%3A19">
            <a:hlinkClick r:id="rId19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339" y="5606122"/>
            <a:ext cx="282600" cy="26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upload.wikimedia.org/wikipedia/commons/thumb/d/da/Bluetooth.svg/170px-Bluetooth.svg.png">
            <a:hlinkClick r:id="rId21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525" y="5542104"/>
            <a:ext cx="247032" cy="35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Rounded Rectangle 90"/>
          <p:cNvSpPr/>
          <p:nvPr/>
        </p:nvSpPr>
        <p:spPr>
          <a:xfrm>
            <a:off x="2584075" y="5900367"/>
            <a:ext cx="2942555" cy="2908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5255" tIns="37628" rIns="75255" bIns="37628" rtlCol="0" anchor="ctr"/>
          <a:lstStyle/>
          <a:p>
            <a:pPr algn="ctr"/>
            <a:r>
              <a:rPr lang="en-US" sz="1300" dirty="0">
                <a:solidFill>
                  <a:schemeClr val="accent1"/>
                </a:solidFill>
                <a:ea typeface="Times New Roman"/>
                <a:cs typeface="Times New Roman"/>
              </a:rPr>
              <a:t>Connectivity, Sensors…</a:t>
            </a:r>
            <a:endParaRPr lang="fr-FR" sz="1600" dirty="0">
              <a:solidFill>
                <a:schemeClr val="accent1"/>
              </a:solidFill>
              <a:latin typeface="Times New Roman"/>
              <a:ea typeface="Times New Roman"/>
            </a:endParaRPr>
          </a:p>
        </p:txBody>
      </p:sp>
      <p:pic>
        <p:nvPicPr>
          <p:cNvPr id="4" name="Picture 2" descr="Picture">
            <a:hlinkClick r:id="rId23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783" y="980728"/>
            <a:ext cx="616937" cy="61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60186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STM32Cube Documentation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30</a:t>
            </a:fld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10" y="1524000"/>
            <a:ext cx="7267575" cy="463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267200" y="3469084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</a:rPr>
              <a:t>Generic doc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85942" y="3735572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</a:rPr>
              <a:t>Generic doc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37189" y="4012571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</a:rPr>
              <a:t>Generic doc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29091" y="4266169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</a:rPr>
              <a:t>Generic doc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29090" y="4543168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</a:rPr>
              <a:t>Generic doc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17276" y="4795897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</a:rPr>
              <a:t>Generic doc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22377" y="2201917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</a:rPr>
              <a:t>Generic doc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037188" y="5486400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</a:rPr>
              <a:t>Generic doc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419600" y="5051875"/>
            <a:ext cx="1463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2"/>
                </a:solidFill>
              </a:rPr>
              <a:t>Series specific doc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335711" y="5763399"/>
            <a:ext cx="1463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2"/>
                </a:solidFill>
              </a:rPr>
              <a:t>Series specific doc</a:t>
            </a:r>
            <a:endParaRPr lang="en-US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29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with DMA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816429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CubeMX ADC configuration</a:t>
            </a:r>
          </a:p>
          <a:p>
            <a:pPr lvl="1"/>
            <a:r>
              <a:rPr lang="en-US" sz="1400" dirty="0" smtClean="0"/>
              <a:t>TAB&gt;DMA Settings</a:t>
            </a:r>
          </a:p>
          <a:p>
            <a:pPr lvl="1"/>
            <a:r>
              <a:rPr lang="en-US" sz="1400" dirty="0" smtClean="0"/>
              <a:t>Button ADD</a:t>
            </a:r>
          </a:p>
          <a:p>
            <a:pPr lvl="1"/>
            <a:r>
              <a:rPr lang="en-US" sz="1400" dirty="0" smtClean="0"/>
              <a:t>DMA request ADC1</a:t>
            </a:r>
          </a:p>
          <a:p>
            <a:pPr lvl="1"/>
            <a:r>
              <a:rPr lang="en-US" sz="1400" dirty="0" smtClean="0"/>
              <a:t>Peripheral to memory direction</a:t>
            </a:r>
          </a:p>
          <a:p>
            <a:pPr lvl="1"/>
            <a:r>
              <a:rPr lang="en-US" sz="1400" dirty="0" smtClean="0"/>
              <a:t>Circular mode</a:t>
            </a:r>
          </a:p>
          <a:p>
            <a:pPr lvl="1"/>
            <a:r>
              <a:rPr lang="en-US" sz="1400" dirty="0" smtClean="0"/>
              <a:t>Memory increment</a:t>
            </a:r>
          </a:p>
          <a:p>
            <a:pPr lvl="1"/>
            <a:r>
              <a:rPr lang="en-US" sz="1400" dirty="0" smtClean="0"/>
              <a:t>Half word data width</a:t>
            </a:r>
          </a:p>
          <a:p>
            <a:pPr lvl="1"/>
            <a:r>
              <a:rPr lang="en-US" sz="1400" dirty="0" smtClean="0"/>
              <a:t>Button OK</a:t>
            </a:r>
            <a:endParaRPr lang="en-US" sz="1800" dirty="0" smtClean="0"/>
          </a:p>
          <a:p>
            <a:pPr lvl="1"/>
            <a:endParaRPr lang="en-US" sz="1400" dirty="0"/>
          </a:p>
          <a:p>
            <a:pPr lvl="1"/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300</a:t>
            </a:fld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1582184"/>
            <a:ext cx="5544616" cy="523119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4.1.3</a:t>
            </a:r>
          </a:p>
        </p:txBody>
      </p:sp>
    </p:spTree>
    <p:extLst>
      <p:ext uri="{BB962C8B-B14F-4D97-AF65-F5344CB8AC3E}">
        <p14:creationId xmlns:p14="http://schemas.microsoft.com/office/powerpoint/2010/main" val="134304823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265" y="1590137"/>
            <a:ext cx="5151231" cy="515123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with DMA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077766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sz="1800" dirty="0" smtClean="0"/>
              <a:t>Now we set the project details for generation</a:t>
            </a:r>
          </a:p>
          <a:p>
            <a:pPr lvl="1"/>
            <a:r>
              <a:rPr lang="en-GB" sz="1400" dirty="0" smtClean="0"/>
              <a:t>Menu &gt; Project &gt; Project Settings</a:t>
            </a:r>
          </a:p>
          <a:p>
            <a:pPr lvl="1"/>
            <a:r>
              <a:rPr lang="en-GB" sz="1400" dirty="0" smtClean="0"/>
              <a:t>Set the project name</a:t>
            </a:r>
          </a:p>
          <a:p>
            <a:pPr lvl="1"/>
            <a:r>
              <a:rPr lang="en-GB" sz="1400" dirty="0" smtClean="0"/>
              <a:t>Project location</a:t>
            </a:r>
          </a:p>
          <a:p>
            <a:pPr lvl="1"/>
            <a:r>
              <a:rPr lang="en-GB" sz="1400" dirty="0" smtClean="0"/>
              <a:t>Type of </a:t>
            </a:r>
            <a:r>
              <a:rPr lang="en-GB" sz="1400" dirty="0" err="1" smtClean="0"/>
              <a:t>toolchain</a:t>
            </a:r>
            <a:endParaRPr lang="en-GB" sz="1400" dirty="0" smtClean="0"/>
          </a:p>
          <a:p>
            <a:r>
              <a:rPr lang="en-GB" sz="1800" dirty="0" smtClean="0"/>
              <a:t>Now we can Generate Code</a:t>
            </a:r>
          </a:p>
          <a:p>
            <a:pPr lvl="1"/>
            <a:r>
              <a:rPr lang="en-GB" sz="1400" dirty="0" smtClean="0"/>
              <a:t>Menu &gt; Project &gt; Generate Code</a:t>
            </a:r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301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4.1.3</a:t>
            </a:r>
          </a:p>
        </p:txBody>
      </p:sp>
    </p:spTree>
    <p:extLst>
      <p:ext uri="{BB962C8B-B14F-4D97-AF65-F5344CB8AC3E}">
        <p14:creationId xmlns:p14="http://schemas.microsoft.com/office/powerpoint/2010/main" val="422050463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with </a:t>
            </a:r>
            <a:r>
              <a:rPr lang="en-US" dirty="0" smtClean="0">
                <a:solidFill>
                  <a:schemeClr val="accent2"/>
                </a:solidFill>
              </a:rPr>
              <a:t>DMA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ADC with DMA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302</a:t>
            </a:fld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862664" y="2667002"/>
            <a:ext cx="3228274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Start process with interrupt generation at end of process</a:t>
            </a:r>
          </a:p>
          <a:p>
            <a:pPr algn="ctr"/>
            <a:r>
              <a:rPr lang="en-US" sz="1200" dirty="0" err="1" smtClean="0"/>
              <a:t>HAL_ADC_Start_DMA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62664" y="1828800"/>
            <a:ext cx="3228274" cy="55258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ADCInitializations</a:t>
            </a:r>
            <a:r>
              <a:rPr lang="en-US" sz="1200" dirty="0" smtClean="0"/>
              <a:t> </a:t>
            </a:r>
          </a:p>
          <a:p>
            <a:pPr algn="ctr"/>
            <a:r>
              <a:rPr lang="en-US" sz="1200" dirty="0" smtClean="0"/>
              <a:t>including peripheral interrupt NVIC initializations </a:t>
            </a:r>
            <a:endParaRPr lang="en-US" sz="1200" dirty="0"/>
          </a:p>
        </p:txBody>
      </p:sp>
      <p:sp>
        <p:nvSpPr>
          <p:cNvPr id="26" name="Rectangle 25"/>
          <p:cNvSpPr/>
          <p:nvPr/>
        </p:nvSpPr>
        <p:spPr>
          <a:xfrm>
            <a:off x="4956095" y="3546878"/>
            <a:ext cx="1936419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HAL_DMA_IRQHandler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54142" y="4244444"/>
            <a:ext cx="3178285" cy="6259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process callback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HAL_ADC_ConvCpltCallback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2350396" y="2381385"/>
            <a:ext cx="216024" cy="2856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0" name="Bent Arrow 29"/>
          <p:cNvSpPr/>
          <p:nvPr/>
        </p:nvSpPr>
        <p:spPr>
          <a:xfrm rot="10800000">
            <a:off x="4032426" y="4004078"/>
            <a:ext cx="1535005" cy="630658"/>
          </a:xfrm>
          <a:prstGeom prst="bentArrow">
            <a:avLst>
              <a:gd name="adj1" fmla="val 11377"/>
              <a:gd name="adj2" fmla="val 15834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752223" y="1638211"/>
            <a:ext cx="0" cy="430538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Left Arrow 32"/>
          <p:cNvSpPr/>
          <p:nvPr/>
        </p:nvSpPr>
        <p:spPr>
          <a:xfrm>
            <a:off x="6892513" y="3693158"/>
            <a:ext cx="671586" cy="137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5" name="Rectangle 34"/>
          <p:cNvSpPr/>
          <p:nvPr/>
        </p:nvSpPr>
        <p:spPr>
          <a:xfrm>
            <a:off x="862664" y="5288717"/>
            <a:ext cx="3169761" cy="51597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  <a:r>
              <a:rPr lang="en-US" sz="1200" dirty="0" smtClean="0">
                <a:solidFill>
                  <a:schemeClr val="tx1"/>
                </a:solidFill>
              </a:rPr>
              <a:t>rocess Error callback</a:t>
            </a:r>
          </a:p>
          <a:p>
            <a:pPr algn="ctr"/>
            <a:r>
              <a:rPr lang="en-US" sz="1200" dirty="0" err="1"/>
              <a:t>HAL_ADC_ErrorCallback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Bent Arrow 35"/>
          <p:cNvSpPr/>
          <p:nvPr/>
        </p:nvSpPr>
        <p:spPr>
          <a:xfrm rot="10800000">
            <a:off x="4032424" y="4004077"/>
            <a:ext cx="1984226" cy="1699595"/>
          </a:xfrm>
          <a:prstGeom prst="bentArrow">
            <a:avLst>
              <a:gd name="adj1" fmla="val 4702"/>
              <a:gd name="adj2" fmla="val 5710"/>
              <a:gd name="adj3" fmla="val 8562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>
            <a:stCxn id="24" idx="2"/>
            <a:endCxn id="47" idx="0"/>
          </p:cNvCxnSpPr>
          <p:nvPr/>
        </p:nvCxnSpPr>
        <p:spPr>
          <a:xfrm>
            <a:off x="2476801" y="3313333"/>
            <a:ext cx="281926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225568" y="3669421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77779" y="3657512"/>
            <a:ext cx="766557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HAL_OK</a:t>
            </a:r>
          </a:p>
        </p:txBody>
      </p:sp>
      <p:cxnSp>
        <p:nvCxnSpPr>
          <p:cNvPr id="49" name="Straight Arrow Connector 48"/>
          <p:cNvCxnSpPr>
            <a:endCxn id="48" idx="0"/>
          </p:cNvCxnSpPr>
          <p:nvPr/>
        </p:nvCxnSpPr>
        <p:spPr>
          <a:xfrm flipH="1">
            <a:off x="1461058" y="3313333"/>
            <a:ext cx="616642" cy="3441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557779" y="3693158"/>
            <a:ext cx="949299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HAL_BUSY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2986045" y="3313333"/>
            <a:ext cx="851237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7096386" y="3546878"/>
            <a:ext cx="2047616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DMA1_StreamX_IRQHandler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4.1.3</a:t>
            </a:r>
          </a:p>
        </p:txBody>
      </p:sp>
    </p:spTree>
    <p:extLst>
      <p:ext uri="{BB962C8B-B14F-4D97-AF65-F5344CB8AC3E}">
        <p14:creationId xmlns:p14="http://schemas.microsoft.com/office/powerpoint/2010/main" val="302630225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with DMA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3508653"/>
          </a:xfrm>
        </p:spPr>
        <p:txBody>
          <a:bodyPr/>
          <a:lstStyle/>
          <a:p>
            <a:r>
              <a:rPr lang="en-GB" dirty="0" smtClean="0"/>
              <a:t>Open the project in our IDE</a:t>
            </a:r>
          </a:p>
          <a:p>
            <a:pPr lvl="1"/>
            <a:r>
              <a:rPr lang="en-GB" dirty="0" smtClean="0"/>
              <a:t>The functions we want to put into </a:t>
            </a:r>
            <a:r>
              <a:rPr lang="en-GB" dirty="0" err="1" smtClean="0"/>
              <a:t>main.c</a:t>
            </a:r>
            <a:endParaRPr lang="en-GB" dirty="0" smtClean="0"/>
          </a:p>
          <a:p>
            <a:pPr lvl="1"/>
            <a:r>
              <a:rPr lang="en-GB" dirty="0"/>
              <a:t>Between </a:t>
            </a:r>
            <a:r>
              <a:rPr lang="en-GB" i="1" dirty="0"/>
              <a:t>/* USER CODE BEGIN </a:t>
            </a:r>
            <a:r>
              <a:rPr lang="en-GB" i="1" dirty="0" smtClean="0"/>
              <a:t>2 </a:t>
            </a:r>
            <a:r>
              <a:rPr lang="en-GB" i="1" dirty="0"/>
              <a:t>*/</a:t>
            </a:r>
            <a:r>
              <a:rPr lang="en-GB" dirty="0"/>
              <a:t> and </a:t>
            </a:r>
            <a:r>
              <a:rPr lang="en-GB" i="1" dirty="0"/>
              <a:t>/* USER CODE END </a:t>
            </a:r>
            <a:r>
              <a:rPr lang="en-GB" i="1" dirty="0" smtClean="0"/>
              <a:t>2 */ </a:t>
            </a:r>
            <a:r>
              <a:rPr lang="en-GB" dirty="0" smtClean="0"/>
              <a:t>tags</a:t>
            </a:r>
          </a:p>
          <a:p>
            <a:pPr lvl="1"/>
            <a:r>
              <a:rPr lang="en-GB" dirty="0" smtClean="0"/>
              <a:t>and </a:t>
            </a:r>
            <a:r>
              <a:rPr lang="en-GB" i="1" dirty="0"/>
              <a:t>/* USER CODE BEGIN </a:t>
            </a:r>
            <a:r>
              <a:rPr lang="en-GB" i="1" dirty="0" smtClean="0"/>
              <a:t>3 </a:t>
            </a:r>
            <a:r>
              <a:rPr lang="en-GB" i="1" dirty="0"/>
              <a:t>*/</a:t>
            </a:r>
            <a:r>
              <a:rPr lang="en-GB" dirty="0"/>
              <a:t> and </a:t>
            </a:r>
            <a:r>
              <a:rPr lang="en-GB" i="1" dirty="0"/>
              <a:t>/* USER CODE END </a:t>
            </a:r>
            <a:r>
              <a:rPr lang="en-GB" i="1" dirty="0" smtClean="0"/>
              <a:t>3 </a:t>
            </a:r>
            <a:r>
              <a:rPr lang="en-GB" i="1" dirty="0"/>
              <a:t>*/ </a:t>
            </a:r>
            <a:r>
              <a:rPr lang="en-GB" dirty="0" smtClean="0"/>
              <a:t>tags</a:t>
            </a:r>
          </a:p>
          <a:p>
            <a:r>
              <a:rPr lang="en-GB" dirty="0" smtClean="0"/>
              <a:t>For DAC start use function</a:t>
            </a:r>
          </a:p>
          <a:p>
            <a:pPr lvl="1"/>
            <a:r>
              <a:rPr lang="en-GB" dirty="0" err="1"/>
              <a:t>HAL_ADC_Start_DMA</a:t>
            </a:r>
            <a:r>
              <a:rPr lang="en-GB" dirty="0"/>
              <a:t>(</a:t>
            </a:r>
            <a:r>
              <a:rPr lang="en-GB" dirty="0" err="1"/>
              <a:t>ADC_HandleTypeDef</a:t>
            </a:r>
            <a:r>
              <a:rPr lang="en-GB" dirty="0"/>
              <a:t>* </a:t>
            </a:r>
            <a:r>
              <a:rPr lang="en-GB" dirty="0" err="1"/>
              <a:t>hadc</a:t>
            </a:r>
            <a:r>
              <a:rPr lang="en-GB" dirty="0"/>
              <a:t>, uint32_t* </a:t>
            </a:r>
            <a:r>
              <a:rPr lang="en-GB" dirty="0" err="1"/>
              <a:t>pData</a:t>
            </a:r>
            <a:r>
              <a:rPr lang="en-GB" dirty="0"/>
              <a:t>, uint32_t Length)</a:t>
            </a:r>
            <a:endParaRPr lang="en-US" dirty="0" smtClean="0"/>
          </a:p>
          <a:p>
            <a:r>
              <a:rPr lang="en-US" dirty="0" smtClean="0"/>
              <a:t>DAC functions</a:t>
            </a:r>
          </a:p>
          <a:p>
            <a:pPr lvl="1"/>
            <a:r>
              <a:rPr lang="en-GB" dirty="0" err="1"/>
              <a:t>HAL_DAC_Start</a:t>
            </a:r>
            <a:r>
              <a:rPr lang="en-GB" dirty="0"/>
              <a:t>(</a:t>
            </a:r>
            <a:r>
              <a:rPr lang="en-GB" dirty="0" err="1"/>
              <a:t>DAC_HandleTypeDef</a:t>
            </a:r>
            <a:r>
              <a:rPr lang="en-GB" dirty="0"/>
              <a:t>* </a:t>
            </a:r>
            <a:r>
              <a:rPr lang="en-GB" dirty="0" err="1"/>
              <a:t>hdac</a:t>
            </a:r>
            <a:r>
              <a:rPr lang="en-GB" dirty="0"/>
              <a:t>, uint32_t Channel</a:t>
            </a:r>
            <a:r>
              <a:rPr lang="en-GB" dirty="0" smtClean="0"/>
              <a:t>)</a:t>
            </a:r>
          </a:p>
          <a:p>
            <a:pPr lvl="1"/>
            <a:r>
              <a:rPr lang="en-GB" dirty="0" err="1" smtClean="0"/>
              <a:t>HAL_DAC_SetValue</a:t>
            </a:r>
            <a:r>
              <a:rPr lang="en-GB" dirty="0" smtClean="0"/>
              <a:t>(</a:t>
            </a:r>
            <a:r>
              <a:rPr lang="en-GB" dirty="0" err="1" smtClean="0"/>
              <a:t>DAC_HandleTypeDef</a:t>
            </a:r>
            <a:r>
              <a:rPr lang="en-GB" dirty="0"/>
              <a:t>* </a:t>
            </a:r>
            <a:r>
              <a:rPr lang="en-GB" dirty="0" err="1"/>
              <a:t>hdac</a:t>
            </a:r>
            <a:r>
              <a:rPr lang="en-GB" dirty="0"/>
              <a:t>, uint32_t Channel, uint32_t Alignment, uint32_t Data)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303</a:t>
            </a:fld>
            <a:endParaRPr lang="fr-FR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4.1.3</a:t>
            </a:r>
          </a:p>
        </p:txBody>
      </p:sp>
    </p:spTree>
    <p:extLst>
      <p:ext uri="{BB962C8B-B14F-4D97-AF65-F5344CB8AC3E}">
        <p14:creationId xmlns:p14="http://schemas.microsoft.com/office/powerpoint/2010/main" val="126416061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with DMA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5386090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dirty="0" smtClean="0"/>
              <a:t>Solution</a:t>
            </a:r>
          </a:p>
          <a:p>
            <a:pPr lvl="1"/>
            <a:r>
              <a:rPr lang="en-US" dirty="0" smtClean="0"/>
              <a:t>Variables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355600" lvl="1" indent="0">
              <a:buNone/>
            </a:pPr>
            <a:endParaRPr lang="en-US" dirty="0" smtClean="0"/>
          </a:p>
          <a:p>
            <a:pPr marL="3556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DAC setup and start ADC/DAC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304</a:t>
            </a:fld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179512" y="3501008"/>
            <a:ext cx="8856984" cy="116955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2 */</a:t>
            </a:r>
            <a:endParaRPr lang="en-GB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HAL_DAC_Start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(&amp;hdac,DAC_CHANNEL_2);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HAL_DAC_SetValue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(&amp;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, DAC_CHANNEL_2, DAC_ALIGN_12B_R,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value_dac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HAL_ADC_Start_DMA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(&amp;hadc1,(uint32_t</a:t>
            </a:r>
            <a:r>
              <a:rPr lang="en-GB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*)&amp;value_adc,1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2 */</a:t>
            </a:r>
            <a:endParaRPr lang="en-GB" sz="1400" dirty="0"/>
          </a:p>
        </p:txBody>
      </p:sp>
      <p:sp>
        <p:nvSpPr>
          <p:cNvPr id="9" name="Rectangle 8"/>
          <p:cNvSpPr/>
          <p:nvPr/>
        </p:nvSpPr>
        <p:spPr>
          <a:xfrm>
            <a:off x="179512" y="1916832"/>
            <a:ext cx="8856984" cy="9541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/* </a:t>
            </a:r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USER CODE BEGIN PV */</a:t>
            </a:r>
            <a:endParaRPr lang="en-GB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uint32_t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value_adc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uint32_t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value_dac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=0;</a:t>
            </a:r>
          </a:p>
          <a:p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PV */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4.1.3</a:t>
            </a:r>
          </a:p>
        </p:txBody>
      </p:sp>
    </p:spTree>
    <p:extLst>
      <p:ext uri="{BB962C8B-B14F-4D97-AF65-F5344CB8AC3E}">
        <p14:creationId xmlns:p14="http://schemas.microsoft.com/office/powerpoint/2010/main" val="191668604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with DMA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2800767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dirty="0" smtClean="0"/>
              <a:t>Solution</a:t>
            </a:r>
          </a:p>
          <a:p>
            <a:pPr lvl="1"/>
            <a:r>
              <a:rPr lang="en-US" dirty="0" smtClean="0"/>
              <a:t>ADC main routine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305</a:t>
            </a:fld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179512" y="1916832"/>
            <a:ext cx="8856984" cy="31085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3 */</a:t>
            </a:r>
            <a:endParaRPr lang="en-GB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/* Infinite loop */</a:t>
            </a:r>
            <a:endParaRPr lang="en-GB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(1)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HAL_DAC_SetValue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(&amp;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, DAC_CHANNEL_2, DAC_ALIGN_12B_R,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value_dac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value_dac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value_dac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&gt;4095){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value_dac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=0;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HAL_Delay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(5);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HAL_ADC_Start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(&amp;hadc1);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HAL_Delay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(5);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3 */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4.1.3</a:t>
            </a:r>
          </a:p>
        </p:txBody>
      </p:sp>
    </p:spTree>
    <p:extLst>
      <p:ext uri="{BB962C8B-B14F-4D97-AF65-F5344CB8AC3E}">
        <p14:creationId xmlns:p14="http://schemas.microsoft.com/office/powerpoint/2010/main" val="189993455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with DMA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4262705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 smtClean="0"/>
              <a:t>STM studio settings</a:t>
            </a:r>
          </a:p>
          <a:p>
            <a:pPr lvl="1"/>
            <a:r>
              <a:rPr lang="en-US" dirty="0" smtClean="0"/>
              <a:t>Check functionality</a:t>
            </a:r>
            <a:br>
              <a:rPr lang="en-US" dirty="0" smtClean="0"/>
            </a:br>
            <a:r>
              <a:rPr lang="en-US" dirty="0" smtClean="0"/>
              <a:t>again with </a:t>
            </a:r>
            <a:br>
              <a:rPr lang="en-US" dirty="0" smtClean="0"/>
            </a:br>
            <a:r>
              <a:rPr lang="en-US" dirty="0" err="1" smtClean="0"/>
              <a:t>STMstudio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306</a:t>
            </a:fld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339" y="1673672"/>
            <a:ext cx="6305165" cy="51170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4.1.3</a:t>
            </a:r>
          </a:p>
        </p:txBody>
      </p:sp>
    </p:spTree>
    <p:extLst>
      <p:ext uri="{BB962C8B-B14F-4D97-AF65-F5344CB8AC3E}">
        <p14:creationId xmlns:p14="http://schemas.microsoft.com/office/powerpoint/2010/main" val="410579850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/>
                </a:solidFill>
              </a:rPr>
              <a:t>6.1.1 </a:t>
            </a:r>
            <a:r>
              <a:rPr lang="en-US" dirty="0" smtClean="0"/>
              <a:t>Application IAP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022F87-24B0-41D2-B4A9-5E30A9FEDC5E}" type="datetime1">
              <a:rPr lang="fr-FR" smtClean="0"/>
              <a:t>01/10/2015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896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IAP</a:t>
            </a:r>
            <a:r>
              <a:rPr lang="en-US" dirty="0" smtClean="0">
                <a:solidFill>
                  <a:schemeClr val="accent2"/>
                </a:solidFill>
              </a:rPr>
              <a:t> using UART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877711"/>
          </a:xfrm>
        </p:spPr>
        <p:txBody>
          <a:bodyPr/>
          <a:lstStyle/>
          <a:p>
            <a:r>
              <a:rPr lang="en-GB" sz="2400" dirty="0" smtClean="0"/>
              <a:t>Objective</a:t>
            </a:r>
          </a:p>
          <a:p>
            <a:pPr lvl="1"/>
            <a:r>
              <a:rPr lang="en-GB" sz="1800" dirty="0" smtClean="0"/>
              <a:t>Learn how to </a:t>
            </a:r>
            <a:r>
              <a:rPr lang="en-US" sz="1800" dirty="0" smtClean="0"/>
              <a:t>setup IAP thru UART using </a:t>
            </a:r>
            <a:r>
              <a:rPr lang="en-US" sz="1800" dirty="0" err="1" smtClean="0"/>
              <a:t>CubeMX</a:t>
            </a:r>
            <a:endParaRPr lang="en-GB" sz="1800" dirty="0" smtClean="0"/>
          </a:p>
          <a:p>
            <a:r>
              <a:rPr lang="en-GB" sz="2400" dirty="0" smtClean="0"/>
              <a:t>Goal	</a:t>
            </a:r>
          </a:p>
          <a:p>
            <a:pPr lvl="1"/>
            <a:r>
              <a:rPr lang="en-US" sz="1800" dirty="0"/>
              <a:t>The purpose of this application note is to provide general guidelines for creating an IAP application on STM32 microcontrollers. </a:t>
            </a:r>
            <a:endParaRPr lang="pt-BR" sz="1800" dirty="0"/>
          </a:p>
          <a:p>
            <a:pPr lvl="1"/>
            <a:r>
              <a:rPr lang="en-US" sz="1800" dirty="0"/>
              <a:t>The X-CUBE-IAP-USART firmware package is delivered with this document and contains the source code of IAP examples for STM32 microcontrollers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308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6.1.1</a:t>
            </a:r>
          </a:p>
        </p:txBody>
      </p:sp>
    </p:spTree>
    <p:extLst>
      <p:ext uri="{BB962C8B-B14F-4D97-AF65-F5344CB8AC3E}">
        <p14:creationId xmlns:p14="http://schemas.microsoft.com/office/powerpoint/2010/main" val="69575664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IAP</a:t>
            </a:r>
            <a:r>
              <a:rPr lang="en-US" dirty="0">
                <a:solidFill>
                  <a:schemeClr val="accent2"/>
                </a:solidFill>
              </a:rPr>
              <a:t> using UART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954655"/>
          </a:xfrm>
        </p:spPr>
        <p:txBody>
          <a:bodyPr/>
          <a:lstStyle/>
          <a:p>
            <a:r>
              <a:rPr lang="pt-BR" sz="2400" dirty="0"/>
              <a:t>Principle </a:t>
            </a:r>
          </a:p>
          <a:p>
            <a:pPr lvl="1"/>
            <a:r>
              <a:rPr lang="en-US" sz="1800" dirty="0"/>
              <a:t>When a reset occurs, the program counter is set to execute the IAP driver </a:t>
            </a:r>
            <a:endParaRPr lang="pt-BR" sz="1800" dirty="0"/>
          </a:p>
          <a:p>
            <a:pPr lvl="1"/>
            <a:r>
              <a:rPr lang="en-US" sz="1800" dirty="0" smtClean="0"/>
              <a:t>The condition is the user button key pressed </a:t>
            </a:r>
            <a:endParaRPr lang="pt-BR" dirty="0"/>
          </a:p>
          <a:p>
            <a:pPr lvl="1"/>
            <a:r>
              <a:rPr lang="en-US" sz="1800" dirty="0"/>
              <a:t>When this condition is met, the IAP driver code </a:t>
            </a:r>
            <a:r>
              <a:rPr lang="en-US" sz="1800" dirty="0" smtClean="0"/>
              <a:t>executes </a:t>
            </a:r>
            <a:r>
              <a:rPr lang="en-US" sz="1800" dirty="0"/>
              <a:t>a branch that updates the user application </a:t>
            </a:r>
            <a:endParaRPr lang="en-US" sz="1800" dirty="0" smtClean="0"/>
          </a:p>
          <a:p>
            <a:pPr lvl="1"/>
            <a:r>
              <a:rPr lang="en-US" sz="1800" dirty="0" smtClean="0"/>
              <a:t>If this condition is not met, usually </a:t>
            </a:r>
            <a:r>
              <a:rPr lang="en-US" sz="1800" dirty="0"/>
              <a:t>by </a:t>
            </a:r>
            <a:r>
              <a:rPr lang="en-US" sz="1800" dirty="0" smtClean="0"/>
              <a:t>default, executes </a:t>
            </a:r>
            <a:r>
              <a:rPr lang="en-US" sz="1800" dirty="0"/>
              <a:t>this </a:t>
            </a:r>
            <a:r>
              <a:rPr lang="en-US" sz="1800" dirty="0" smtClean="0"/>
              <a:t>user application</a:t>
            </a:r>
            <a:r>
              <a:rPr lang="en-US" sz="1800" dirty="0"/>
              <a:t>.</a:t>
            </a:r>
            <a:endParaRPr lang="en-GB" sz="1800" dirty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309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>
                <a:solidFill>
                  <a:schemeClr val="accent2"/>
                </a:solidFill>
              </a:rPr>
              <a:t>6</a:t>
            </a:r>
            <a:r>
              <a:rPr lang="en-US" sz="4400" b="1" dirty="0" smtClean="0">
                <a:solidFill>
                  <a:schemeClr val="accent2"/>
                </a:solidFill>
              </a:rPr>
              <a:t>.1.1</a:t>
            </a:r>
          </a:p>
        </p:txBody>
      </p:sp>
    </p:spTree>
    <p:extLst>
      <p:ext uri="{BB962C8B-B14F-4D97-AF65-F5344CB8AC3E}">
        <p14:creationId xmlns:p14="http://schemas.microsoft.com/office/powerpoint/2010/main" val="338479879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STM32Cube </a:t>
            </a:r>
            <a:r>
              <a:rPr lang="en-US" dirty="0"/>
              <a:t>FW Package </a:t>
            </a:r>
            <a:r>
              <a:rPr lang="en-US" dirty="0" smtClean="0"/>
              <a:t>O</a:t>
            </a:r>
            <a:r>
              <a:rPr lang="fr-FR" dirty="0" err="1" smtClean="0"/>
              <a:t>rganization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31</a:t>
            </a:fld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967740"/>
            <a:ext cx="5475336" cy="557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831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IAP</a:t>
            </a:r>
            <a:r>
              <a:rPr lang="en-US" dirty="0">
                <a:solidFill>
                  <a:schemeClr val="accent2"/>
                </a:solidFill>
              </a:rPr>
              <a:t> using UART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169825"/>
          </a:xfrm>
        </p:spPr>
        <p:txBody>
          <a:bodyPr/>
          <a:lstStyle/>
          <a:p>
            <a:r>
              <a:rPr lang="en-US" sz="2400" dirty="0" smtClean="0"/>
              <a:t>When </a:t>
            </a:r>
            <a:r>
              <a:rPr lang="en-US" sz="2400" dirty="0"/>
              <a:t>the IAP driver directly launches the user application:</a:t>
            </a:r>
          </a:p>
          <a:p>
            <a:pPr lvl="1"/>
            <a:r>
              <a:rPr lang="en-US" sz="1800" dirty="0"/>
              <a:t>1.The IAP driver sets the main stack pointer to the application address. </a:t>
            </a:r>
          </a:p>
          <a:p>
            <a:pPr lvl="1"/>
            <a:r>
              <a:rPr lang="en-US" sz="1800" dirty="0"/>
              <a:t>2. The next instruction executes the jump (unconditional branching) to the application. </a:t>
            </a:r>
          </a:p>
          <a:p>
            <a:pPr lvl="1"/>
            <a:r>
              <a:rPr lang="en-US" sz="1800" dirty="0"/>
              <a:t>3. The application then sets its own interrupt vector table as active </a:t>
            </a:r>
            <a:endParaRPr lang="en-GB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310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>
                <a:solidFill>
                  <a:schemeClr val="accent2"/>
                </a:solidFill>
              </a:rPr>
              <a:t>6</a:t>
            </a:r>
            <a:r>
              <a:rPr lang="en-US" sz="4400" b="1" dirty="0" smtClean="0">
                <a:solidFill>
                  <a:schemeClr val="accent2"/>
                </a:solidFill>
              </a:rPr>
              <a:t>.1.1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3366577"/>
            <a:ext cx="3917960" cy="330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62600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IAP</a:t>
            </a:r>
            <a:r>
              <a:rPr lang="en-US" dirty="0">
                <a:solidFill>
                  <a:schemeClr val="accent2"/>
                </a:solidFill>
              </a:rPr>
              <a:t> using UART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461665"/>
          </a:xfrm>
        </p:spPr>
        <p:txBody>
          <a:bodyPr/>
          <a:lstStyle/>
          <a:p>
            <a:r>
              <a:rPr lang="en-US" sz="2400" dirty="0" smtClean="0"/>
              <a:t>Flowchart</a:t>
            </a:r>
            <a:endParaRPr lang="en-GB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311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>
                <a:solidFill>
                  <a:schemeClr val="accent2"/>
                </a:solidFill>
              </a:rPr>
              <a:t>6</a:t>
            </a:r>
            <a:r>
              <a:rPr lang="en-US" sz="4400" b="1" dirty="0" smtClean="0">
                <a:solidFill>
                  <a:schemeClr val="accent2"/>
                </a:solidFill>
              </a:rPr>
              <a:t>.1.1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1555649"/>
            <a:ext cx="6341328" cy="492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5036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 </a:t>
            </a:r>
            <a:r>
              <a:rPr lang="en-US" dirty="0" smtClean="0">
                <a:solidFill>
                  <a:schemeClr val="accent2"/>
                </a:solidFill>
              </a:rPr>
              <a:t>A</a:t>
            </a:r>
            <a:r>
              <a:rPr lang="en-US" dirty="0" smtClean="0"/>
              <a:t> CubeMX install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022F87-24B0-41D2-B4A9-5E30A9FEDC5E}" type="datetime1">
              <a:rPr lang="fr-FR" smtClean="0"/>
              <a:t>01/10/2015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14821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CubeMX </a:t>
            </a:r>
            <a:r>
              <a:rPr lang="en-US" dirty="0">
                <a:solidFill>
                  <a:schemeClr val="accent2"/>
                </a:solidFill>
              </a:rPr>
              <a:t>install</a:t>
            </a:r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4647426"/>
          </a:xfrm>
        </p:spPr>
        <p:txBody>
          <a:bodyPr/>
          <a:lstStyle/>
          <a:p>
            <a:r>
              <a:rPr lang="en-US" sz="1800" dirty="0" smtClean="0"/>
              <a:t>CubeMX tool</a:t>
            </a:r>
          </a:p>
          <a:p>
            <a:pPr lvl="1"/>
            <a:r>
              <a:rPr lang="en-US" sz="1400" dirty="0">
                <a:hlinkClick r:id="rId3"/>
              </a:rPr>
              <a:t>http://</a:t>
            </a:r>
            <a:r>
              <a:rPr lang="en-US" sz="1400" dirty="0" smtClean="0">
                <a:hlinkClick r:id="rId3"/>
              </a:rPr>
              <a:t>www.st.com/web/catalog/tools/FM147/CL1794/SC961/SS1533/PF259242?s_searchtype=partnumber</a:t>
            </a:r>
            <a:endParaRPr lang="en-US" sz="1400" dirty="0" smtClean="0"/>
          </a:p>
          <a:p>
            <a:r>
              <a:rPr lang="en-US" sz="1800" dirty="0" smtClean="0"/>
              <a:t>The CubeMX tool need the java</a:t>
            </a:r>
            <a:endParaRPr lang="en-US" sz="1800" dirty="0"/>
          </a:p>
          <a:p>
            <a:pPr lvl="1"/>
            <a:r>
              <a:rPr lang="en-US" sz="1400" dirty="0" smtClean="0"/>
              <a:t>Please check if you have actual java on your pc, for sure 32bit and 64bit version</a:t>
            </a:r>
          </a:p>
          <a:p>
            <a:r>
              <a:rPr lang="en-US" sz="1800" dirty="0" smtClean="0"/>
              <a:t>Optionally you can download the Cube packages for STM32 device if you don’t want to download them throe CubeMX</a:t>
            </a:r>
          </a:p>
          <a:p>
            <a:pPr lvl="1"/>
            <a:r>
              <a:rPr lang="en-GB" sz="1400" dirty="0" smtClean="0">
                <a:hlinkClick r:id="rId4"/>
              </a:rPr>
              <a:t>STM32CubeL0</a:t>
            </a:r>
            <a:endParaRPr lang="en-GB" sz="1400" dirty="0" smtClean="0"/>
          </a:p>
          <a:p>
            <a:pPr lvl="1"/>
            <a:r>
              <a:rPr lang="en-GB" sz="1400" dirty="0" smtClean="0">
                <a:hlinkClick r:id="rId5"/>
              </a:rPr>
              <a:t>STM32CubeL1</a:t>
            </a:r>
            <a:endParaRPr lang="en-GB" sz="1400" dirty="0" smtClean="0"/>
          </a:p>
          <a:p>
            <a:pPr lvl="1"/>
            <a:r>
              <a:rPr lang="en-GB" sz="1400" dirty="0" smtClean="0">
                <a:hlinkClick r:id="rId6"/>
              </a:rPr>
              <a:t>STM32CubeF0</a:t>
            </a:r>
            <a:endParaRPr lang="en-GB" sz="1400" dirty="0" smtClean="0"/>
          </a:p>
          <a:p>
            <a:pPr lvl="1"/>
            <a:r>
              <a:rPr lang="en-GB" sz="1400" dirty="0" smtClean="0">
                <a:hlinkClick r:id="rId7"/>
              </a:rPr>
              <a:t>STM32CubeF2</a:t>
            </a:r>
            <a:endParaRPr lang="en-GB" sz="1400" dirty="0" smtClean="0"/>
          </a:p>
          <a:p>
            <a:pPr lvl="1"/>
            <a:r>
              <a:rPr lang="en-GB" sz="1400" dirty="0" smtClean="0">
                <a:hlinkClick r:id="rId8"/>
              </a:rPr>
              <a:t>STM32CubeF3</a:t>
            </a:r>
            <a:endParaRPr lang="en-GB" sz="1400" dirty="0" smtClean="0">
              <a:hlinkClick r:id="rId9"/>
            </a:endParaRPr>
          </a:p>
          <a:p>
            <a:pPr lvl="1"/>
            <a:r>
              <a:rPr lang="en-GB" sz="1400" dirty="0" smtClean="0">
                <a:hlinkClick r:id="rId9"/>
              </a:rPr>
              <a:t>STM32CubeF4</a:t>
            </a:r>
            <a:endParaRPr lang="en-US" sz="1400" dirty="0" smtClean="0"/>
          </a:p>
          <a:p>
            <a:pPr lvl="1"/>
            <a:endParaRPr lang="en-US" sz="1400" dirty="0" smtClean="0"/>
          </a:p>
          <a:p>
            <a:pPr lvl="1"/>
            <a:endParaRPr lang="en-US" sz="1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313</a:t>
            </a:fld>
            <a:endParaRPr lang="fr-FR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179512" y="116632"/>
            <a:ext cx="100811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5400" b="1" dirty="0">
                <a:solidFill>
                  <a:schemeClr val="accent2"/>
                </a:solidFill>
              </a:rPr>
              <a:t>A</a:t>
            </a:r>
            <a:endParaRPr lang="en-US" sz="5400" b="1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97782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CubeMX </a:t>
            </a:r>
            <a:r>
              <a:rPr lang="en-US" dirty="0">
                <a:solidFill>
                  <a:schemeClr val="accent2"/>
                </a:solidFill>
              </a:rPr>
              <a:t>install</a:t>
            </a:r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4108817"/>
          </a:xfrm>
        </p:spPr>
        <p:txBody>
          <a:bodyPr/>
          <a:lstStyle/>
          <a:p>
            <a:r>
              <a:rPr lang="en-US" sz="1800" dirty="0" smtClean="0"/>
              <a:t>Install the CubeMX</a:t>
            </a:r>
          </a:p>
          <a:p>
            <a:r>
              <a:rPr lang="en-US" sz="1800" dirty="0" smtClean="0"/>
              <a:t>After installation run CubeMX</a:t>
            </a:r>
          </a:p>
          <a:p>
            <a:r>
              <a:rPr lang="en-US" sz="1800" dirty="0" smtClean="0"/>
              <a:t>In case you download the package from web we need to find the place where they need to be stored</a:t>
            </a:r>
          </a:p>
          <a:p>
            <a:r>
              <a:rPr lang="en-US" sz="1800" dirty="0" smtClean="0"/>
              <a:t>MENU&gt;Help&gt;Updater Settings…</a:t>
            </a:r>
          </a:p>
          <a:p>
            <a:r>
              <a:rPr lang="en-US" sz="1800" dirty="0" smtClean="0"/>
              <a:t>You will see where is the repository folder</a:t>
            </a:r>
          </a:p>
          <a:p>
            <a:pPr lvl="1"/>
            <a:r>
              <a:rPr lang="en-US" sz="1400" dirty="0"/>
              <a:t>Default is C:/User/Acc_name/STM32Cube/Repository/</a:t>
            </a:r>
          </a:p>
          <a:p>
            <a:r>
              <a:rPr lang="en-US" sz="1800" dirty="0"/>
              <a:t>You need to download STM32 packages into this folder</a:t>
            </a:r>
          </a:p>
          <a:p>
            <a:r>
              <a:rPr lang="en-US" sz="1800" dirty="0"/>
              <a:t>Or CubeMX automatically download them into this folder</a:t>
            </a:r>
          </a:p>
          <a:p>
            <a:pPr lvl="1"/>
            <a:endParaRPr lang="en-US" sz="1400" dirty="0" smtClean="0"/>
          </a:p>
          <a:p>
            <a:pPr lvl="1"/>
            <a:endParaRPr lang="en-US" sz="1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314</a:t>
            </a:fld>
            <a:endParaRPr lang="fr-FR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179512" y="116632"/>
            <a:ext cx="100811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5400" b="1" dirty="0">
                <a:solidFill>
                  <a:schemeClr val="accent2"/>
                </a:solidFill>
              </a:rPr>
              <a:t>A</a:t>
            </a:r>
            <a:endParaRPr lang="en-US" sz="5400" b="1" dirty="0" smtClean="0">
              <a:solidFill>
                <a:schemeClr val="accent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694" y="2348880"/>
            <a:ext cx="3362794" cy="15718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04" y="5013176"/>
            <a:ext cx="5239481" cy="9145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271929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CubeMX </a:t>
            </a:r>
            <a:r>
              <a:rPr lang="en-US" dirty="0">
                <a:solidFill>
                  <a:schemeClr val="accent2"/>
                </a:solidFill>
              </a:rPr>
              <a:t>install</a:t>
            </a:r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831818"/>
          </a:xfrm>
        </p:spPr>
        <p:txBody>
          <a:bodyPr/>
          <a:lstStyle/>
          <a:p>
            <a:r>
              <a:rPr lang="en-US" sz="1800" dirty="0" smtClean="0"/>
              <a:t>The comparison of the CubeMX repository settings and structure in this folder</a:t>
            </a:r>
          </a:p>
          <a:p>
            <a:endParaRPr lang="en-US" sz="1800" dirty="0"/>
          </a:p>
          <a:p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1800" dirty="0" smtClean="0"/>
              <a:t>In case you want to download this files</a:t>
            </a:r>
            <a:br>
              <a:rPr lang="en-US" sz="1800" dirty="0" smtClean="0"/>
            </a:br>
            <a:r>
              <a:rPr lang="en-US" sz="1800" dirty="0" smtClean="0"/>
              <a:t>automatically use in CubeMX</a:t>
            </a:r>
          </a:p>
          <a:p>
            <a:pPr lvl="1"/>
            <a:r>
              <a:rPr lang="en-US" sz="1400" dirty="0"/>
              <a:t>MENU&gt;Help&gt;Install New Libraries</a:t>
            </a:r>
          </a:p>
          <a:p>
            <a:pPr lvl="1"/>
            <a:r>
              <a:rPr lang="en-US" sz="1400" dirty="0"/>
              <a:t>Select libraries which you want</a:t>
            </a:r>
          </a:p>
          <a:p>
            <a:pPr lvl="1"/>
            <a:r>
              <a:rPr lang="en-US" sz="1400" dirty="0"/>
              <a:t>Force download with button Install Now</a:t>
            </a:r>
          </a:p>
          <a:p>
            <a:pPr lvl="1"/>
            <a:endParaRPr lang="en-US" sz="1400" dirty="0" smtClean="0"/>
          </a:p>
          <a:p>
            <a:pPr lvl="1"/>
            <a:endParaRPr lang="en-US" sz="1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315</a:t>
            </a:fld>
            <a:endParaRPr lang="fr-FR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179512" y="116632"/>
            <a:ext cx="100811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5400" b="1" dirty="0">
                <a:solidFill>
                  <a:schemeClr val="accent2"/>
                </a:solidFill>
              </a:rPr>
              <a:t>A</a:t>
            </a:r>
            <a:endParaRPr lang="en-US" sz="5400" b="1" dirty="0" smtClean="0">
              <a:solidFill>
                <a:schemeClr val="accent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60" y="1693595"/>
            <a:ext cx="5239481" cy="9145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3" y="1693595"/>
            <a:ext cx="2886478" cy="342947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526" y="4509120"/>
            <a:ext cx="3086531" cy="13717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1061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CubeMX </a:t>
            </a:r>
            <a:r>
              <a:rPr lang="en-US" dirty="0">
                <a:solidFill>
                  <a:schemeClr val="accent2"/>
                </a:solidFill>
              </a:rPr>
              <a:t>install</a:t>
            </a:r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4216539"/>
          </a:xfrm>
        </p:spPr>
        <p:txBody>
          <a:bodyPr/>
          <a:lstStyle/>
          <a:p>
            <a:r>
              <a:rPr lang="en-US" sz="1800" dirty="0" smtClean="0"/>
              <a:t>For the code generation the CubeMX use the package from the Repository folder</a:t>
            </a:r>
          </a:p>
          <a:p>
            <a:r>
              <a:rPr lang="en-US" sz="1800" dirty="0" smtClean="0"/>
              <a:t>The CubeMX can generate the code for some GUI</a:t>
            </a:r>
          </a:p>
          <a:p>
            <a:pPr lvl="1"/>
            <a:r>
              <a:rPr lang="en-US" sz="1400" dirty="0" err="1" smtClean="0"/>
              <a:t>Keil</a:t>
            </a:r>
            <a:endParaRPr lang="en-US" sz="1400" dirty="0" smtClean="0"/>
          </a:p>
          <a:p>
            <a:pPr lvl="1"/>
            <a:r>
              <a:rPr lang="en-US" sz="1400" dirty="0" smtClean="0"/>
              <a:t>IAR</a:t>
            </a:r>
          </a:p>
          <a:p>
            <a:pPr lvl="1"/>
            <a:r>
              <a:rPr lang="en-US" sz="1400" dirty="0" err="1" smtClean="0"/>
              <a:t>Atollic</a:t>
            </a:r>
            <a:endParaRPr lang="en-US" sz="1400" dirty="0" smtClean="0"/>
          </a:p>
          <a:p>
            <a:r>
              <a:rPr lang="en-US" sz="1800" dirty="0" smtClean="0"/>
              <a:t>For the debugging is necessity to have the ST-Link drivers</a:t>
            </a:r>
          </a:p>
          <a:p>
            <a:pPr lvl="1"/>
            <a:r>
              <a:rPr lang="en-GB" sz="1400" dirty="0" smtClean="0">
                <a:hlinkClick r:id="rId3"/>
              </a:rPr>
              <a:t>STSW-LINK003</a:t>
            </a:r>
            <a:r>
              <a:rPr lang="en-GB" sz="1400" dirty="0" smtClean="0"/>
              <a:t> driver for Win XP/Vista/7</a:t>
            </a:r>
          </a:p>
          <a:p>
            <a:pPr lvl="1"/>
            <a:r>
              <a:rPr lang="en-GB" sz="1400" dirty="0" smtClean="0">
                <a:hlinkClick r:id="rId4"/>
              </a:rPr>
              <a:t>STSW-LINK006</a:t>
            </a:r>
            <a:r>
              <a:rPr lang="en-GB" sz="1400" dirty="0" smtClean="0"/>
              <a:t> driver for Win 8</a:t>
            </a:r>
          </a:p>
          <a:p>
            <a:pPr lvl="1"/>
            <a:endParaRPr lang="en-US" sz="1400" dirty="0"/>
          </a:p>
          <a:p>
            <a:r>
              <a:rPr lang="en-US" sz="1800" dirty="0" smtClean="0"/>
              <a:t>For driver installation you will need the </a:t>
            </a:r>
            <a:r>
              <a:rPr lang="en-US" sz="1800" b="1" dirty="0">
                <a:solidFill>
                  <a:schemeClr val="accent2"/>
                </a:solidFill>
              </a:rPr>
              <a:t>A</a:t>
            </a:r>
            <a:r>
              <a:rPr lang="en-US" sz="1800" b="1" dirty="0" smtClean="0">
                <a:solidFill>
                  <a:schemeClr val="accent2"/>
                </a:solidFill>
              </a:rPr>
              <a:t>dmin rights </a:t>
            </a:r>
            <a:r>
              <a:rPr lang="en-US" sz="1800" dirty="0" smtClean="0"/>
              <a:t>on your PC</a:t>
            </a:r>
            <a:endParaRPr lang="en-US" sz="1800" dirty="0"/>
          </a:p>
          <a:p>
            <a:pPr lvl="1"/>
            <a:endParaRPr lang="en-US" sz="1000" dirty="0" smtClean="0"/>
          </a:p>
          <a:p>
            <a:pPr lvl="1"/>
            <a:endParaRPr lang="en-US" sz="1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316</a:t>
            </a:fld>
            <a:endParaRPr lang="fr-FR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179512" y="116632"/>
            <a:ext cx="100811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5400" b="1" dirty="0">
                <a:solidFill>
                  <a:schemeClr val="accent2"/>
                </a:solidFill>
              </a:rPr>
              <a:t>A</a:t>
            </a:r>
            <a:endParaRPr lang="en-US" sz="5400" b="1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09443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 </a:t>
            </a:r>
            <a:r>
              <a:rPr lang="en-US" dirty="0">
                <a:solidFill>
                  <a:schemeClr val="accent2"/>
                </a:solidFill>
              </a:rPr>
              <a:t>B</a:t>
            </a:r>
            <a:r>
              <a:rPr lang="en-US" dirty="0" smtClean="0"/>
              <a:t> Documents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022F87-24B0-41D2-B4A9-5E30A9FEDC5E}" type="datetime1">
              <a:rPr lang="fr-FR" smtClean="0"/>
              <a:t>01/10/2015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3310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CubeMX</a:t>
            </a:r>
            <a:r>
              <a:rPr lang="en-US" dirty="0" smtClean="0">
                <a:solidFill>
                  <a:schemeClr val="accent2"/>
                </a:solidFill>
              </a:rPr>
              <a:t> documentation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046988"/>
          </a:xfrm>
        </p:spPr>
        <p:txBody>
          <a:bodyPr/>
          <a:lstStyle/>
          <a:p>
            <a:r>
              <a:rPr lang="en-US" sz="1800" dirty="0" smtClean="0"/>
              <a:t>CubeMX user manual UM1718</a:t>
            </a:r>
          </a:p>
          <a:p>
            <a:pPr lvl="1"/>
            <a:r>
              <a:rPr lang="en-US" sz="1400" dirty="0">
                <a:hlinkClick r:id="rId3"/>
              </a:rPr>
              <a:t>http://</a:t>
            </a:r>
            <a:r>
              <a:rPr lang="en-US" sz="1400" dirty="0" smtClean="0">
                <a:hlinkClick r:id="rId3"/>
              </a:rPr>
              <a:t>www.st.com/st-web-ui/static/active/en/resource/technical/document/user_manual/DM00104712.pdf</a:t>
            </a:r>
            <a:r>
              <a:rPr lang="en-US" sz="1400" dirty="0" smtClean="0"/>
              <a:t> </a:t>
            </a:r>
          </a:p>
          <a:p>
            <a:r>
              <a:rPr lang="en-US" sz="1800" dirty="0" smtClean="0"/>
              <a:t>CubeMX release note RN0094</a:t>
            </a:r>
          </a:p>
          <a:p>
            <a:pPr lvl="1"/>
            <a:r>
              <a:rPr lang="en-US" sz="1400" dirty="0">
                <a:hlinkClick r:id="rId3"/>
              </a:rPr>
              <a:t>http://</a:t>
            </a:r>
            <a:r>
              <a:rPr lang="en-US" sz="1400" dirty="0" smtClean="0">
                <a:hlinkClick r:id="rId3"/>
              </a:rPr>
              <a:t>www.st.com/st-web-ui/static/active/en/resource/technical/document/user_manual/DM00104712.pdf</a:t>
            </a:r>
            <a:r>
              <a:rPr lang="en-US" sz="1400" dirty="0" smtClean="0"/>
              <a:t> </a:t>
            </a:r>
          </a:p>
          <a:p>
            <a:r>
              <a:rPr lang="en-US" sz="1800" dirty="0" smtClean="0"/>
              <a:t>CubeMX technical note TN0072</a:t>
            </a:r>
          </a:p>
          <a:p>
            <a:pPr lvl="1"/>
            <a:r>
              <a:rPr lang="en-US" sz="1400" dirty="0">
                <a:hlinkClick r:id="rId4"/>
              </a:rPr>
              <a:t>http://</a:t>
            </a:r>
            <a:r>
              <a:rPr lang="en-US" sz="1400" dirty="0" smtClean="0">
                <a:hlinkClick r:id="rId4"/>
              </a:rPr>
              <a:t>www.st.com/st-web-ui/static/active/en/resource/technical/document/technical_note/CD00214439.pdf</a:t>
            </a:r>
            <a:r>
              <a:rPr lang="en-US" sz="1400" dirty="0" smtClean="0"/>
              <a:t> </a:t>
            </a:r>
          </a:p>
          <a:p>
            <a:pPr lvl="1"/>
            <a:endParaRPr lang="en-US" sz="1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318</a:t>
            </a:fld>
            <a:endParaRPr lang="fr-FR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179512" y="116632"/>
            <a:ext cx="100811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5400" b="1" dirty="0" smtClean="0">
                <a:solidFill>
                  <a:schemeClr val="accent2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32247164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STM32F429i-Discovery</a:t>
            </a:r>
            <a:r>
              <a:rPr lang="en-US" dirty="0" smtClean="0">
                <a:solidFill>
                  <a:schemeClr val="accent2"/>
                </a:solidFill>
              </a:rPr>
              <a:t> documentation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108269"/>
          </a:xfrm>
        </p:spPr>
        <p:txBody>
          <a:bodyPr/>
          <a:lstStyle/>
          <a:p>
            <a:r>
              <a:rPr lang="en-US" sz="1800" dirty="0" smtClean="0"/>
              <a:t>STM32F429i-Discovery page</a:t>
            </a:r>
          </a:p>
          <a:p>
            <a:pPr lvl="1"/>
            <a:r>
              <a:rPr lang="en-US" sz="1400" dirty="0">
                <a:hlinkClick r:id="rId3"/>
              </a:rPr>
              <a:t>http://</a:t>
            </a:r>
            <a:r>
              <a:rPr lang="en-US" sz="1400" dirty="0" smtClean="0">
                <a:hlinkClick r:id="rId3"/>
              </a:rPr>
              <a:t>www.st.com/web/en/catalog/tools/FM116/SC959/SS1532/LN1848/PF259090?s_searchtype=keyword</a:t>
            </a:r>
            <a:r>
              <a:rPr lang="en-US" sz="1400" dirty="0" smtClean="0"/>
              <a:t> </a:t>
            </a:r>
          </a:p>
          <a:p>
            <a:r>
              <a:rPr lang="en-US" sz="1800" dirty="0" smtClean="0"/>
              <a:t>STM32F429i-Discovery user manual with discovery schematics</a:t>
            </a:r>
          </a:p>
          <a:p>
            <a:pPr lvl="1"/>
            <a:r>
              <a:rPr lang="en-US" sz="1400" dirty="0">
                <a:hlinkClick r:id="rId4"/>
              </a:rPr>
              <a:t>http://</a:t>
            </a:r>
            <a:r>
              <a:rPr lang="en-US" sz="1400" dirty="0" smtClean="0">
                <a:hlinkClick r:id="rId4"/>
              </a:rPr>
              <a:t>www.st.com/st-web-ui/static/active/en/resource/technical/document/user_manual/DM00093903.pdf</a:t>
            </a:r>
            <a:r>
              <a:rPr lang="en-US" sz="1400" dirty="0" smtClean="0"/>
              <a:t> </a:t>
            </a:r>
          </a:p>
          <a:p>
            <a:pPr lvl="1"/>
            <a:endParaRPr lang="en-US" sz="1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319</a:t>
            </a:fld>
            <a:endParaRPr lang="fr-FR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179512" y="116632"/>
            <a:ext cx="100811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5400" b="1" dirty="0" smtClean="0">
                <a:solidFill>
                  <a:schemeClr val="accent2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56397561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STM32Cube </a:t>
            </a:r>
            <a:r>
              <a:rPr lang="en-US" dirty="0"/>
              <a:t>Examples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7497"/>
            <a:ext cx="4191000" cy="542810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200" dirty="0"/>
              <a:t>For each board, a set of examples are provided with preconfigured projects for EWARM, MDK-ARM and TrueSTUDIO toolchains. 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200" dirty="0"/>
              <a:t>The right side figure shows the projects structure for STM324xG-EVAL board, which is identical for other boards.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200" dirty="0"/>
              <a:t> 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200" dirty="0"/>
              <a:t>The examples are classified depending on the STM32Cube level they apply to, and are named as below: </a:t>
            </a:r>
          </a:p>
          <a:p>
            <a:pPr lvl="1">
              <a:spcAft>
                <a:spcPts val="300"/>
              </a:spcAft>
            </a:pPr>
            <a:r>
              <a:rPr lang="en-US" sz="1100" dirty="0"/>
              <a:t>examples in level 0 are called </a:t>
            </a:r>
            <a:r>
              <a:rPr lang="en-US" sz="1100" b="1" dirty="0"/>
              <a:t>Examples</a:t>
            </a:r>
            <a:r>
              <a:rPr lang="en-US" sz="1100" dirty="0"/>
              <a:t>, that uses HAL drivers without any Middleware component</a:t>
            </a:r>
          </a:p>
          <a:p>
            <a:pPr lvl="1">
              <a:spcAft>
                <a:spcPts val="300"/>
              </a:spcAft>
            </a:pPr>
            <a:r>
              <a:rPr lang="en-US" sz="1100" dirty="0"/>
              <a:t>examples in level 1 are called </a:t>
            </a:r>
            <a:r>
              <a:rPr lang="en-US" sz="1100" b="1" dirty="0"/>
              <a:t>Applications</a:t>
            </a:r>
            <a:r>
              <a:rPr lang="en-US" sz="1100" dirty="0"/>
              <a:t>, that provides typical use cases of each  Middleware component</a:t>
            </a:r>
          </a:p>
          <a:p>
            <a:pPr lvl="1">
              <a:spcAft>
                <a:spcPts val="300"/>
              </a:spcAft>
            </a:pPr>
            <a:r>
              <a:rPr lang="en-US" sz="1100" dirty="0"/>
              <a:t>examples in level 2 are called </a:t>
            </a:r>
            <a:r>
              <a:rPr lang="en-US" sz="1100" b="1" dirty="0"/>
              <a:t>Demonstration</a:t>
            </a:r>
            <a:r>
              <a:rPr lang="en-US" sz="1100" dirty="0"/>
              <a:t>, that implements all the HAL, BSP and Middleware components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200" dirty="0"/>
              <a:t> 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200" b="1" dirty="0"/>
              <a:t>Template</a:t>
            </a:r>
            <a:r>
              <a:rPr lang="en-US" sz="1200" dirty="0"/>
              <a:t> project is provided to build quickly any firmware application on a given board.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200" dirty="0"/>
              <a:t> 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200" dirty="0"/>
              <a:t>All examples have the same structure, </a:t>
            </a:r>
          </a:p>
          <a:p>
            <a:pPr lvl="1">
              <a:spcAft>
                <a:spcPts val="300"/>
              </a:spcAft>
            </a:pPr>
            <a:r>
              <a:rPr lang="en-US" sz="1100" b="1" dirty="0"/>
              <a:t>\Inc</a:t>
            </a:r>
            <a:r>
              <a:rPr lang="en-US" sz="1100" dirty="0"/>
              <a:t> folder that contains all header files</a:t>
            </a:r>
          </a:p>
          <a:p>
            <a:pPr lvl="1">
              <a:spcAft>
                <a:spcPts val="300"/>
              </a:spcAft>
            </a:pPr>
            <a:r>
              <a:rPr lang="en-US" sz="1100" b="1" dirty="0"/>
              <a:t>\Src</a:t>
            </a:r>
            <a:r>
              <a:rPr lang="en-US" sz="1100" dirty="0"/>
              <a:t> folder for the sources code</a:t>
            </a:r>
          </a:p>
          <a:p>
            <a:pPr lvl="1">
              <a:spcAft>
                <a:spcPts val="300"/>
              </a:spcAft>
            </a:pPr>
            <a:r>
              <a:rPr lang="en-US" sz="1100" b="1" dirty="0"/>
              <a:t>\EWARM</a:t>
            </a:r>
            <a:r>
              <a:rPr lang="en-US" sz="1100" dirty="0"/>
              <a:t>, </a:t>
            </a:r>
            <a:r>
              <a:rPr lang="en-US" sz="1100" b="1" dirty="0"/>
              <a:t>\MDK-ARM</a:t>
            </a:r>
            <a:r>
              <a:rPr lang="en-US" sz="1100" dirty="0"/>
              <a:t> and </a:t>
            </a:r>
            <a:r>
              <a:rPr lang="en-US" sz="1100" b="1" dirty="0"/>
              <a:t>\TrueSTUDIO</a:t>
            </a:r>
            <a:r>
              <a:rPr lang="en-US" sz="1100" dirty="0"/>
              <a:t> folders contain the preconfigured project for each toolchain.</a:t>
            </a:r>
          </a:p>
          <a:p>
            <a:pPr lvl="1">
              <a:spcAft>
                <a:spcPts val="300"/>
              </a:spcAft>
            </a:pPr>
            <a:r>
              <a:rPr lang="en-US" sz="1100" b="1" dirty="0"/>
              <a:t>readme.txt</a:t>
            </a:r>
            <a:r>
              <a:rPr lang="en-US" sz="1100" dirty="0"/>
              <a:t> describing the example behavior and needed environment to make it working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32</a:t>
            </a:fld>
            <a:endParaRPr lang="fr-FR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486400" y="1143000"/>
            <a:ext cx="1998345" cy="563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7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268760"/>
            <a:ext cx="8229600" cy="542810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Many possible Development </a:t>
            </a:r>
            <a:r>
              <a:rPr lang="en-US" dirty="0" err="1" smtClean="0"/>
              <a:t>Toolchains</a:t>
            </a:r>
            <a:r>
              <a:rPr lang="en-US" dirty="0" smtClean="0"/>
              <a:t> </a:t>
            </a:r>
            <a:r>
              <a:rPr lang="en-US" dirty="0"/>
              <a:t>directly supporting STM32</a:t>
            </a:r>
            <a:endParaRPr lang="en-US" dirty="0" smtClean="0"/>
          </a:p>
          <a:p>
            <a:r>
              <a:rPr lang="en-US" dirty="0" smtClean="0"/>
              <a:t>Many open source solutions exist, while Commercial solutions do all have some free options, either time-limited or code size-limited</a:t>
            </a:r>
          </a:p>
          <a:p>
            <a:r>
              <a:rPr lang="en-US" dirty="0" smtClean="0"/>
              <a:t>Commercial solutions:</a:t>
            </a:r>
          </a:p>
          <a:p>
            <a:pPr lvl="1"/>
            <a:r>
              <a:rPr lang="en-US" dirty="0" smtClean="0"/>
              <a:t>IAR EWARM</a:t>
            </a:r>
          </a:p>
          <a:p>
            <a:pPr lvl="1"/>
            <a:r>
              <a:rPr lang="en-US" dirty="0" err="1" smtClean="0"/>
              <a:t>Keil</a:t>
            </a:r>
            <a:r>
              <a:rPr lang="en-US" dirty="0" smtClean="0"/>
              <a:t> MDK-ARM</a:t>
            </a:r>
          </a:p>
          <a:p>
            <a:pPr lvl="1"/>
            <a:r>
              <a:rPr lang="en-US" dirty="0" err="1" smtClean="0"/>
              <a:t>Atollic</a:t>
            </a:r>
            <a:r>
              <a:rPr lang="en-US" dirty="0" smtClean="0"/>
              <a:t> </a:t>
            </a:r>
            <a:r>
              <a:rPr lang="en-US" dirty="0" err="1" smtClean="0"/>
              <a:t>TrueStudio</a:t>
            </a:r>
            <a:endParaRPr lang="en-US" dirty="0" smtClean="0"/>
          </a:p>
          <a:p>
            <a:pPr lvl="1"/>
            <a:r>
              <a:rPr lang="en-US" dirty="0" smtClean="0"/>
              <a:t>Rowley </a:t>
            </a:r>
            <a:r>
              <a:rPr lang="en-US" dirty="0" err="1" smtClean="0"/>
              <a:t>CrossWorks</a:t>
            </a:r>
            <a:endParaRPr lang="en-US" dirty="0" smtClean="0"/>
          </a:p>
          <a:p>
            <a:pPr lvl="1"/>
            <a:r>
              <a:rPr lang="en-US" dirty="0" err="1"/>
              <a:t>Raisonance</a:t>
            </a:r>
            <a:r>
              <a:rPr lang="en-US" dirty="0"/>
              <a:t> Ride</a:t>
            </a:r>
          </a:p>
          <a:p>
            <a:pPr lvl="1"/>
            <a:r>
              <a:rPr lang="en-US" dirty="0" err="1"/>
              <a:t>Altium</a:t>
            </a:r>
            <a:r>
              <a:rPr lang="en-US" dirty="0"/>
              <a:t> </a:t>
            </a:r>
            <a:r>
              <a:rPr lang="en-US" dirty="0" smtClean="0"/>
              <a:t>Tasking</a:t>
            </a:r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smtClean="0"/>
              <a:t>Free or Open source solutions:</a:t>
            </a:r>
          </a:p>
          <a:p>
            <a:pPr lvl="1"/>
            <a:r>
              <a:rPr lang="en-US" dirty="0" err="1" smtClean="0"/>
              <a:t>Embest</a:t>
            </a:r>
            <a:r>
              <a:rPr lang="en-US" dirty="0" smtClean="0"/>
              <a:t> </a:t>
            </a:r>
            <a:r>
              <a:rPr lang="en-US" dirty="0" err="1" smtClean="0"/>
              <a:t>CooCox</a:t>
            </a:r>
            <a:endParaRPr lang="en-US" dirty="0" smtClean="0"/>
          </a:p>
          <a:p>
            <a:pPr lvl="1"/>
            <a:r>
              <a:rPr lang="en-US" dirty="0" smtClean="0"/>
              <a:t>SEGGER </a:t>
            </a:r>
            <a:r>
              <a:rPr lang="en-US" dirty="0" err="1" smtClean="0"/>
              <a:t>emIDE</a:t>
            </a:r>
            <a:endParaRPr lang="en-US" dirty="0" smtClean="0"/>
          </a:p>
          <a:p>
            <a:pPr lvl="1"/>
            <a:r>
              <a:rPr lang="en-US" dirty="0" err="1" smtClean="0"/>
              <a:t>Yagarto</a:t>
            </a:r>
            <a:endParaRPr lang="en-US" dirty="0" smtClean="0"/>
          </a:p>
          <a:p>
            <a:pPr marL="355600" lvl="1" indent="0">
              <a:buNone/>
            </a:pP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1030" name="Picture 6" descr="http://wiki.micromint.com/images/b/b2/IAR_EWARM_ID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80928"/>
            <a:ext cx="4171951" cy="317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Development – </a:t>
            </a:r>
            <a:r>
              <a:rPr lang="en-US" dirty="0" err="1" smtClean="0"/>
              <a:t>Toolchains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C766F-2CD5-4A2A-BBEB-AFA1850CA46D}" type="slidenum">
              <a:rPr lang="en-US" smtClean="0">
                <a:solidFill>
                  <a:prstClr val="white"/>
                </a:solidFill>
              </a:rPr>
              <a:pPr/>
              <a:t>33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77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640290" y="4313013"/>
            <a:ext cx="7665510" cy="82251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STM32 ST-LINK Utility</a:t>
            </a:r>
            <a:endParaRPr lang="en-US" sz="2700" dirty="0" smtClean="0"/>
          </a:p>
        </p:txBody>
      </p:sp>
    </p:spTree>
    <p:extLst>
      <p:ext uri="{BB962C8B-B14F-4D97-AF65-F5344CB8AC3E}">
        <p14:creationId xmlns:p14="http://schemas.microsoft.com/office/powerpoint/2010/main" val="29683336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STM32 ST-LINK Utility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7496"/>
            <a:ext cx="3826768" cy="5709255"/>
          </a:xfrm>
        </p:spPr>
        <p:txBody>
          <a:bodyPr/>
          <a:lstStyle/>
          <a:p>
            <a:r>
              <a:rPr lang="en-US" sz="1800" dirty="0" smtClean="0"/>
              <a:t>Standalone software tool allows in-system programming of STM32 devices</a:t>
            </a:r>
          </a:p>
          <a:p>
            <a:pPr lvl="1"/>
            <a:r>
              <a:rPr lang="en-US" sz="1400" dirty="0" smtClean="0"/>
              <a:t>Supports Binary, Hex and Motorola S-Record file formats</a:t>
            </a:r>
          </a:p>
          <a:p>
            <a:r>
              <a:rPr lang="en-US" sz="1800" dirty="0" smtClean="0"/>
              <a:t>Allows programming option bytes</a:t>
            </a:r>
          </a:p>
          <a:p>
            <a:r>
              <a:rPr lang="en-US" sz="1800" dirty="0" smtClean="0"/>
              <a:t>Supports ST-LINK/V2</a:t>
            </a:r>
          </a:p>
          <a:p>
            <a:r>
              <a:rPr lang="en-US" sz="1800" dirty="0" smtClean="0"/>
              <a:t>Command line version available for usage with batch files and small quantity production</a:t>
            </a:r>
          </a:p>
          <a:p>
            <a:pPr lvl="1"/>
            <a:r>
              <a:rPr lang="en-US" sz="1400" dirty="0" smtClean="0"/>
              <a:t>ST-LINK_CLI.exe</a:t>
            </a:r>
          </a:p>
          <a:p>
            <a:pPr lvl="1"/>
            <a:r>
              <a:rPr lang="en-US" sz="1400" dirty="0" smtClean="0"/>
              <a:t>Supports multiple ST-LINK/V2 connected to same PC</a:t>
            </a:r>
          </a:p>
          <a:p>
            <a:r>
              <a:rPr lang="en-US" sz="1800" dirty="0" smtClean="0"/>
              <a:t>User manual UM0892</a:t>
            </a:r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35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268759"/>
            <a:ext cx="4063445" cy="3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627" y="4842422"/>
            <a:ext cx="3728269" cy="2015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140558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640290" y="4313013"/>
            <a:ext cx="7665510" cy="82251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 Visual Programmer</a:t>
            </a:r>
            <a:endParaRPr lang="en-US" sz="2700" dirty="0" smtClean="0"/>
          </a:p>
        </p:txBody>
      </p:sp>
    </p:spTree>
    <p:extLst>
      <p:ext uri="{BB962C8B-B14F-4D97-AF65-F5344CB8AC3E}">
        <p14:creationId xmlns:p14="http://schemas.microsoft.com/office/powerpoint/2010/main" val="2641369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STVP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795764"/>
            <a:ext cx="4248472" cy="5801588"/>
          </a:xfrm>
        </p:spPr>
        <p:txBody>
          <a:bodyPr/>
          <a:lstStyle/>
          <a:p>
            <a:r>
              <a:rPr lang="pt-BR" sz="1800" dirty="0"/>
              <a:t>Free </a:t>
            </a:r>
            <a:r>
              <a:rPr lang="pt-BR" sz="1800" dirty="0" smtClean="0"/>
              <a:t>software that s</a:t>
            </a:r>
            <a:r>
              <a:rPr lang="en-US" sz="1800" dirty="0" err="1" smtClean="0"/>
              <a:t>upports</a:t>
            </a:r>
            <a:r>
              <a:rPr lang="en-US" sz="1800" dirty="0" smtClean="0"/>
              <a:t> </a:t>
            </a:r>
            <a:r>
              <a:rPr lang="en-US" sz="1800" dirty="0"/>
              <a:t>Motorola S19 and Intel HEX formats</a:t>
            </a:r>
          </a:p>
          <a:p>
            <a:r>
              <a:rPr lang="en-US" sz="1800" dirty="0" smtClean="0"/>
              <a:t>Load</a:t>
            </a:r>
            <a:r>
              <a:rPr lang="en-US" sz="1800" dirty="0"/>
              <a:t>, Edit and Save executable and/or </a:t>
            </a:r>
            <a:r>
              <a:rPr lang="en-US" sz="1800" dirty="0" smtClean="0"/>
              <a:t>data files </a:t>
            </a:r>
            <a:r>
              <a:rPr lang="en-US" sz="1800" dirty="0"/>
              <a:t>generated by the Assembler/Linker or </a:t>
            </a:r>
            <a:r>
              <a:rPr lang="en-US" sz="1800" dirty="0" smtClean="0"/>
              <a:t>C </a:t>
            </a:r>
            <a:r>
              <a:rPr lang="pt-BR" sz="1800" dirty="0" smtClean="0"/>
              <a:t>compilers</a:t>
            </a:r>
            <a:endParaRPr lang="pt-BR" sz="1800" dirty="0"/>
          </a:p>
          <a:p>
            <a:r>
              <a:rPr lang="en-US" sz="1800" dirty="0" smtClean="0"/>
              <a:t>Erase</a:t>
            </a:r>
            <a:r>
              <a:rPr lang="en-US" sz="1800" dirty="0"/>
              <a:t>, Program, View and Verify device </a:t>
            </a:r>
            <a:r>
              <a:rPr lang="en-US" sz="1800" dirty="0" smtClean="0"/>
              <a:t>Flash </a:t>
            </a:r>
            <a:r>
              <a:rPr lang="pt-BR" sz="1800" dirty="0" smtClean="0"/>
              <a:t>memory </a:t>
            </a:r>
            <a:r>
              <a:rPr lang="pt-BR" sz="1800" dirty="0"/>
              <a:t>contents</a:t>
            </a:r>
          </a:p>
          <a:p>
            <a:r>
              <a:rPr lang="en-US" sz="1800" dirty="0" smtClean="0"/>
              <a:t>Project </a:t>
            </a:r>
            <a:r>
              <a:rPr lang="en-US" sz="1800" dirty="0"/>
              <a:t>mode to automate all configuration </a:t>
            </a:r>
            <a:r>
              <a:rPr lang="en-US" sz="1800" dirty="0" smtClean="0"/>
              <a:t>and </a:t>
            </a:r>
            <a:r>
              <a:rPr lang="pt-BR" sz="1800" dirty="0" smtClean="0"/>
              <a:t>programming </a:t>
            </a:r>
            <a:r>
              <a:rPr lang="pt-BR" sz="1800" dirty="0"/>
              <a:t>tasks</a:t>
            </a:r>
          </a:p>
          <a:p>
            <a:r>
              <a:rPr lang="en-US" sz="1800" dirty="0" smtClean="0"/>
              <a:t>Programming </a:t>
            </a:r>
            <a:r>
              <a:rPr lang="en-US" sz="1800" dirty="0"/>
              <a:t>Toolkit with C/C++ source </a:t>
            </a:r>
            <a:r>
              <a:rPr lang="en-US" sz="1800" dirty="0" smtClean="0"/>
              <a:t>files for </a:t>
            </a:r>
            <a:r>
              <a:rPr lang="en-US" sz="1800" dirty="0"/>
              <a:t>creating a programming application </a:t>
            </a:r>
            <a:r>
              <a:rPr lang="en-US" sz="1800" dirty="0" smtClean="0"/>
              <a:t>based </a:t>
            </a:r>
            <a:r>
              <a:rPr lang="pt-BR" sz="1800" dirty="0" smtClean="0"/>
              <a:t>STVP</a:t>
            </a:r>
            <a:endParaRPr lang="pt-BR" sz="1800" dirty="0"/>
          </a:p>
          <a:p>
            <a:r>
              <a:rPr lang="pt-BR" sz="1800" dirty="0" smtClean="0"/>
              <a:t>STVP </a:t>
            </a:r>
            <a:r>
              <a:rPr lang="pt-BR" sz="1800" dirty="0"/>
              <a:t>supports microcontroller </a:t>
            </a:r>
            <a:r>
              <a:rPr lang="pt-BR" sz="1800" dirty="0" smtClean="0"/>
              <a:t>programming </a:t>
            </a:r>
            <a:r>
              <a:rPr lang="en-US" sz="1800" dirty="0" smtClean="0"/>
              <a:t>via </a:t>
            </a:r>
            <a:r>
              <a:rPr lang="en-US" sz="1800" dirty="0"/>
              <a:t>a complete range of hardware </a:t>
            </a:r>
            <a:r>
              <a:rPr lang="en-US" sz="1800" dirty="0" smtClean="0"/>
              <a:t>development tools </a:t>
            </a:r>
            <a:r>
              <a:rPr lang="en-US" sz="1800" dirty="0"/>
              <a:t>and dedicated programmers, including:</a:t>
            </a:r>
          </a:p>
          <a:p>
            <a:pPr lvl="1"/>
            <a:r>
              <a:rPr lang="pt-BR" sz="1400" dirty="0" smtClean="0"/>
              <a:t>ST-LINK in-circuit debugger/programmer for STM8 and STM32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37</a:t>
            </a:fld>
            <a:endParaRPr lang="fr-F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006" y="1258888"/>
            <a:ext cx="4343740" cy="300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73681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640290" y="4313013"/>
            <a:ext cx="7665510" cy="822513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STM32 FLASH LOADER DEMONSTRATOR</a:t>
            </a:r>
            <a:endParaRPr lang="en-US" sz="2700" dirty="0" smtClean="0"/>
          </a:p>
        </p:txBody>
      </p:sp>
    </p:spTree>
    <p:extLst>
      <p:ext uri="{BB962C8B-B14F-4D97-AF65-F5344CB8AC3E}">
        <p14:creationId xmlns:p14="http://schemas.microsoft.com/office/powerpoint/2010/main" val="15854659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 LOADER </a:t>
            </a:r>
            <a:r>
              <a:rPr lang="en-US" dirty="0" smtClean="0"/>
              <a:t>DEMONSTRATOR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7410" y="1258888"/>
            <a:ext cx="3826768" cy="2185214"/>
          </a:xfrm>
        </p:spPr>
        <p:txBody>
          <a:bodyPr/>
          <a:lstStyle/>
          <a:p>
            <a:r>
              <a:rPr lang="en-US" sz="1800" dirty="0" smtClean="0"/>
              <a:t>Illustrate the System Memory boot loader capabilities</a:t>
            </a:r>
          </a:p>
          <a:p>
            <a:r>
              <a:rPr lang="en-US" sz="1800" dirty="0"/>
              <a:t>The Flash loader demonstrator is designed to work with all STMicroelectronics devices </a:t>
            </a:r>
            <a:r>
              <a:rPr lang="en-US" sz="1800" dirty="0" smtClean="0"/>
              <a:t>that support </a:t>
            </a:r>
            <a:r>
              <a:rPr lang="en-US" sz="1800" dirty="0"/>
              <a:t>the system memory boot mode UART protocol</a:t>
            </a:r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39</a:t>
            </a:fld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95" y="1258888"/>
            <a:ext cx="3694686" cy="33843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3645024"/>
            <a:ext cx="3467670" cy="328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4364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 descr="data:image/png;base64,iVBORw0KGgoAAAANSUhEUgAAAHQAAAA2CAMAAAAh1E1yAAAAYFBMVEUAAAAArOf///+AgIBAQEC/v78QEBA9wO3v7++fn58gICBgYGCA1vPf39/Pz89QUFC76fkQsemvr69gy/Cf4PYwMDCPj4/P7/vv+v5wcHBw0PIgtupQxu/f9fyP2/X///93UF06AAAAIHRSTlP/////////////////////////////////////////AFxcG+0AAASMSURBVFjDvVnZtqwoDA0bcLZKrcka+f+/7AdRw6Tevr2ap3M0ZhMSspMUmWWBLbOzDktGBYm91bJWSin1LNstbQDQaimllHI4bQED+HZN0zTNteNyNL8uZEbrupUpXQB0XTHRc0oU+DZvsazPdREj+77kkERElY6qAoabJ0mZjIlifAl3vR9WjiZNTwpXTBUKFZGk28mXBR5vESxrLBljABnTRHWo6ZRFJSk7+aKPXogUKhljoOOaAlsxJDAD1ASmEJ0FRVGlVGlX0ymJSZQV4P5MYIr3iAlUJjVVjqZiA5NIrccCfERqNTCGDOBcACmVc8DMoWfaXMMK2nGYPOch1QOGDAb2YQkAZfTQkp5fjmUxFTm7niOAnxNLhgxqL16dYL4vilDtgFKJOYqYmZPGC9sFDAHMU1MIcufdFtDBjxylVNxUDtHB34YACCj0XarJjPkrlivaefsuQjUAQHF3YsvuGT0z1H5t3Zp/musIWojgpOV8ltx99hlaN28UQJgtavhh9Js1vvLXr/taKHJJaP6ThbMFvTtpb4kvBzWbdtL4p7sY5lObm3oq5qjpyTk8x+kFi7qshRe7cf6hgHB9B05GgYJj9FLGTerpa+bS92qoSZB4q0s9fcgjScMYg1PC0OkMqroslg2PwokjABg7JEjcHmndwrmpJYwxPGFY160scHfKBx5HFxjg+hFCiP7TBSTO+UM6SUnC8xwp+NWL83/HEy0eq4dzj8SlR6Tszjzhx5HcrMZ48Da49odJvNaeXU5quB8G7a5pEh/C+mMLVB+3dIPEd3jSGMMT9B5oLjZWP5N4Tfug9B+BistE4i39n6Di6/MpnVtgUP8laP/qumvumury6R0wgHvefwfaPwA4JN6PIOigtnLLw78LpIel2JwHMPE7Omtzkt7ulfGL448XNn7p8AKxXFMtJFlsgpYIu8H4PbWGuvbnIKZuZSyOUcN418pLg6hqzRN+IyJ8ihcrQgkxZTzVhgm/9up+Iqrk0tJy0HzVyBJiCtQvQp1M6bGMLWSU7VM5y+RRwnNAhyhohMThk7jl2foEv+rdBb1HQaca1LkzA48bntCeMAY4AFpt+zSLFGasV3K9XcIP1ASoioHeghK0jOcktPwIpmrwwgI1EUh1GCD8ns7FduG1wPNjPoGYehCu/xu5MjmIm1BEMtLSVjiFbzZM9ap2ph7TBvENK3x+5i8QDwQ5b7+KNFBep1g9pXx6gxa7QQbwHhG49Ari/ptOzWGZcm0V1V6reEbov4vteVjCH0FOl5JpAO353zXFK1+wGl9cAGD0+lOvRKrUjRJpNjpscgxFLP2+L82ld0uzPxp0bPbiWbseyvhOVis58IcjnSPNfzjpED6r05ayYHhVpjGd8Rrw2pjo2LaiPDqmKw9heqMN4Qczhf3Tmr0RmYHGC/NnuL9LEnPp2lp1aPQKFJHSPCYL/PxRXf/jXZsxBtB1dmBybID26QZeYiANjI0zKnt9ZzHeiUPfpZRSlho74/S2lGellFJKbozeATx+rzzP8/zTdGEn7v9ycPjngB3ZuNw/dX4Tc9RrAHcAAAAASUVORK5CYII=">
            <a:hlinkClick r:id="rId3"/>
          </p:cNvPr>
          <p:cNvSpPr>
            <a:spLocks noChangeAspect="1" noChangeArrowheads="1"/>
          </p:cNvSpPr>
          <p:nvPr/>
        </p:nvSpPr>
        <p:spPr bwMode="auto">
          <a:xfrm>
            <a:off x="87313" y="-204788"/>
            <a:ext cx="1085850" cy="49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4" descr="data:image/png;base64,iVBORw0KGgoAAAANSUhEUgAAAHQAAAA2CAMAAAAh1E1yAAAAYFBMVEUAAAAArOf///+AgIBAQEC/v78QEBA9wO3v7++fn58gICBgYGCA1vPf39/Pz89QUFC76fkQsemvr69gy/Cf4PYwMDCPj4/P7/vv+v5wcHBw0PIgtupQxu/f9fyP2/X///93UF06AAAAIHRSTlP/////////////////////////////////////////AFxcG+0AAASMSURBVFjDvVnZtqwoDA0bcLZKrcka+f+/7AdRw6Tevr2ap3M0ZhMSspMUmWWBLbOzDktGBYm91bJWSin1LNstbQDQaimllHI4bQED+HZN0zTNteNyNL8uZEbrupUpXQB0XTHRc0oU+DZvsazPdREj+77kkERElY6qAoabJ0mZjIlifAl3vR9WjiZNTwpXTBUKFZGk28mXBR5vESxrLBljABnTRHWo6ZRFJSk7+aKPXogUKhljoOOaAlsxJDAD1ASmEJ0FRVGlVGlX0ymJSZQV4P5MYIr3iAlUJjVVjqZiA5NIrccCfERqNTCGDOBcACmVc8DMoWfaXMMK2nGYPOch1QOGDAb2YQkAZfTQkp5fjmUxFTm7niOAnxNLhgxqL16dYL4vilDtgFKJOYqYmZPGC9sFDAHMU1MIcufdFtDBjxylVNxUDtHB34YACCj0XarJjPkrlivaefsuQjUAQHF3YsvuGT0z1H5t3Zp/musIWojgpOV8ltx99hlaN28UQJgtavhh9Js1vvLXr/taKHJJaP6ThbMFvTtpb4kvBzWbdtL4p7sY5lObm3oq5qjpyTk8x+kFi7qshRe7cf6hgHB9B05GgYJj9FLGTerpa+bS92qoSZB4q0s9fcgjScMYg1PC0OkMqroslg2PwokjABg7JEjcHmndwrmpJYwxPGFY160scHfKBx5HFxjg+hFCiP7TBSTO+UM6SUnC8xwp+NWL83/HEy0eq4dzj8SlR6Tszjzhx5HcrMZ48Da49odJvNaeXU5quB8G7a5pEh/C+mMLVB+3dIPEd3jSGMMT9B5oLjZWP5N4Tfug9B+BistE4i39n6Di6/MpnVtgUP8laP/qumvumury6R0wgHvefwfaPwA4JN6PIOigtnLLw78LpIel2JwHMPE7Omtzkt7ulfGL448XNn7p8AKxXFMtJFlsgpYIu8H4PbWGuvbnIKZuZSyOUcN418pLg6hqzRN+IyJ8ihcrQgkxZTzVhgm/9up+Iqrk0tJy0HzVyBJiCtQvQp1M6bGMLWSU7VM5y+RRwnNAhyhohMThk7jl2foEv+rdBb1HQaca1LkzA48bntCeMAY4AFpt+zSLFGasV3K9XcIP1ASoioHeghK0jOcktPwIpmrwwgI1EUh1GCD8ns7FduG1wPNjPoGYehCu/xu5MjmIm1BEMtLSVjiFbzZM9ap2ph7TBvENK3x+5i8QDwQ5b7+KNFBep1g9pXx6gxa7QQbwHhG49Ari/ptOzWGZcm0V1V6reEbov4vteVjCH0FOl5JpAO353zXFK1+wGl9cAGD0+lOvRKrUjRJpNjpscgxFLP2+L82ld0uzPxp0bPbiWbseyvhOVis58IcjnSPNfzjpED6r05ayYHhVpjGd8Rrw2pjo2LaiPDqmKw9heqMN4Qczhf3Tmr0RmYHGC/NnuL9LEnPp2lp1aPQKFJHSPCYL/PxRXf/jXZsxBtB1dmBybID26QZeYiANjI0zKnt9ZzHeiUPfpZRSlho74/S2lGellFJKbozeATx+rzzP8/zTdGEn7v9ycPjngB3ZuNw/dX4Tc9RrAHcAAAAASUVORK5CYII=">
            <a:hlinkClick r:id="rId3"/>
          </p:cNvPr>
          <p:cNvSpPr>
            <a:spLocks noChangeAspect="1" noChangeArrowheads="1"/>
          </p:cNvSpPr>
          <p:nvPr/>
        </p:nvSpPr>
        <p:spPr bwMode="auto">
          <a:xfrm>
            <a:off x="239713" y="-52388"/>
            <a:ext cx="1085850" cy="49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738" y="5147812"/>
            <a:ext cx="499006" cy="29926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905" y="5230810"/>
            <a:ext cx="658173" cy="164082"/>
          </a:xfrm>
          <a:prstGeom prst="rect">
            <a:avLst/>
          </a:prstGeom>
        </p:spPr>
      </p:pic>
      <p:pic>
        <p:nvPicPr>
          <p:cNvPr id="40" name="Picture 2" descr="http://www.st.com/st-web-ui/static/active/en/fragment/website_building_block/site_media/web_image/tasking.gif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08" y="6132399"/>
            <a:ext cx="714190" cy="12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8" descr="http://www.rowley.co.uk/images/CrossWorks_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631" y="6047127"/>
            <a:ext cx="292160" cy="25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6" descr="KEOLAB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314" y="6094906"/>
            <a:ext cx="702415" cy="15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ounded Rectangle 41"/>
          <p:cNvSpPr/>
          <p:nvPr/>
        </p:nvSpPr>
        <p:spPr>
          <a:xfrm>
            <a:off x="6378546" y="4042663"/>
            <a:ext cx="2116369" cy="510840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Monitor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899593" y="4014806"/>
            <a:ext cx="2069500" cy="525179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5255" tIns="37628" rIns="75255" bIns="37628" rtlCol="0" anchor="ctr"/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ea typeface="Times New Roman"/>
                <a:cs typeface="Times New Roman"/>
              </a:rPr>
              <a:t>Generate Code</a:t>
            </a:r>
            <a:endParaRPr lang="fr-FR" sz="1600" dirty="0">
              <a:latin typeface="Times New Roman"/>
              <a:ea typeface="Times New Roman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3130340" y="4016728"/>
            <a:ext cx="2772287" cy="525179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5255" tIns="37628" rIns="75255" bIns="37628" rtlCol="0" anchor="ctr"/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ea typeface="Times New Roman"/>
                <a:cs typeface="Times New Roman"/>
              </a:rPr>
              <a:t>Compile &amp;  Debug</a:t>
            </a:r>
            <a:endParaRPr lang="fr-FR" sz="1600" dirty="0">
              <a:latin typeface="Times New Roman"/>
              <a:ea typeface="Times New Roman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1619672" y="4913028"/>
            <a:ext cx="800033" cy="729460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5255" tIns="37628" rIns="75255" bIns="37628" rtlCol="0" anchor="ctr"/>
          <a:lstStyle/>
          <a:p>
            <a:pPr algn="ctr"/>
            <a:endParaRPr lang="fr-FR" sz="1600" dirty="0">
              <a:latin typeface="Times New Roman"/>
              <a:ea typeface="Times New Roman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99592" y="3453258"/>
            <a:ext cx="2069501" cy="5201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5255" tIns="37628" rIns="75255" bIns="37628"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ea typeface="Times New Roman"/>
                <a:cs typeface="Times New Roman"/>
              </a:rPr>
              <a:t>STM32CubeMX</a:t>
            </a:r>
            <a:endParaRPr lang="fr-FR" sz="2000" dirty="0">
              <a:latin typeface="Times New Roman"/>
              <a:ea typeface="Times New Roman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3130342" y="3453257"/>
            <a:ext cx="2772285" cy="513687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5255" tIns="37628" rIns="75255" bIns="37628"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ea typeface="Times New Roman"/>
                <a:cs typeface="Times New Roman"/>
              </a:rPr>
              <a:t>Partners IDEs</a:t>
            </a:r>
            <a:endParaRPr lang="fr-FR" sz="2000" dirty="0">
              <a:latin typeface="Times New Roman"/>
              <a:ea typeface="Times New Roman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6373439" y="3454636"/>
            <a:ext cx="2116368" cy="513687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5255" tIns="37628" rIns="75255" bIns="37628" rtlCol="0" anchor="ctr"/>
          <a:lstStyle/>
          <a:p>
            <a:pPr algn="ctr"/>
            <a:r>
              <a:rPr lang="fr-FR" sz="2000" dirty="0" err="1" smtClean="0">
                <a:ea typeface="Times New Roman"/>
              </a:rPr>
              <a:t>STMStudio</a:t>
            </a:r>
            <a:endParaRPr lang="fr-FR" sz="2000" dirty="0">
              <a:ea typeface="Times New Roman"/>
            </a:endParaRPr>
          </a:p>
        </p:txBody>
      </p:sp>
      <p:pic>
        <p:nvPicPr>
          <p:cNvPr id="50" name="Picture 4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916" y="5184985"/>
            <a:ext cx="640165" cy="18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Rounded Rectangle 55"/>
          <p:cNvSpPr/>
          <p:nvPr/>
        </p:nvSpPr>
        <p:spPr>
          <a:xfrm>
            <a:off x="2503053" y="4933398"/>
            <a:ext cx="800033" cy="729460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5255" tIns="37628" rIns="75255" bIns="37628" rtlCol="0" anchor="ctr"/>
          <a:lstStyle/>
          <a:p>
            <a:pPr algn="ctr"/>
            <a:endParaRPr lang="fr-FR" sz="1600" dirty="0">
              <a:latin typeface="Times New Roman"/>
              <a:ea typeface="Times New Roman"/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2503053" y="5806874"/>
            <a:ext cx="800033" cy="729460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5255" tIns="37628" rIns="75255" bIns="37628" rtlCol="0" anchor="ctr"/>
          <a:lstStyle/>
          <a:p>
            <a:pPr algn="ctr"/>
            <a:endParaRPr lang="fr-FR" sz="1600" dirty="0">
              <a:solidFill>
                <a:schemeClr val="accent1"/>
              </a:solidFill>
              <a:latin typeface="Times New Roman"/>
              <a:ea typeface="Times New Roman"/>
            </a:endParaRPr>
          </a:p>
        </p:txBody>
      </p:sp>
      <p:pic>
        <p:nvPicPr>
          <p:cNvPr id="60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423699" y="5953408"/>
            <a:ext cx="427820" cy="393942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61" name="Rounded Rectangle 60"/>
          <p:cNvSpPr/>
          <p:nvPr/>
        </p:nvSpPr>
        <p:spPr>
          <a:xfrm>
            <a:off x="3402607" y="5788114"/>
            <a:ext cx="800033" cy="729460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5255" tIns="37628" rIns="75255" bIns="37628" rtlCol="0" anchor="ctr"/>
          <a:lstStyle/>
          <a:p>
            <a:pPr algn="ctr"/>
            <a:endParaRPr lang="fr-FR" sz="1600" dirty="0">
              <a:solidFill>
                <a:schemeClr val="accent1"/>
              </a:solidFill>
              <a:latin typeface="Times New Roman"/>
              <a:ea typeface="Times New Roman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1607773" y="5808956"/>
            <a:ext cx="800033" cy="729460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5255" tIns="37628" rIns="75255" bIns="37628" rtlCol="0" anchor="ctr"/>
          <a:lstStyle/>
          <a:p>
            <a:pPr algn="ctr"/>
            <a:endParaRPr lang="fr-FR" sz="1600" dirty="0">
              <a:solidFill>
                <a:schemeClr val="accent1"/>
              </a:solidFill>
              <a:latin typeface="Times New Roman"/>
              <a:ea typeface="Times New Roman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3394662" y="4933398"/>
            <a:ext cx="800033" cy="729460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5255" tIns="37628" rIns="75255" bIns="37628" rtlCol="0" anchor="ctr"/>
          <a:lstStyle/>
          <a:p>
            <a:pPr algn="ctr"/>
            <a:endParaRPr lang="fr-FR" sz="1600" dirty="0">
              <a:solidFill>
                <a:schemeClr val="accent1"/>
              </a:solidFill>
              <a:latin typeface="Times New Roman"/>
              <a:ea typeface="Times New Roman"/>
            </a:endParaRPr>
          </a:p>
        </p:txBody>
      </p:sp>
      <p:pic>
        <p:nvPicPr>
          <p:cNvPr id="2055" name="Picture 7">
            <a:hlinkClick r:id="rId3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09270" y="5926809"/>
            <a:ext cx="670149" cy="43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ounded Rectangle 63"/>
          <p:cNvSpPr/>
          <p:nvPr/>
        </p:nvSpPr>
        <p:spPr>
          <a:xfrm>
            <a:off x="4274648" y="5778734"/>
            <a:ext cx="800033" cy="729460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5255" tIns="37628" rIns="75255" bIns="37628" rtlCol="0" anchor="ctr"/>
          <a:lstStyle/>
          <a:p>
            <a:pPr algn="ctr"/>
            <a:endParaRPr lang="fr-FR" sz="1600" dirty="0">
              <a:solidFill>
                <a:schemeClr val="accent1"/>
              </a:solidFill>
              <a:latin typeface="Times New Roman"/>
              <a:ea typeface="Times New Roman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4258758" y="4933398"/>
            <a:ext cx="800033" cy="729460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5255" tIns="37628" rIns="75255" bIns="37628" rtlCol="0" anchor="ctr"/>
          <a:lstStyle/>
          <a:p>
            <a:pPr algn="ctr"/>
            <a:endParaRPr lang="fr-FR" sz="1600" dirty="0">
              <a:solidFill>
                <a:schemeClr val="accent1"/>
              </a:solidFill>
              <a:latin typeface="Times New Roman"/>
              <a:ea typeface="Times New Roman"/>
            </a:endParaRPr>
          </a:p>
        </p:txBody>
      </p:sp>
      <p:pic>
        <p:nvPicPr>
          <p:cNvPr id="2057" name="Picture 9" descr="iSYSTEM"/>
          <p:cNvPicPr>
            <a:picLocks noChangeAspect="1" noChangeArrowheads="1"/>
          </p:cNvPicPr>
          <p:nvPr/>
        </p:nvPicPr>
        <p:blipFill>
          <a:blip r:embed="rId1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115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616" y="5086794"/>
            <a:ext cx="638252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ounded Rectangle 65"/>
          <p:cNvSpPr/>
          <p:nvPr/>
        </p:nvSpPr>
        <p:spPr>
          <a:xfrm>
            <a:off x="5194862" y="4933398"/>
            <a:ext cx="1825410" cy="1563731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5255" tIns="37628" rIns="75255" bIns="37628" rtlCol="0" anchor="ctr"/>
          <a:lstStyle/>
          <a:p>
            <a:pPr algn="ctr"/>
            <a:endParaRPr lang="fr-FR" sz="1600" dirty="0">
              <a:solidFill>
                <a:schemeClr val="accent1"/>
              </a:solidFill>
              <a:latin typeface="Times New Roman"/>
              <a:ea typeface="Times New Roman"/>
            </a:endParaRPr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" t="16668" r="8288" b="21486"/>
          <a:stretch/>
        </p:blipFill>
        <p:spPr bwMode="auto">
          <a:xfrm>
            <a:off x="4346656" y="6059165"/>
            <a:ext cx="693838" cy="233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 descr="Where Software meets Hardware">
            <a:hlinkClick r:id="rId15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766" y="5266905"/>
            <a:ext cx="709025" cy="17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 Pinout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62427"/>
            <a:ext cx="2104068" cy="218909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6" descr="http://wiki.micromint.com/images/b/b2/IAR_EWARM_IDE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292" y="1035468"/>
            <a:ext cx="2063109" cy="15689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6" descr="W:\TheITF\docs\MBED\mbed Presentations\mbed Techcon\mbed Online IDE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4427" y="1783081"/>
            <a:ext cx="2249038" cy="1568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" descr="http://www.st.com/st-web-ui/static/active/en/fragment/product_related/rpn_information/sw_package_image/stm-studio.jp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719" y="1191204"/>
            <a:ext cx="2385745" cy="218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itle 2"/>
          <p:cNvSpPr>
            <a:spLocks noGrp="1"/>
          </p:cNvSpPr>
          <p:nvPr>
            <p:ph type="title"/>
          </p:nvPr>
        </p:nvSpPr>
        <p:spPr>
          <a:xfrm>
            <a:off x="457200" y="116632"/>
            <a:ext cx="807524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Comprehensive choice of IDEs</a:t>
            </a:r>
            <a:endParaRPr lang="en-US" dirty="0"/>
          </a:p>
        </p:txBody>
      </p:sp>
      <p:pic>
        <p:nvPicPr>
          <p:cNvPr id="70" name="Picture 2" descr="C:\Users\ldesseig\Documents\My ST Documents\MCD\Projects\STM32Cube V1\Branding Visuals\STM32_Cube_128x128px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844824"/>
            <a:ext cx="740271" cy="68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ounded Rectangle 40"/>
          <p:cNvSpPr/>
          <p:nvPr/>
        </p:nvSpPr>
        <p:spPr>
          <a:xfrm>
            <a:off x="7493810" y="5361481"/>
            <a:ext cx="800033" cy="640919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5255" tIns="37628" rIns="75255" bIns="37628" rtlCol="0" anchor="ctr"/>
          <a:lstStyle/>
          <a:p>
            <a:pPr algn="ctr"/>
            <a:r>
              <a:rPr lang="fr-FR" sz="2000" b="1" dirty="0" smtClean="0">
                <a:solidFill>
                  <a:schemeClr val="tx2"/>
                </a:solidFill>
                <a:ea typeface="Times New Roman"/>
              </a:rPr>
              <a:t>Free </a:t>
            </a:r>
            <a:r>
              <a:rPr lang="fr-FR" sz="2000" b="1" dirty="0" smtClean="0">
                <a:solidFill>
                  <a:schemeClr val="accent1"/>
                </a:solidFill>
                <a:ea typeface="Times New Roman"/>
              </a:rPr>
              <a:t>IDE</a:t>
            </a:r>
            <a:endParaRPr lang="fr-FR" sz="2000" b="1" dirty="0">
              <a:solidFill>
                <a:schemeClr val="accent1"/>
              </a:solidFill>
              <a:ea typeface="Times New Roman"/>
            </a:endParaRPr>
          </a:p>
        </p:txBody>
      </p:sp>
      <p:sp>
        <p:nvSpPr>
          <p:cNvPr id="7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7744" y="678629"/>
            <a:ext cx="544994" cy="198000"/>
          </a:xfrm>
        </p:spPr>
        <p:txBody>
          <a:bodyPr/>
          <a:lstStyle/>
          <a:p>
            <a:fld id="{509C766F-2CD5-4A2A-BBEB-AFA1850CA46D}" type="slidenum">
              <a:rPr lang="en-US" smtClean="0">
                <a:solidFill>
                  <a:prstClr val="white"/>
                </a:solidFill>
              </a:rPr>
              <a:pPr/>
              <a:t>4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261035" y="5146226"/>
            <a:ext cx="733908" cy="260590"/>
          </a:xfrm>
          <a:prstGeom prst="rect">
            <a:avLst/>
          </a:prstGeom>
        </p:spPr>
      </p:pic>
      <p:cxnSp>
        <p:nvCxnSpPr>
          <p:cNvPr id="6" name="Straight Connector 5"/>
          <p:cNvCxnSpPr>
            <a:stCxn id="66" idx="3"/>
          </p:cNvCxnSpPr>
          <p:nvPr/>
        </p:nvCxnSpPr>
        <p:spPr>
          <a:xfrm flipV="1">
            <a:off x="7020272" y="5715263"/>
            <a:ext cx="411351" cy="1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431623" y="5248790"/>
            <a:ext cx="0" cy="901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37744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640290" y="4313013"/>
            <a:ext cx="7665510" cy="82251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DFUSE</a:t>
            </a:r>
            <a:endParaRPr lang="en-US" sz="2700" dirty="0" smtClean="0"/>
          </a:p>
        </p:txBody>
      </p:sp>
    </p:spTree>
    <p:extLst>
      <p:ext uri="{BB962C8B-B14F-4D97-AF65-F5344CB8AC3E}">
        <p14:creationId xmlns:p14="http://schemas.microsoft.com/office/powerpoint/2010/main" val="16258687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7496"/>
            <a:ext cx="3826768" cy="4001095"/>
          </a:xfrm>
        </p:spPr>
        <p:txBody>
          <a:bodyPr/>
          <a:lstStyle/>
          <a:p>
            <a:r>
              <a:rPr lang="en-US" sz="1800" dirty="0" smtClean="0"/>
              <a:t>Perform </a:t>
            </a:r>
            <a:r>
              <a:rPr lang="en-US" sz="1800" dirty="0"/>
              <a:t>the upgrade </a:t>
            </a:r>
            <a:r>
              <a:rPr lang="en-US" sz="1800" dirty="0" smtClean="0"/>
              <a:t>operation with some requires, such as:</a:t>
            </a:r>
          </a:p>
          <a:p>
            <a:pPr lvl="1"/>
            <a:r>
              <a:rPr lang="en-US" sz="1400" dirty="0" smtClean="0"/>
              <a:t>Product identifier </a:t>
            </a:r>
          </a:p>
          <a:p>
            <a:pPr lvl="1"/>
            <a:r>
              <a:rPr lang="en-US" sz="1400" dirty="0" smtClean="0"/>
              <a:t>Vendor identifier</a:t>
            </a:r>
          </a:p>
          <a:p>
            <a:pPr lvl="1"/>
            <a:r>
              <a:rPr lang="en-US" sz="1400" dirty="0" smtClean="0"/>
              <a:t>Firmware </a:t>
            </a:r>
            <a:r>
              <a:rPr lang="en-US" sz="1400" dirty="0"/>
              <a:t>version </a:t>
            </a:r>
            <a:endParaRPr lang="en-US" sz="1400" dirty="0" smtClean="0"/>
          </a:p>
          <a:p>
            <a:pPr lvl="1"/>
            <a:r>
              <a:rPr lang="en-US" sz="1400" dirty="0" smtClean="0"/>
              <a:t>Alternate </a:t>
            </a:r>
            <a:r>
              <a:rPr lang="en-US" sz="1400" dirty="0"/>
              <a:t>setting number (Target ID) of the target to be used, </a:t>
            </a:r>
            <a:endParaRPr lang="en-US" sz="1400" dirty="0" smtClean="0"/>
          </a:p>
          <a:p>
            <a:r>
              <a:rPr lang="en-US" sz="1800" dirty="0" smtClean="0"/>
              <a:t>These </a:t>
            </a:r>
            <a:r>
              <a:rPr lang="en-US" sz="1800" dirty="0"/>
              <a:t>information makes </a:t>
            </a:r>
            <a:r>
              <a:rPr lang="en-US" sz="1800" dirty="0" smtClean="0"/>
              <a:t>the upgrade </a:t>
            </a:r>
            <a:r>
              <a:rPr lang="en-US" sz="1800" dirty="0"/>
              <a:t>targeted and more secure. </a:t>
            </a:r>
            <a:endParaRPr lang="en-US" sz="1800" dirty="0" smtClean="0"/>
          </a:p>
          <a:p>
            <a:r>
              <a:rPr lang="en-US" sz="1800" dirty="0" smtClean="0"/>
              <a:t>To </a:t>
            </a:r>
            <a:r>
              <a:rPr lang="en-US" sz="1800" dirty="0"/>
              <a:t>add this information, a new file format should </a:t>
            </a:r>
            <a:r>
              <a:rPr lang="en-US" sz="1800" dirty="0" smtClean="0"/>
              <a:t>be used</a:t>
            </a:r>
            <a:r>
              <a:rPr lang="en-US" sz="1800" dirty="0"/>
              <a:t>, to be called DFU file </a:t>
            </a:r>
            <a:r>
              <a:rPr lang="en-US" sz="1800" dirty="0" smtClean="0"/>
              <a:t>format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41</a:t>
            </a:fld>
            <a:endParaRPr lang="fr-F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978" y="1277496"/>
            <a:ext cx="4703478" cy="444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50003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640290" y="4313013"/>
            <a:ext cx="7665510" cy="82251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STMSTUDIO</a:t>
            </a:r>
            <a:endParaRPr lang="en-US" sz="2700" dirty="0" smtClean="0"/>
          </a:p>
        </p:txBody>
      </p:sp>
    </p:spTree>
    <p:extLst>
      <p:ext uri="{BB962C8B-B14F-4D97-AF65-F5344CB8AC3E}">
        <p14:creationId xmlns:p14="http://schemas.microsoft.com/office/powerpoint/2010/main" val="12176231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STMSTUDIO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7496"/>
            <a:ext cx="3826768" cy="4985980"/>
          </a:xfrm>
        </p:spPr>
        <p:txBody>
          <a:bodyPr/>
          <a:lstStyle/>
          <a:p>
            <a:r>
              <a:rPr lang="en-US" sz="1800" dirty="0"/>
              <a:t>STM Studio is a non-intrusive tool, preserving </a:t>
            </a:r>
            <a:r>
              <a:rPr lang="en-US" sz="1800" dirty="0" smtClean="0"/>
              <a:t>the </a:t>
            </a:r>
            <a:r>
              <a:rPr lang="pt-BR" sz="1800" dirty="0" smtClean="0"/>
              <a:t>real-time </a:t>
            </a:r>
            <a:r>
              <a:rPr lang="pt-BR" sz="1800" dirty="0"/>
              <a:t>behavior of applications.</a:t>
            </a:r>
          </a:p>
          <a:p>
            <a:r>
              <a:rPr lang="en-US" sz="1800" dirty="0"/>
              <a:t>STM Studio perfectly c</a:t>
            </a:r>
            <a:r>
              <a:rPr lang="en-US" sz="1800" dirty="0" smtClean="0"/>
              <a:t>omplements traditional debugging </a:t>
            </a:r>
            <a:r>
              <a:rPr lang="en-US" sz="1800" dirty="0"/>
              <a:t>tools to fine tune applications. </a:t>
            </a:r>
            <a:endParaRPr lang="en-US" sz="1800" dirty="0" smtClean="0"/>
          </a:p>
          <a:p>
            <a:r>
              <a:rPr lang="en-US" sz="1800" dirty="0" smtClean="0"/>
              <a:t>It </a:t>
            </a:r>
            <a:r>
              <a:rPr lang="en-US" sz="1800" dirty="0"/>
              <a:t>is </a:t>
            </a:r>
            <a:r>
              <a:rPr lang="en-US" sz="1800" dirty="0" smtClean="0"/>
              <a:t>well suited </a:t>
            </a:r>
            <a:r>
              <a:rPr lang="en-US" sz="1800" dirty="0"/>
              <a:t>for debugging applications which cannot </a:t>
            </a:r>
            <a:r>
              <a:rPr lang="en-US" sz="1800" dirty="0" smtClean="0"/>
              <a:t>be stopped</a:t>
            </a:r>
            <a:r>
              <a:rPr lang="en-US" sz="1800" dirty="0"/>
              <a:t>, such as motor control applications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Connects to any STM32 via ST-LINK (JTAG </a:t>
            </a:r>
            <a:r>
              <a:rPr lang="en-US" sz="1800" dirty="0" smtClean="0"/>
              <a:t>or </a:t>
            </a:r>
            <a:r>
              <a:rPr lang="pt-BR" sz="1800" dirty="0" smtClean="0"/>
              <a:t>SWD </a:t>
            </a:r>
            <a:r>
              <a:rPr lang="pt-BR" sz="1800" dirty="0"/>
              <a:t>protocols</a:t>
            </a:r>
            <a:r>
              <a:rPr lang="pt-BR" sz="1800" dirty="0" smtClean="0"/>
              <a:t>), r</a:t>
            </a:r>
            <a:r>
              <a:rPr lang="en-US" sz="1800" dirty="0" err="1" smtClean="0"/>
              <a:t>eads</a:t>
            </a:r>
            <a:r>
              <a:rPr lang="en-US" sz="1800" dirty="0" smtClean="0"/>
              <a:t> </a:t>
            </a:r>
            <a:r>
              <a:rPr lang="en-US" sz="1800" dirty="0"/>
              <a:t>on-the-fly (non intrusive) variables </a:t>
            </a:r>
            <a:r>
              <a:rPr lang="en-US" sz="1800" dirty="0" smtClean="0"/>
              <a:t>from RAM </a:t>
            </a:r>
            <a:r>
              <a:rPr lang="en-US" sz="1800" dirty="0"/>
              <a:t>while application is running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43</a:t>
            </a:fld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501" y="1277496"/>
            <a:ext cx="4469062" cy="481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3742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STM32F0 Labs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 bwMode="auto">
          <a:xfrm>
            <a:off x="701284" y="3402496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spcBef>
                <a:spcPts val="18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None/>
              <a:defRPr sz="1400" kern="1200" baseline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2152"/>
              </a:buClr>
              <a:buFont typeface="Arial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Font typeface="Arial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pic>
        <p:nvPicPr>
          <p:cNvPr id="7" name="Picture 2" descr="C:\Users\ldesseig\Documents\My ST Documents\MCD\Projects\STM32Cube V1\Branding Visuals\STM32_Cube_128x128p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692696"/>
            <a:ext cx="1119600" cy="11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Peripherals</a:t>
            </a:r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>
          <a:xfrm>
            <a:off x="323528" y="1277496"/>
            <a:ext cx="8229600" cy="104644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GPIO &amp; EXTI (1.1)</a:t>
            </a:r>
          </a:p>
          <a:p>
            <a:pPr marL="812800" lvl="1" indent="-457200">
              <a:buFont typeface="+mj-lt"/>
              <a:buAutoNum type="arabicPeriod"/>
            </a:pPr>
            <a:r>
              <a:rPr lang="en-US" dirty="0" smtClean="0"/>
              <a:t>GPIO lab (1.1.1)</a:t>
            </a:r>
          </a:p>
          <a:p>
            <a:pPr marL="812800" lvl="1" indent="-457200">
              <a:buFont typeface="+mj-lt"/>
              <a:buAutoNum type="arabicPeriod"/>
            </a:pPr>
            <a:r>
              <a:rPr lang="en-US" dirty="0" smtClean="0"/>
              <a:t>EXTI </a:t>
            </a:r>
            <a:r>
              <a:rPr lang="en-US" dirty="0"/>
              <a:t>lab </a:t>
            </a:r>
            <a:r>
              <a:rPr lang="en-US" dirty="0" smtClean="0"/>
              <a:t>(1.1.2)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45</a:t>
            </a:fld>
            <a:endParaRPr lang="fr-FR" dirty="0"/>
          </a:p>
        </p:txBody>
      </p:sp>
      <p:grpSp>
        <p:nvGrpSpPr>
          <p:cNvPr id="25" name="Group 130"/>
          <p:cNvGrpSpPr>
            <a:grpSpLocks/>
          </p:cNvGrpSpPr>
          <p:nvPr/>
        </p:nvGrpSpPr>
        <p:grpSpPr bwMode="auto">
          <a:xfrm>
            <a:off x="6821757" y="3312566"/>
            <a:ext cx="1288184" cy="2299464"/>
            <a:chOff x="971600" y="2429301"/>
            <a:chExt cx="2082771" cy="3717998"/>
          </a:xfrm>
        </p:grpSpPr>
        <p:pic>
          <p:nvPicPr>
            <p:cNvPr id="26" name="Picture 25" descr="stm32_module.jp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3429000"/>
              <a:ext cx="2082771" cy="2718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Freeform 26"/>
            <p:cNvSpPr/>
            <p:nvPr/>
          </p:nvSpPr>
          <p:spPr>
            <a:xfrm>
              <a:off x="2073887" y="2430536"/>
              <a:ext cx="513343" cy="1149938"/>
            </a:xfrm>
            <a:custGeom>
              <a:avLst/>
              <a:gdLst>
                <a:gd name="connsiteX0" fmla="*/ 0 w 511791"/>
                <a:gd name="connsiteY0" fmla="*/ 0 h 1150961"/>
                <a:gd name="connsiteX1" fmla="*/ 491319 w 511791"/>
                <a:gd name="connsiteY1" fmla="*/ 218365 h 1150961"/>
                <a:gd name="connsiteX2" fmla="*/ 122830 w 511791"/>
                <a:gd name="connsiteY2" fmla="*/ 764275 h 1150961"/>
                <a:gd name="connsiteX3" fmla="*/ 368489 w 511791"/>
                <a:gd name="connsiteY3" fmla="*/ 1091821 h 1150961"/>
                <a:gd name="connsiteX4" fmla="*/ 368489 w 511791"/>
                <a:gd name="connsiteY4" fmla="*/ 1119117 h 115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1791" h="1150961">
                  <a:moveTo>
                    <a:pt x="0" y="0"/>
                  </a:moveTo>
                  <a:cubicBezTo>
                    <a:pt x="235423" y="45493"/>
                    <a:pt x="470847" y="90986"/>
                    <a:pt x="491319" y="218365"/>
                  </a:cubicBezTo>
                  <a:cubicBezTo>
                    <a:pt x="511791" y="345744"/>
                    <a:pt x="143302" y="618699"/>
                    <a:pt x="122830" y="764275"/>
                  </a:cubicBezTo>
                  <a:cubicBezTo>
                    <a:pt x="102358" y="909851"/>
                    <a:pt x="327546" y="1032681"/>
                    <a:pt x="368489" y="1091821"/>
                  </a:cubicBezTo>
                  <a:cubicBezTo>
                    <a:pt x="409432" y="1150961"/>
                    <a:pt x="388960" y="1135039"/>
                    <a:pt x="368489" y="1119117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pic>
        <p:nvPicPr>
          <p:cNvPr id="13" name="Picture 2" descr="C:\Users\ldesseig\Documents\My ST Documents\MCD\Projects\STM32Cube V1\Branding Visuals\STM32_Cube_128x128p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744" y="2542553"/>
            <a:ext cx="1119600" cy="11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 bwMode="auto">
          <a:xfrm>
            <a:off x="251520" y="71409"/>
            <a:ext cx="73967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5400" b="1" dirty="0">
                <a:solidFill>
                  <a:schemeClr val="accent2"/>
                </a:solidFill>
              </a:rPr>
              <a:t>1</a:t>
            </a:r>
            <a:endParaRPr lang="en-US" sz="5400" b="1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83869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Basic </a:t>
            </a:r>
            <a:r>
              <a:rPr lang="en-US" dirty="0"/>
              <a:t>communication peripherals</a:t>
            </a:r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>
          <a:xfrm>
            <a:off x="323528" y="1277496"/>
            <a:ext cx="8229600" cy="418576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UART (2.1)</a:t>
            </a:r>
          </a:p>
          <a:p>
            <a:pPr marL="812800" lvl="1" indent="-457200">
              <a:buFont typeface="+mj-lt"/>
              <a:buAutoNum type="arabicPeriod"/>
            </a:pPr>
            <a:r>
              <a:rPr lang="en-US" dirty="0" smtClean="0"/>
              <a:t>UART Poll </a:t>
            </a:r>
            <a:r>
              <a:rPr lang="en-US" dirty="0"/>
              <a:t>lab </a:t>
            </a:r>
            <a:r>
              <a:rPr lang="en-US" dirty="0" smtClean="0"/>
              <a:t>(2.1.1)</a:t>
            </a:r>
          </a:p>
          <a:p>
            <a:pPr marL="812800" lvl="1" indent="-457200">
              <a:buFont typeface="+mj-lt"/>
              <a:buAutoNum type="arabicPeriod"/>
            </a:pPr>
            <a:r>
              <a:rPr lang="en-US" dirty="0" smtClean="0"/>
              <a:t>UART Interrupt </a:t>
            </a:r>
            <a:r>
              <a:rPr lang="en-US" dirty="0"/>
              <a:t>lab </a:t>
            </a:r>
            <a:r>
              <a:rPr lang="en-US" dirty="0" smtClean="0"/>
              <a:t>(2.1.2)</a:t>
            </a:r>
          </a:p>
          <a:p>
            <a:pPr marL="812800" lvl="1" indent="-457200">
              <a:buFont typeface="+mj-lt"/>
              <a:buAutoNum type="arabicPeriod"/>
            </a:pPr>
            <a:r>
              <a:rPr lang="en-US" dirty="0" smtClean="0"/>
              <a:t>UART DMA lab (2.1.3)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SPI (2.2)</a:t>
            </a:r>
          </a:p>
          <a:p>
            <a:pPr marL="812800" lvl="1" indent="-457200">
              <a:buFont typeface="+mj-lt"/>
              <a:buAutoNum type="arabicPeriod"/>
            </a:pPr>
            <a:r>
              <a:rPr lang="en-GB" dirty="0"/>
              <a:t>SPI Poll </a:t>
            </a:r>
            <a:r>
              <a:rPr lang="en-GB" dirty="0" smtClean="0"/>
              <a:t>lab (2.2.1)</a:t>
            </a:r>
            <a:endParaRPr lang="en-GB" dirty="0"/>
          </a:p>
          <a:p>
            <a:pPr marL="812800" lvl="1" indent="-457200">
              <a:buFont typeface="+mj-lt"/>
              <a:buAutoNum type="arabicPeriod"/>
            </a:pPr>
            <a:r>
              <a:rPr lang="en-US" dirty="0"/>
              <a:t>SPI Interrupt </a:t>
            </a:r>
            <a:r>
              <a:rPr lang="en-US" dirty="0" smtClean="0"/>
              <a:t>lab (2.2.2)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I2C (2.3)</a:t>
            </a:r>
          </a:p>
          <a:p>
            <a:pPr marL="812800" lvl="1" indent="-457200">
              <a:buFont typeface="+mj-lt"/>
              <a:buAutoNum type="arabicPeriod"/>
            </a:pPr>
            <a:r>
              <a:rPr lang="en-US" dirty="0" smtClean="0"/>
              <a:t>I2C </a:t>
            </a:r>
            <a:r>
              <a:rPr lang="en-GB" dirty="0" smtClean="0"/>
              <a:t>Interrupt lab (2.3.2)</a:t>
            </a:r>
            <a:endParaRPr lang="en-GB" dirty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de-DE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46</a:t>
            </a:fld>
            <a:endParaRPr lang="fr-FR" dirty="0"/>
          </a:p>
        </p:txBody>
      </p:sp>
      <p:grpSp>
        <p:nvGrpSpPr>
          <p:cNvPr id="25" name="Group 130"/>
          <p:cNvGrpSpPr>
            <a:grpSpLocks/>
          </p:cNvGrpSpPr>
          <p:nvPr/>
        </p:nvGrpSpPr>
        <p:grpSpPr bwMode="auto">
          <a:xfrm>
            <a:off x="6821757" y="3312566"/>
            <a:ext cx="1288184" cy="2299464"/>
            <a:chOff x="971600" y="2429301"/>
            <a:chExt cx="2082771" cy="3717998"/>
          </a:xfrm>
        </p:grpSpPr>
        <p:pic>
          <p:nvPicPr>
            <p:cNvPr id="26" name="Picture 25" descr="stm32_module.jp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3429000"/>
              <a:ext cx="2082771" cy="2718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Freeform 26"/>
            <p:cNvSpPr/>
            <p:nvPr/>
          </p:nvSpPr>
          <p:spPr>
            <a:xfrm>
              <a:off x="2073887" y="2430536"/>
              <a:ext cx="513343" cy="1149938"/>
            </a:xfrm>
            <a:custGeom>
              <a:avLst/>
              <a:gdLst>
                <a:gd name="connsiteX0" fmla="*/ 0 w 511791"/>
                <a:gd name="connsiteY0" fmla="*/ 0 h 1150961"/>
                <a:gd name="connsiteX1" fmla="*/ 491319 w 511791"/>
                <a:gd name="connsiteY1" fmla="*/ 218365 h 1150961"/>
                <a:gd name="connsiteX2" fmla="*/ 122830 w 511791"/>
                <a:gd name="connsiteY2" fmla="*/ 764275 h 1150961"/>
                <a:gd name="connsiteX3" fmla="*/ 368489 w 511791"/>
                <a:gd name="connsiteY3" fmla="*/ 1091821 h 1150961"/>
                <a:gd name="connsiteX4" fmla="*/ 368489 w 511791"/>
                <a:gd name="connsiteY4" fmla="*/ 1119117 h 115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1791" h="1150961">
                  <a:moveTo>
                    <a:pt x="0" y="0"/>
                  </a:moveTo>
                  <a:cubicBezTo>
                    <a:pt x="235423" y="45493"/>
                    <a:pt x="470847" y="90986"/>
                    <a:pt x="491319" y="218365"/>
                  </a:cubicBezTo>
                  <a:cubicBezTo>
                    <a:pt x="511791" y="345744"/>
                    <a:pt x="143302" y="618699"/>
                    <a:pt x="122830" y="764275"/>
                  </a:cubicBezTo>
                  <a:cubicBezTo>
                    <a:pt x="102358" y="909851"/>
                    <a:pt x="327546" y="1032681"/>
                    <a:pt x="368489" y="1091821"/>
                  </a:cubicBezTo>
                  <a:cubicBezTo>
                    <a:pt x="409432" y="1150961"/>
                    <a:pt x="388960" y="1135039"/>
                    <a:pt x="368489" y="1119117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pic>
        <p:nvPicPr>
          <p:cNvPr id="13" name="Picture 2" descr="C:\Users\ldesseig\Documents\My ST Documents\MCD\Projects\STM32Cube V1\Branding Visuals\STM32_Cube_128x128p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744" y="2542553"/>
            <a:ext cx="1119600" cy="11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51520" y="71409"/>
            <a:ext cx="73967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5400" b="1" dirty="0">
                <a:solidFill>
                  <a:schemeClr val="accent2"/>
                </a:solidFill>
              </a:rPr>
              <a:t>2</a:t>
            </a:r>
            <a:endParaRPr lang="en-US" sz="5400" b="1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60232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Timing </a:t>
            </a:r>
            <a:r>
              <a:rPr lang="en-US" dirty="0"/>
              <a:t>peripherals</a:t>
            </a:r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>
          <a:xfrm>
            <a:off x="251520" y="1277496"/>
            <a:ext cx="8229600" cy="210826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TIM (3.1)</a:t>
            </a:r>
          </a:p>
          <a:p>
            <a:pPr marL="812800" lvl="1" indent="-457200">
              <a:buFont typeface="+mj-lt"/>
              <a:buAutoNum type="arabicPeriod"/>
            </a:pPr>
            <a:r>
              <a:rPr lang="en-US" dirty="0" smtClean="0"/>
              <a:t>TIM Interrupt lab (3.1.1)</a:t>
            </a:r>
          </a:p>
          <a:p>
            <a:pPr marL="457200" indent="-457200">
              <a:buFont typeface="+mj-lt"/>
              <a:buAutoNum type="arabicPeriod" startAt="12"/>
            </a:pPr>
            <a:endParaRPr lang="en-US" dirty="0" smtClean="0"/>
          </a:p>
          <a:p>
            <a:pPr marL="457200" indent="-457200">
              <a:buFont typeface="+mj-lt"/>
              <a:buAutoNum type="arabicPeriod" startAt="12"/>
            </a:pPr>
            <a:endParaRPr lang="en-US" dirty="0" smtClean="0"/>
          </a:p>
          <a:p>
            <a:pPr marL="457200" indent="-457200">
              <a:buFont typeface="+mj-lt"/>
              <a:buAutoNum type="arabicPeriod" startAt="12"/>
            </a:pP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47</a:t>
            </a:fld>
            <a:endParaRPr lang="fr-FR" dirty="0"/>
          </a:p>
        </p:txBody>
      </p:sp>
      <p:grpSp>
        <p:nvGrpSpPr>
          <p:cNvPr id="25" name="Group 130"/>
          <p:cNvGrpSpPr>
            <a:grpSpLocks/>
          </p:cNvGrpSpPr>
          <p:nvPr/>
        </p:nvGrpSpPr>
        <p:grpSpPr bwMode="auto">
          <a:xfrm>
            <a:off x="6821757" y="3312566"/>
            <a:ext cx="1288184" cy="2299464"/>
            <a:chOff x="971600" y="2429301"/>
            <a:chExt cx="2082771" cy="3717998"/>
          </a:xfrm>
        </p:grpSpPr>
        <p:pic>
          <p:nvPicPr>
            <p:cNvPr id="26" name="Picture 25" descr="stm32_module.jp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3429000"/>
              <a:ext cx="2082771" cy="2718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Freeform 26"/>
            <p:cNvSpPr/>
            <p:nvPr/>
          </p:nvSpPr>
          <p:spPr>
            <a:xfrm>
              <a:off x="2073887" y="2430536"/>
              <a:ext cx="513343" cy="1149938"/>
            </a:xfrm>
            <a:custGeom>
              <a:avLst/>
              <a:gdLst>
                <a:gd name="connsiteX0" fmla="*/ 0 w 511791"/>
                <a:gd name="connsiteY0" fmla="*/ 0 h 1150961"/>
                <a:gd name="connsiteX1" fmla="*/ 491319 w 511791"/>
                <a:gd name="connsiteY1" fmla="*/ 218365 h 1150961"/>
                <a:gd name="connsiteX2" fmla="*/ 122830 w 511791"/>
                <a:gd name="connsiteY2" fmla="*/ 764275 h 1150961"/>
                <a:gd name="connsiteX3" fmla="*/ 368489 w 511791"/>
                <a:gd name="connsiteY3" fmla="*/ 1091821 h 1150961"/>
                <a:gd name="connsiteX4" fmla="*/ 368489 w 511791"/>
                <a:gd name="connsiteY4" fmla="*/ 1119117 h 115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1791" h="1150961">
                  <a:moveTo>
                    <a:pt x="0" y="0"/>
                  </a:moveTo>
                  <a:cubicBezTo>
                    <a:pt x="235423" y="45493"/>
                    <a:pt x="470847" y="90986"/>
                    <a:pt x="491319" y="218365"/>
                  </a:cubicBezTo>
                  <a:cubicBezTo>
                    <a:pt x="511791" y="345744"/>
                    <a:pt x="143302" y="618699"/>
                    <a:pt x="122830" y="764275"/>
                  </a:cubicBezTo>
                  <a:cubicBezTo>
                    <a:pt x="102358" y="909851"/>
                    <a:pt x="327546" y="1032681"/>
                    <a:pt x="368489" y="1091821"/>
                  </a:cubicBezTo>
                  <a:cubicBezTo>
                    <a:pt x="409432" y="1150961"/>
                    <a:pt x="388960" y="1135039"/>
                    <a:pt x="368489" y="1119117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pic>
        <p:nvPicPr>
          <p:cNvPr id="13" name="Picture 2" descr="C:\Users\ldesseig\Documents\My ST Documents\MCD\Projects\STM32Cube V1\Branding Visuals\STM32_Cube_128x128p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744" y="2542553"/>
            <a:ext cx="1119600" cy="11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51520" y="71409"/>
            <a:ext cx="73967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5400" b="1" dirty="0">
                <a:solidFill>
                  <a:schemeClr val="accent2"/>
                </a:solidFill>
              </a:rPr>
              <a:t>3</a:t>
            </a:r>
            <a:endParaRPr lang="en-US" sz="5400" b="1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35564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Analog </a:t>
            </a:r>
            <a:r>
              <a:rPr lang="en-US" dirty="0"/>
              <a:t>peripherals</a:t>
            </a:r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>
          <a:xfrm>
            <a:off x="251520" y="1277496"/>
            <a:ext cx="8229600" cy="72327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ADC (4.1)</a:t>
            </a:r>
          </a:p>
          <a:p>
            <a:pPr marL="812800" lvl="1" indent="-457200">
              <a:buFont typeface="+mj-lt"/>
              <a:buAutoNum type="arabicPeriod"/>
            </a:pPr>
            <a:r>
              <a:rPr lang="en-US" dirty="0" smtClean="0"/>
              <a:t>ADC Interrupt lab (4.1.2)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48</a:t>
            </a:fld>
            <a:endParaRPr lang="fr-FR" dirty="0"/>
          </a:p>
        </p:txBody>
      </p:sp>
      <p:grpSp>
        <p:nvGrpSpPr>
          <p:cNvPr id="25" name="Group 130"/>
          <p:cNvGrpSpPr>
            <a:grpSpLocks/>
          </p:cNvGrpSpPr>
          <p:nvPr/>
        </p:nvGrpSpPr>
        <p:grpSpPr bwMode="auto">
          <a:xfrm>
            <a:off x="6821757" y="3312566"/>
            <a:ext cx="1288184" cy="2299464"/>
            <a:chOff x="971600" y="2429301"/>
            <a:chExt cx="2082771" cy="3717998"/>
          </a:xfrm>
        </p:grpSpPr>
        <p:pic>
          <p:nvPicPr>
            <p:cNvPr id="26" name="Picture 25" descr="stm32_module.jp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3429000"/>
              <a:ext cx="2082771" cy="2718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Freeform 26"/>
            <p:cNvSpPr/>
            <p:nvPr/>
          </p:nvSpPr>
          <p:spPr>
            <a:xfrm>
              <a:off x="2073887" y="2430536"/>
              <a:ext cx="513343" cy="1149938"/>
            </a:xfrm>
            <a:custGeom>
              <a:avLst/>
              <a:gdLst>
                <a:gd name="connsiteX0" fmla="*/ 0 w 511791"/>
                <a:gd name="connsiteY0" fmla="*/ 0 h 1150961"/>
                <a:gd name="connsiteX1" fmla="*/ 491319 w 511791"/>
                <a:gd name="connsiteY1" fmla="*/ 218365 h 1150961"/>
                <a:gd name="connsiteX2" fmla="*/ 122830 w 511791"/>
                <a:gd name="connsiteY2" fmla="*/ 764275 h 1150961"/>
                <a:gd name="connsiteX3" fmla="*/ 368489 w 511791"/>
                <a:gd name="connsiteY3" fmla="*/ 1091821 h 1150961"/>
                <a:gd name="connsiteX4" fmla="*/ 368489 w 511791"/>
                <a:gd name="connsiteY4" fmla="*/ 1119117 h 115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1791" h="1150961">
                  <a:moveTo>
                    <a:pt x="0" y="0"/>
                  </a:moveTo>
                  <a:cubicBezTo>
                    <a:pt x="235423" y="45493"/>
                    <a:pt x="470847" y="90986"/>
                    <a:pt x="491319" y="218365"/>
                  </a:cubicBezTo>
                  <a:cubicBezTo>
                    <a:pt x="511791" y="345744"/>
                    <a:pt x="143302" y="618699"/>
                    <a:pt x="122830" y="764275"/>
                  </a:cubicBezTo>
                  <a:cubicBezTo>
                    <a:pt x="102358" y="909851"/>
                    <a:pt x="327546" y="1032681"/>
                    <a:pt x="368489" y="1091821"/>
                  </a:cubicBezTo>
                  <a:cubicBezTo>
                    <a:pt x="409432" y="1150961"/>
                    <a:pt x="388960" y="1135039"/>
                    <a:pt x="368489" y="1119117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pic>
        <p:nvPicPr>
          <p:cNvPr id="13" name="Picture 2" descr="C:\Users\ldesseig\Documents\My ST Documents\MCD\Projects\STM32Cube V1\Branding Visuals\STM32_Cube_128x128p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744" y="2542553"/>
            <a:ext cx="1119600" cy="11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51520" y="71409"/>
            <a:ext cx="73967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5400" b="1" dirty="0">
                <a:solidFill>
                  <a:schemeClr val="accent2"/>
                </a:solidFill>
              </a:rPr>
              <a:t>4</a:t>
            </a:r>
            <a:endParaRPr lang="en-US" sz="5400" b="1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82324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Control peripherals</a:t>
            </a:r>
            <a:endParaRPr lang="en-US" dirty="0"/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>
          <a:xfrm>
            <a:off x="251520" y="1277496"/>
            <a:ext cx="8229600" cy="164660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CRC(5.1)</a:t>
            </a:r>
          </a:p>
          <a:p>
            <a:pPr marL="812800" lvl="1" indent="-457200">
              <a:buFont typeface="+mj-lt"/>
              <a:buAutoNum type="arabicPeriod"/>
            </a:pPr>
            <a:r>
              <a:rPr lang="en-US" dirty="0" smtClean="0"/>
              <a:t>TIM Interrupt lab (5.1.1)</a:t>
            </a:r>
          </a:p>
          <a:p>
            <a:pPr marL="457200" indent="-457200">
              <a:buFont typeface="+mj-lt"/>
              <a:buAutoNum type="arabicPeriod" startAt="12"/>
            </a:pPr>
            <a:endParaRPr lang="en-US" dirty="0" smtClean="0"/>
          </a:p>
          <a:p>
            <a:pPr marL="457200" indent="-457200">
              <a:buFont typeface="+mj-lt"/>
              <a:buAutoNum type="arabicPeriod" startAt="12"/>
            </a:pP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49</a:t>
            </a:fld>
            <a:endParaRPr lang="fr-FR" dirty="0"/>
          </a:p>
        </p:txBody>
      </p:sp>
      <p:grpSp>
        <p:nvGrpSpPr>
          <p:cNvPr id="25" name="Group 130"/>
          <p:cNvGrpSpPr>
            <a:grpSpLocks/>
          </p:cNvGrpSpPr>
          <p:nvPr/>
        </p:nvGrpSpPr>
        <p:grpSpPr bwMode="auto">
          <a:xfrm>
            <a:off x="6821757" y="3312566"/>
            <a:ext cx="1288184" cy="2299464"/>
            <a:chOff x="971600" y="2429301"/>
            <a:chExt cx="2082771" cy="3717998"/>
          </a:xfrm>
        </p:grpSpPr>
        <p:pic>
          <p:nvPicPr>
            <p:cNvPr id="26" name="Picture 25" descr="stm32_module.jp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3429000"/>
              <a:ext cx="2082771" cy="2718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Freeform 26"/>
            <p:cNvSpPr/>
            <p:nvPr/>
          </p:nvSpPr>
          <p:spPr>
            <a:xfrm>
              <a:off x="2073887" y="2430536"/>
              <a:ext cx="513343" cy="1149938"/>
            </a:xfrm>
            <a:custGeom>
              <a:avLst/>
              <a:gdLst>
                <a:gd name="connsiteX0" fmla="*/ 0 w 511791"/>
                <a:gd name="connsiteY0" fmla="*/ 0 h 1150961"/>
                <a:gd name="connsiteX1" fmla="*/ 491319 w 511791"/>
                <a:gd name="connsiteY1" fmla="*/ 218365 h 1150961"/>
                <a:gd name="connsiteX2" fmla="*/ 122830 w 511791"/>
                <a:gd name="connsiteY2" fmla="*/ 764275 h 1150961"/>
                <a:gd name="connsiteX3" fmla="*/ 368489 w 511791"/>
                <a:gd name="connsiteY3" fmla="*/ 1091821 h 1150961"/>
                <a:gd name="connsiteX4" fmla="*/ 368489 w 511791"/>
                <a:gd name="connsiteY4" fmla="*/ 1119117 h 115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1791" h="1150961">
                  <a:moveTo>
                    <a:pt x="0" y="0"/>
                  </a:moveTo>
                  <a:cubicBezTo>
                    <a:pt x="235423" y="45493"/>
                    <a:pt x="470847" y="90986"/>
                    <a:pt x="491319" y="218365"/>
                  </a:cubicBezTo>
                  <a:cubicBezTo>
                    <a:pt x="511791" y="345744"/>
                    <a:pt x="143302" y="618699"/>
                    <a:pt x="122830" y="764275"/>
                  </a:cubicBezTo>
                  <a:cubicBezTo>
                    <a:pt x="102358" y="909851"/>
                    <a:pt x="327546" y="1032681"/>
                    <a:pt x="368489" y="1091821"/>
                  </a:cubicBezTo>
                  <a:cubicBezTo>
                    <a:pt x="409432" y="1150961"/>
                    <a:pt x="388960" y="1135039"/>
                    <a:pt x="368489" y="1119117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pic>
        <p:nvPicPr>
          <p:cNvPr id="13" name="Picture 2" descr="C:\Users\ldesseig\Documents\My ST Documents\MCD\Projects\STM32Cube V1\Branding Visuals\STM32_Cube_128x128p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744" y="2542553"/>
            <a:ext cx="1119600" cy="11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51520" y="71409"/>
            <a:ext cx="73967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5400" b="1" dirty="0">
                <a:solidFill>
                  <a:schemeClr val="accent2"/>
                </a:solidFill>
              </a:rPr>
              <a:t>5</a:t>
            </a:r>
            <a:endParaRPr lang="en-US" sz="5400" b="1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859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System </a:t>
            </a:r>
            <a:r>
              <a:rPr lang="fr-FR" dirty="0" err="1" smtClean="0"/>
              <a:t>Workbench</a:t>
            </a:r>
            <a:r>
              <a:rPr lang="fr-FR" dirty="0" smtClean="0"/>
              <a:t> for STM32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88148"/>
            <a:ext cx="4038600" cy="4339650"/>
          </a:xfrm>
        </p:spPr>
        <p:txBody>
          <a:bodyPr/>
          <a:lstStyle/>
          <a:p>
            <a:r>
              <a:rPr lang="fr-FR" dirty="0" smtClean="0">
                <a:solidFill>
                  <a:schemeClr val="tx2"/>
                </a:solidFill>
              </a:rPr>
              <a:t>Free</a:t>
            </a:r>
            <a:r>
              <a:rPr lang="fr-FR" dirty="0" smtClean="0"/>
              <a:t> Eclipse-</a:t>
            </a:r>
            <a:r>
              <a:rPr lang="fr-FR" dirty="0" err="1" smtClean="0"/>
              <a:t>based</a:t>
            </a:r>
            <a:r>
              <a:rPr lang="fr-FR" dirty="0" smtClean="0"/>
              <a:t> flexible software </a:t>
            </a:r>
            <a:r>
              <a:rPr lang="fr-FR" dirty="0" err="1" smtClean="0"/>
              <a:t>development</a:t>
            </a:r>
            <a:r>
              <a:rPr lang="fr-FR" dirty="0" smtClean="0"/>
              <a:t> </a:t>
            </a:r>
            <a:r>
              <a:rPr lang="fr-FR" dirty="0" err="1" smtClean="0"/>
              <a:t>environment</a:t>
            </a:r>
            <a:r>
              <a:rPr lang="fr-FR" dirty="0" smtClean="0"/>
              <a:t> :</a:t>
            </a:r>
          </a:p>
          <a:p>
            <a:pPr lvl="1"/>
            <a:r>
              <a:rPr lang="fr-FR" dirty="0" err="1" smtClean="0"/>
              <a:t>Covers</a:t>
            </a:r>
            <a:r>
              <a:rPr lang="fr-FR" dirty="0" smtClean="0"/>
              <a:t> the full range of STM32 </a:t>
            </a:r>
            <a:r>
              <a:rPr lang="fr-FR" dirty="0" err="1" smtClean="0"/>
              <a:t>mcus</a:t>
            </a:r>
            <a:r>
              <a:rPr lang="fr-FR" dirty="0" smtClean="0"/>
              <a:t> and </a:t>
            </a:r>
            <a:r>
              <a:rPr lang="fr-FR" dirty="0" err="1" smtClean="0"/>
              <a:t>associated</a:t>
            </a:r>
            <a:r>
              <a:rPr lang="fr-FR" dirty="0" smtClean="0"/>
              <a:t> </a:t>
            </a:r>
            <a:r>
              <a:rPr lang="fr-FR" dirty="0" err="1" smtClean="0"/>
              <a:t>boards</a:t>
            </a:r>
            <a:r>
              <a:rPr lang="fr-FR" dirty="0" smtClean="0"/>
              <a:t> (</a:t>
            </a:r>
            <a:r>
              <a:rPr lang="fr-FR" dirty="0" err="1" smtClean="0"/>
              <a:t>Nucleo</a:t>
            </a:r>
            <a:r>
              <a:rPr lang="fr-FR" dirty="0" smtClean="0"/>
              <a:t>, </a:t>
            </a:r>
            <a:r>
              <a:rPr lang="fr-FR" dirty="0" err="1" smtClean="0"/>
              <a:t>Discovery</a:t>
            </a:r>
            <a:r>
              <a:rPr lang="fr-FR" dirty="0" smtClean="0"/>
              <a:t>, </a:t>
            </a:r>
            <a:r>
              <a:rPr lang="fr-FR" dirty="0" err="1" smtClean="0"/>
              <a:t>Eval</a:t>
            </a:r>
            <a:r>
              <a:rPr lang="fr-FR" dirty="0" smtClean="0"/>
              <a:t>).</a:t>
            </a:r>
          </a:p>
          <a:p>
            <a:pPr lvl="1"/>
            <a:r>
              <a:rPr lang="fr-FR" dirty="0" err="1" smtClean="0"/>
              <a:t>Comprehensive</a:t>
            </a:r>
            <a:r>
              <a:rPr lang="fr-FR" dirty="0" smtClean="0"/>
              <a:t> support for STM32 </a:t>
            </a:r>
            <a:r>
              <a:rPr lang="fr-FR" dirty="0" err="1" smtClean="0"/>
              <a:t>firmware</a:t>
            </a:r>
            <a:r>
              <a:rPr lang="fr-FR" dirty="0" smtClean="0"/>
              <a:t> (Standard </a:t>
            </a:r>
            <a:r>
              <a:rPr lang="fr-FR" dirty="0" err="1" smtClean="0"/>
              <a:t>Peripheral</a:t>
            </a:r>
            <a:r>
              <a:rPr lang="fr-FR" dirty="0" smtClean="0"/>
              <a:t> </a:t>
            </a:r>
            <a:r>
              <a:rPr lang="fr-FR" dirty="0" err="1" smtClean="0"/>
              <a:t>library</a:t>
            </a:r>
            <a:r>
              <a:rPr lang="fr-FR" dirty="0" smtClean="0"/>
              <a:t> or Cube HAL).</a:t>
            </a:r>
          </a:p>
          <a:p>
            <a:pPr lvl="1"/>
            <a:r>
              <a:rPr lang="fr-FR" dirty="0" smtClean="0"/>
              <a:t>Customisation </a:t>
            </a:r>
            <a:r>
              <a:rPr lang="fr-FR" dirty="0" err="1" smtClean="0"/>
              <a:t>enabled</a:t>
            </a:r>
            <a:r>
              <a:rPr lang="fr-FR" dirty="0" smtClean="0"/>
              <a:t> </a:t>
            </a:r>
            <a:r>
              <a:rPr lang="fr-FR" dirty="0" err="1" smtClean="0"/>
              <a:t>through</a:t>
            </a:r>
            <a:r>
              <a:rPr lang="fr-FR" dirty="0" smtClean="0"/>
              <a:t> Eclipse plug-ins (SVN, </a:t>
            </a:r>
            <a:r>
              <a:rPr lang="fr-FR" dirty="0" err="1" smtClean="0"/>
              <a:t>EGit</a:t>
            </a:r>
            <a:r>
              <a:rPr lang="fr-FR" dirty="0" smtClean="0"/>
              <a:t>…).</a:t>
            </a:r>
          </a:p>
          <a:p>
            <a:endParaRPr lang="fr-FR" dirty="0" smtClean="0"/>
          </a:p>
          <a:p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4"/>
          </p:nvPr>
        </p:nvSpPr>
        <p:spPr>
          <a:xfrm>
            <a:off x="4637856" y="1288148"/>
            <a:ext cx="3822576" cy="2800767"/>
          </a:xfrm>
        </p:spPr>
        <p:txBody>
          <a:bodyPr/>
          <a:lstStyle/>
          <a:p>
            <a:r>
              <a:rPr lang="fr-FR" dirty="0" smtClean="0"/>
              <a:t>Key </a:t>
            </a:r>
            <a:r>
              <a:rPr lang="fr-FR" dirty="0" err="1" smtClean="0"/>
              <a:t>features</a:t>
            </a:r>
            <a:r>
              <a:rPr lang="fr-FR" dirty="0" smtClean="0"/>
              <a:t> :</a:t>
            </a:r>
          </a:p>
          <a:p>
            <a:pPr lvl="1"/>
            <a:r>
              <a:rPr lang="fr-FR" dirty="0" smtClean="0"/>
              <a:t>GCC C/C++ compiler.</a:t>
            </a:r>
          </a:p>
          <a:p>
            <a:pPr lvl="1"/>
            <a:r>
              <a:rPr lang="fr-FR" dirty="0" smtClean="0"/>
              <a:t>GDB-</a:t>
            </a:r>
            <a:r>
              <a:rPr lang="fr-FR" dirty="0" err="1" smtClean="0"/>
              <a:t>based</a:t>
            </a:r>
            <a:r>
              <a:rPr lang="fr-FR" dirty="0" smtClean="0"/>
              <a:t> debugger.</a:t>
            </a:r>
          </a:p>
          <a:p>
            <a:pPr lvl="1"/>
            <a:r>
              <a:rPr lang="fr-FR" dirty="0" smtClean="0"/>
              <a:t>ST-Link support.</a:t>
            </a:r>
          </a:p>
          <a:p>
            <a:pPr lvl="1"/>
            <a:r>
              <a:rPr lang="fr-FR" dirty="0" smtClean="0"/>
              <a:t>Multi-OS support : Windows, Linux &amp; OSX (Q2’2015).</a:t>
            </a:r>
          </a:p>
          <a:p>
            <a:pPr lvl="1"/>
            <a:r>
              <a:rPr lang="fr-FR" dirty="0" smtClean="0"/>
              <a:t>No code size </a:t>
            </a:r>
            <a:r>
              <a:rPr lang="fr-FR" dirty="0" err="1" smtClean="0"/>
              <a:t>limit</a:t>
            </a:r>
            <a:r>
              <a:rPr lang="fr-FR" dirty="0" smtClean="0"/>
              <a:t>.</a:t>
            </a:r>
          </a:p>
          <a:p>
            <a:pPr lvl="1"/>
            <a:r>
              <a:rPr lang="fr-FR" dirty="0" smtClean="0"/>
              <a:t>SW4STM32 </a:t>
            </a:r>
            <a:r>
              <a:rPr lang="fr-FR" dirty="0" err="1" smtClean="0"/>
              <a:t>project</a:t>
            </a:r>
            <a:r>
              <a:rPr lang="fr-FR" dirty="0" smtClean="0"/>
              <a:t> format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supported</a:t>
            </a:r>
            <a:r>
              <a:rPr lang="fr-FR" dirty="0" smtClean="0"/>
              <a:t> by </a:t>
            </a:r>
            <a:r>
              <a:rPr lang="fr-FR" dirty="0" err="1" smtClean="0"/>
              <a:t>CubeMX</a:t>
            </a:r>
            <a:r>
              <a:rPr lang="fr-FR" dirty="0" smtClean="0"/>
              <a:t>.</a:t>
            </a:r>
            <a:endParaRPr lang="fr-FR" dirty="0"/>
          </a:p>
        </p:txBody>
      </p:sp>
      <p:pic>
        <p:nvPicPr>
          <p:cNvPr id="6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48" y="476672"/>
            <a:ext cx="844168" cy="568088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221088"/>
            <a:ext cx="5359239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899246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>
          <a:xfrm>
            <a:off x="251520" y="1277496"/>
            <a:ext cx="8229600" cy="243912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IAP</a:t>
            </a:r>
          </a:p>
          <a:p>
            <a:pPr marL="812800" lvl="1" indent="-457200">
              <a:buFont typeface="+mj-lt"/>
              <a:buAutoNum type="arabicPeriod"/>
            </a:pPr>
            <a:r>
              <a:rPr lang="en-US" dirty="0" smtClean="0"/>
              <a:t>Demonstration of IAP based in AN4657</a:t>
            </a:r>
          </a:p>
          <a:p>
            <a:pPr marL="1181100" lvl="2" indent="-457200">
              <a:buFont typeface="+mj-lt"/>
              <a:buAutoNum type="arabicPeriod"/>
            </a:pPr>
            <a:r>
              <a:rPr lang="en-US" dirty="0">
                <a:hlinkClick r:id="rId2"/>
              </a:rPr>
              <a:t>http://www.st.com/web/en/catalog/tools/FM147/CL1794/SC961/SS1743/LN1920/PF262163?s_searchtype=keyword</a:t>
            </a:r>
            <a:r>
              <a:rPr lang="en-US" dirty="0" smtClean="0">
                <a:hlinkClick r:id="rId2"/>
              </a:rPr>
              <a:t>#</a:t>
            </a:r>
            <a:r>
              <a:rPr lang="en-US" dirty="0" smtClean="0"/>
              <a:t> </a:t>
            </a:r>
          </a:p>
          <a:p>
            <a:pPr marL="355600" lvl="1" indent="0">
              <a:buNone/>
            </a:pPr>
            <a:endParaRPr lang="en-US" dirty="0" smtClean="0"/>
          </a:p>
          <a:p>
            <a:pPr marL="457200" indent="-457200">
              <a:buFont typeface="+mj-lt"/>
              <a:buAutoNum type="arabicPeriod" startAt="12"/>
            </a:pPr>
            <a:endParaRPr lang="en-US" dirty="0" smtClean="0"/>
          </a:p>
          <a:p>
            <a:pPr marL="457200" indent="-457200">
              <a:buFont typeface="+mj-lt"/>
              <a:buAutoNum type="arabicPeriod" startAt="12"/>
            </a:pP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50</a:t>
            </a:fld>
            <a:endParaRPr lang="fr-FR" dirty="0"/>
          </a:p>
        </p:txBody>
      </p:sp>
      <p:grpSp>
        <p:nvGrpSpPr>
          <p:cNvPr id="25" name="Group 130"/>
          <p:cNvGrpSpPr>
            <a:grpSpLocks/>
          </p:cNvGrpSpPr>
          <p:nvPr/>
        </p:nvGrpSpPr>
        <p:grpSpPr bwMode="auto">
          <a:xfrm>
            <a:off x="6821757" y="3312566"/>
            <a:ext cx="1288184" cy="2299464"/>
            <a:chOff x="971600" y="2429301"/>
            <a:chExt cx="2082771" cy="3717998"/>
          </a:xfrm>
        </p:grpSpPr>
        <p:pic>
          <p:nvPicPr>
            <p:cNvPr id="26" name="Picture 25" descr="stm32_module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3429000"/>
              <a:ext cx="2082771" cy="2718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Freeform 26"/>
            <p:cNvSpPr/>
            <p:nvPr/>
          </p:nvSpPr>
          <p:spPr>
            <a:xfrm>
              <a:off x="2073887" y="2430536"/>
              <a:ext cx="513343" cy="1149938"/>
            </a:xfrm>
            <a:custGeom>
              <a:avLst/>
              <a:gdLst>
                <a:gd name="connsiteX0" fmla="*/ 0 w 511791"/>
                <a:gd name="connsiteY0" fmla="*/ 0 h 1150961"/>
                <a:gd name="connsiteX1" fmla="*/ 491319 w 511791"/>
                <a:gd name="connsiteY1" fmla="*/ 218365 h 1150961"/>
                <a:gd name="connsiteX2" fmla="*/ 122830 w 511791"/>
                <a:gd name="connsiteY2" fmla="*/ 764275 h 1150961"/>
                <a:gd name="connsiteX3" fmla="*/ 368489 w 511791"/>
                <a:gd name="connsiteY3" fmla="*/ 1091821 h 1150961"/>
                <a:gd name="connsiteX4" fmla="*/ 368489 w 511791"/>
                <a:gd name="connsiteY4" fmla="*/ 1119117 h 115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1791" h="1150961">
                  <a:moveTo>
                    <a:pt x="0" y="0"/>
                  </a:moveTo>
                  <a:cubicBezTo>
                    <a:pt x="235423" y="45493"/>
                    <a:pt x="470847" y="90986"/>
                    <a:pt x="491319" y="218365"/>
                  </a:cubicBezTo>
                  <a:cubicBezTo>
                    <a:pt x="511791" y="345744"/>
                    <a:pt x="143302" y="618699"/>
                    <a:pt x="122830" y="764275"/>
                  </a:cubicBezTo>
                  <a:cubicBezTo>
                    <a:pt x="102358" y="909851"/>
                    <a:pt x="327546" y="1032681"/>
                    <a:pt x="368489" y="1091821"/>
                  </a:cubicBezTo>
                  <a:cubicBezTo>
                    <a:pt x="409432" y="1150961"/>
                    <a:pt x="388960" y="1135039"/>
                    <a:pt x="368489" y="1119117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pic>
        <p:nvPicPr>
          <p:cNvPr id="13" name="Picture 2" descr="C:\Users\ldesseig\Documents\My ST Documents\MCD\Projects\STM32Cube V1\Branding Visuals\STM32_Cube_128x128p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744" y="2542553"/>
            <a:ext cx="1119600" cy="11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51520" y="71409"/>
            <a:ext cx="73967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5400" b="1" dirty="0">
                <a:solidFill>
                  <a:schemeClr val="accent2"/>
                </a:solidFill>
              </a:rPr>
              <a:t>6</a:t>
            </a:r>
            <a:endParaRPr lang="en-US" sz="5400" b="1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45449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1.1.1</a:t>
            </a:r>
            <a:r>
              <a:rPr lang="en-US" dirty="0"/>
              <a:t> </a:t>
            </a:r>
            <a:r>
              <a:rPr lang="en-US" dirty="0" smtClean="0"/>
              <a:t> GPIO </a:t>
            </a:r>
            <a:r>
              <a:rPr lang="en-US" dirty="0"/>
              <a:t>Lab</a:t>
            </a:r>
            <a:r>
              <a:rPr lang="en-US" b="1" dirty="0">
                <a:solidFill>
                  <a:schemeClr val="accent2"/>
                </a:solidFill>
              </a:rPr>
              <a:t/>
            </a:r>
            <a:br>
              <a:rPr lang="en-US" b="1" dirty="0">
                <a:solidFill>
                  <a:schemeClr val="accent2"/>
                </a:solidFill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689370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solidFill>
                  <a:schemeClr val="accent2"/>
                </a:solidFill>
              </a:rPr>
              <a:t>Configure</a:t>
            </a:r>
            <a:r>
              <a:rPr lang="pl-PL" dirty="0" smtClean="0"/>
              <a:t> </a:t>
            </a:r>
            <a:r>
              <a:rPr lang="en-US" dirty="0" smtClean="0"/>
              <a:t>GPIO </a:t>
            </a:r>
            <a:r>
              <a:rPr lang="en-US" dirty="0" smtClean="0">
                <a:solidFill>
                  <a:schemeClr val="accent2"/>
                </a:solidFill>
              </a:rPr>
              <a:t>for LED toggling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277820"/>
          </a:xfrm>
        </p:spPr>
        <p:txBody>
          <a:bodyPr/>
          <a:lstStyle/>
          <a:p>
            <a:r>
              <a:rPr lang="en-GB" sz="2400" dirty="0" smtClean="0"/>
              <a:t>Objective</a:t>
            </a:r>
          </a:p>
          <a:p>
            <a:pPr lvl="1"/>
            <a:r>
              <a:rPr lang="en-GB" sz="1800" dirty="0" smtClean="0"/>
              <a:t>Learn how to </a:t>
            </a:r>
            <a:r>
              <a:rPr lang="en-US" sz="1800" dirty="0" smtClean="0"/>
              <a:t>setup pin and GPIO port in CubeMX</a:t>
            </a:r>
            <a:endParaRPr lang="en-GB" sz="1800" dirty="0" smtClean="0"/>
          </a:p>
          <a:p>
            <a:pPr lvl="1"/>
            <a:r>
              <a:rPr lang="en-US" sz="1800" dirty="0" smtClean="0"/>
              <a:t>How to Generate Code in CubeMX and use HAL functions</a:t>
            </a:r>
            <a:endParaRPr lang="en-GB" sz="1800" dirty="0"/>
          </a:p>
          <a:p>
            <a:r>
              <a:rPr lang="en-GB" sz="2400" dirty="0" smtClean="0"/>
              <a:t>Goal</a:t>
            </a:r>
          </a:p>
          <a:p>
            <a:pPr lvl="1"/>
            <a:r>
              <a:rPr lang="en-US" sz="1800" dirty="0" smtClean="0"/>
              <a:t>Configure GPIO pin in CubeMX and Generate Code</a:t>
            </a:r>
            <a:endParaRPr lang="pl-PL" sz="1800" dirty="0" smtClean="0"/>
          </a:p>
          <a:p>
            <a:pPr lvl="1"/>
            <a:r>
              <a:rPr lang="en-US" sz="1800" dirty="0" smtClean="0"/>
              <a:t>Add in to project </a:t>
            </a:r>
            <a:r>
              <a:rPr lang="en-US" sz="1800" dirty="0" err="1" smtClean="0"/>
              <a:t>HAL_Delay</a:t>
            </a:r>
            <a:r>
              <a:rPr lang="en-US" sz="1800" dirty="0" smtClean="0"/>
              <a:t> function and </a:t>
            </a:r>
            <a:r>
              <a:rPr lang="en-US" sz="1800" dirty="0" err="1" smtClean="0"/>
              <a:t>HAL_GPIO_Toggle</a:t>
            </a:r>
            <a:r>
              <a:rPr lang="en-US" sz="1800" dirty="0" smtClean="0"/>
              <a:t> function</a:t>
            </a:r>
            <a:endParaRPr lang="en-GB" sz="1800" dirty="0" smtClean="0"/>
          </a:p>
          <a:p>
            <a:pPr lvl="1"/>
            <a:r>
              <a:rPr lang="en-US" sz="1800" dirty="0" smtClean="0"/>
              <a:t>Verify the correct functionality on toggling LED</a:t>
            </a:r>
            <a:endParaRPr lang="en-GB" sz="18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52</a:t>
            </a:fld>
            <a:endParaRPr lang="fr-FR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>
                <a:solidFill>
                  <a:schemeClr val="accent2"/>
                </a:solidFill>
              </a:rPr>
              <a:t>1.1.1</a:t>
            </a:r>
            <a:endParaRPr lang="en-US" sz="4400" b="1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30845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solidFill>
                  <a:schemeClr val="accent2"/>
                </a:solidFill>
              </a:rPr>
              <a:t>Configure</a:t>
            </a:r>
            <a:r>
              <a:rPr lang="pl-PL" dirty="0" smtClean="0"/>
              <a:t> </a:t>
            </a:r>
            <a:r>
              <a:rPr lang="en-US" dirty="0" smtClean="0"/>
              <a:t>GPIO </a:t>
            </a:r>
            <a:r>
              <a:rPr lang="en-US" dirty="0" smtClean="0">
                <a:solidFill>
                  <a:schemeClr val="accent2"/>
                </a:solidFill>
              </a:rPr>
              <a:t>for LED toggling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200602"/>
          </a:xfrm>
        </p:spPr>
        <p:txBody>
          <a:bodyPr/>
          <a:lstStyle/>
          <a:p>
            <a:r>
              <a:rPr lang="en-GB" sz="1800" dirty="0" smtClean="0"/>
              <a:t>Create project in CubeMX</a:t>
            </a:r>
          </a:p>
          <a:p>
            <a:pPr lvl="1"/>
            <a:r>
              <a:rPr lang="en-GB" sz="1400" dirty="0"/>
              <a:t>Menu &gt; File &gt; New Project</a:t>
            </a:r>
          </a:p>
          <a:p>
            <a:pPr lvl="1"/>
            <a:r>
              <a:rPr lang="en-GB" sz="1400" dirty="0"/>
              <a:t>Select </a:t>
            </a:r>
            <a:r>
              <a:rPr lang="en-GB" sz="1400" dirty="0" smtClean="0"/>
              <a:t>STM32F0 </a:t>
            </a:r>
            <a:r>
              <a:rPr lang="en-GB" sz="1400" dirty="0"/>
              <a:t>&gt; </a:t>
            </a:r>
            <a:r>
              <a:rPr lang="en-GB" sz="1400" dirty="0" smtClean="0"/>
              <a:t>STM32F030 </a:t>
            </a:r>
            <a:r>
              <a:rPr lang="en-GB" sz="1400" dirty="0"/>
              <a:t>&gt; </a:t>
            </a:r>
            <a:r>
              <a:rPr lang="en-GB" sz="1400" dirty="0" smtClean="0"/>
              <a:t>LQFP64 </a:t>
            </a:r>
            <a:r>
              <a:rPr lang="en-GB" sz="1400" dirty="0"/>
              <a:t>&gt; </a:t>
            </a:r>
            <a:r>
              <a:rPr lang="en-GB" sz="1400" dirty="0" smtClean="0"/>
              <a:t>STM32F030R8</a:t>
            </a:r>
            <a:endParaRPr lang="en-GB" sz="1800" dirty="0" smtClean="0"/>
          </a:p>
          <a:p>
            <a:r>
              <a:rPr lang="en-GB" sz="1800" dirty="0" smtClean="0"/>
              <a:t>Configure LED pin as </a:t>
            </a:r>
            <a:r>
              <a:rPr lang="en-GB" sz="1800" dirty="0" err="1" smtClean="0"/>
              <a:t>GPIO_Output</a:t>
            </a:r>
            <a:endParaRPr lang="en-GB" sz="18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53</a:t>
            </a:fld>
            <a:endParaRPr lang="fr-FR" dirty="0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>
                <a:solidFill>
                  <a:schemeClr val="accent2"/>
                </a:solidFill>
              </a:rPr>
              <a:t>1.1.1</a:t>
            </a:r>
            <a:endParaRPr lang="en-US" sz="4400" b="1" dirty="0" smtClean="0">
              <a:solidFill>
                <a:schemeClr val="accent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174" y="3068960"/>
            <a:ext cx="4076700" cy="3238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04" y="3002756"/>
            <a:ext cx="4470251" cy="171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79983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solidFill>
                  <a:schemeClr val="accent2"/>
                </a:solidFill>
              </a:rPr>
              <a:t>Configure</a:t>
            </a:r>
            <a:r>
              <a:rPr lang="pl-PL" dirty="0" smtClean="0"/>
              <a:t> </a:t>
            </a:r>
            <a:r>
              <a:rPr lang="en-US" dirty="0" smtClean="0"/>
              <a:t>GPIO </a:t>
            </a:r>
            <a:r>
              <a:rPr lang="en-US" dirty="0" smtClean="0">
                <a:solidFill>
                  <a:schemeClr val="accent2"/>
                </a:solidFill>
              </a:rPr>
              <a:t>for LED toggling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616101"/>
          </a:xfrm>
        </p:spPr>
        <p:txBody>
          <a:bodyPr/>
          <a:lstStyle/>
          <a:p>
            <a:r>
              <a:rPr lang="en-US" sz="1800" dirty="0" smtClean="0"/>
              <a:t>For debug purpose is recommended to select debug pins</a:t>
            </a:r>
            <a:br>
              <a:rPr lang="en-US" sz="1800" dirty="0" smtClean="0"/>
            </a:br>
            <a:r>
              <a:rPr lang="en-US" sz="1800" dirty="0" smtClean="0"/>
              <a:t>SWD or JTAG</a:t>
            </a:r>
          </a:p>
          <a:p>
            <a:pPr lvl="1"/>
            <a:r>
              <a:rPr lang="en-US" sz="1400" dirty="0" smtClean="0"/>
              <a:t>Select can be done in TAB&gt;</a:t>
            </a:r>
            <a:r>
              <a:rPr lang="en-US" sz="1400" dirty="0" err="1" smtClean="0"/>
              <a:t>Pinout</a:t>
            </a:r>
            <a:r>
              <a:rPr lang="en-US" sz="1400" dirty="0" smtClean="0"/>
              <a:t>&gt;SYS</a:t>
            </a:r>
          </a:p>
          <a:p>
            <a:pPr lvl="1"/>
            <a:r>
              <a:rPr lang="en-US" sz="1400" dirty="0" smtClean="0"/>
              <a:t>On discovery is available only SWD option</a:t>
            </a:r>
          </a:p>
          <a:p>
            <a:pPr lvl="1"/>
            <a:r>
              <a:rPr lang="en-US" sz="1400" dirty="0" smtClean="0"/>
              <a:t>If </a:t>
            </a:r>
            <a:r>
              <a:rPr lang="en-US" sz="1400" b="1" dirty="0" smtClean="0"/>
              <a:t>SWD/JTAG is not selected </a:t>
            </a:r>
            <a:r>
              <a:rPr lang="en-US" sz="1400" dirty="0" smtClean="0"/>
              <a:t>and the </a:t>
            </a:r>
            <a:r>
              <a:rPr lang="en-US" sz="1400" b="1" dirty="0" smtClean="0"/>
              <a:t>Set all free pins as analog </a:t>
            </a:r>
            <a:r>
              <a:rPr lang="en-US" sz="1400" dirty="0" smtClean="0"/>
              <a:t>(MENU&gt;Project&gt;Settings&gt;TAB&gt;Code Generator) is selected</a:t>
            </a:r>
            <a:r>
              <a:rPr lang="en-US" sz="1800" b="1" dirty="0" smtClean="0"/>
              <a:t>, debug is not possible </a:t>
            </a:r>
            <a:endParaRPr lang="en-GB" sz="1800" b="1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54</a:t>
            </a:fld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50" y="3068960"/>
            <a:ext cx="4742731" cy="10735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98" y="4466836"/>
            <a:ext cx="4739283" cy="105039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>
                <a:solidFill>
                  <a:schemeClr val="accent2"/>
                </a:solidFill>
              </a:rPr>
              <a:t>1.1.1</a:t>
            </a:r>
            <a:endParaRPr lang="en-US" sz="4400" b="1" dirty="0" smtClean="0">
              <a:solidFill>
                <a:schemeClr val="accent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6438" y="3116932"/>
            <a:ext cx="26860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2886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42" y="1810115"/>
            <a:ext cx="7056727" cy="4657124"/>
          </a:xfrm>
          <a:prstGeom prst="rect">
            <a:avLst/>
          </a:prstGeom>
        </p:spPr>
      </p:pic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solidFill>
                  <a:schemeClr val="accent2"/>
                </a:solidFill>
              </a:rPr>
              <a:t>Configure</a:t>
            </a:r>
            <a:r>
              <a:rPr lang="pl-PL" dirty="0" smtClean="0"/>
              <a:t> </a:t>
            </a:r>
            <a:r>
              <a:rPr lang="en-US" dirty="0" smtClean="0"/>
              <a:t>GPIO </a:t>
            </a:r>
            <a:r>
              <a:rPr lang="en-US" dirty="0" smtClean="0">
                <a:solidFill>
                  <a:schemeClr val="accent2"/>
                </a:solidFill>
              </a:rPr>
              <a:t>for LED toggling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184940"/>
          </a:xfrm>
        </p:spPr>
        <p:txBody>
          <a:bodyPr/>
          <a:lstStyle/>
          <a:p>
            <a:r>
              <a:rPr lang="en-GB" sz="1800" dirty="0" smtClean="0"/>
              <a:t>Clock Configuration</a:t>
            </a:r>
          </a:p>
          <a:p>
            <a:pPr lvl="1"/>
            <a:r>
              <a:rPr lang="en-US" sz="1400" dirty="0" smtClean="0"/>
              <a:t>TAB&gt;Clock Configuration</a:t>
            </a: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55</a:t>
            </a:fld>
            <a:endParaRPr lang="fr-FR" dirty="0"/>
          </a:p>
        </p:txBody>
      </p:sp>
      <p:sp>
        <p:nvSpPr>
          <p:cNvPr id="7" name="Oval Callout 6"/>
          <p:cNvSpPr/>
          <p:nvPr/>
        </p:nvSpPr>
        <p:spPr>
          <a:xfrm>
            <a:off x="6516216" y="5517232"/>
            <a:ext cx="2489666" cy="1162426"/>
          </a:xfrm>
          <a:prstGeom prst="wedgeEllipseCallout">
            <a:avLst>
              <a:gd name="adj1" fmla="val -59942"/>
              <a:gd name="adj2" fmla="val -60439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We can easily setup STM32 clocks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>
                <a:solidFill>
                  <a:schemeClr val="accent2"/>
                </a:solidFill>
              </a:rPr>
              <a:t>1.1.1</a:t>
            </a:r>
            <a:endParaRPr lang="en-US" sz="4400" b="1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23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solidFill>
                  <a:schemeClr val="accent2"/>
                </a:solidFill>
              </a:rPr>
              <a:t>Configure</a:t>
            </a:r>
            <a:r>
              <a:rPr lang="pl-PL" dirty="0" smtClean="0"/>
              <a:t> </a:t>
            </a:r>
            <a:r>
              <a:rPr lang="en-US" dirty="0" smtClean="0"/>
              <a:t>GPIO </a:t>
            </a:r>
            <a:r>
              <a:rPr lang="en-US" dirty="0" smtClean="0">
                <a:solidFill>
                  <a:schemeClr val="accent2"/>
                </a:solidFill>
              </a:rPr>
              <a:t>for LED toggling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892552"/>
          </a:xfrm>
        </p:spPr>
        <p:txBody>
          <a:bodyPr/>
          <a:lstStyle/>
          <a:p>
            <a:r>
              <a:rPr lang="en-GB" sz="1800" dirty="0" smtClean="0"/>
              <a:t>The Clock </a:t>
            </a:r>
            <a:r>
              <a:rPr lang="en-GB" sz="1800" dirty="0"/>
              <a:t>c</a:t>
            </a:r>
            <a:r>
              <a:rPr lang="en-GB" sz="1800" dirty="0" smtClean="0"/>
              <a:t>onfiguration tree is interactive version of tree from RM</a:t>
            </a: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56</a:t>
            </a:fld>
            <a:endParaRPr lang="fr-FR" dirty="0"/>
          </a:p>
        </p:txBody>
      </p:sp>
      <p:sp>
        <p:nvSpPr>
          <p:cNvPr id="8" name="Oval Callout 7"/>
          <p:cNvSpPr/>
          <p:nvPr/>
        </p:nvSpPr>
        <p:spPr>
          <a:xfrm>
            <a:off x="457200" y="4437112"/>
            <a:ext cx="3059832" cy="1440160"/>
          </a:xfrm>
          <a:prstGeom prst="wedgeEllipseCallout">
            <a:avLst>
              <a:gd name="adj1" fmla="val 61714"/>
              <a:gd name="adj2" fmla="val -73119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RM0360 Chapter 7 Reset and clock control </a:t>
            </a:r>
            <a:br>
              <a:rPr lang="en-US" dirty="0" smtClean="0">
                <a:solidFill>
                  <a:schemeClr val="accent2"/>
                </a:solidFill>
              </a:rPr>
            </a:br>
            <a:r>
              <a:rPr lang="en-US" dirty="0" smtClean="0">
                <a:solidFill>
                  <a:schemeClr val="accent2"/>
                </a:solidFill>
              </a:rPr>
              <a:t>Page 80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>
                <a:solidFill>
                  <a:schemeClr val="accent2"/>
                </a:solidFill>
              </a:rPr>
              <a:t>1.1.1</a:t>
            </a:r>
            <a:endParaRPr lang="en-US" sz="4400" b="1" dirty="0" smtClean="0">
              <a:solidFill>
                <a:schemeClr val="accent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602" y="1643028"/>
            <a:ext cx="4399211" cy="471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6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039" y="983793"/>
            <a:ext cx="3489885" cy="5685567"/>
          </a:xfrm>
          <a:prstGeom prst="rect">
            <a:avLst/>
          </a:prstGeom>
        </p:spPr>
      </p:pic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solidFill>
                  <a:schemeClr val="accent2"/>
                </a:solidFill>
              </a:rPr>
              <a:t>Configure</a:t>
            </a:r>
            <a:r>
              <a:rPr lang="pl-PL" dirty="0" smtClean="0"/>
              <a:t> </a:t>
            </a:r>
            <a:r>
              <a:rPr lang="en-US" dirty="0" smtClean="0"/>
              <a:t>GPIO </a:t>
            </a:r>
            <a:r>
              <a:rPr lang="en-US" dirty="0" smtClean="0">
                <a:solidFill>
                  <a:schemeClr val="accent2"/>
                </a:solidFill>
              </a:rPr>
              <a:t>for LED toggling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092607"/>
          </a:xfrm>
        </p:spPr>
        <p:txBody>
          <a:bodyPr/>
          <a:lstStyle/>
          <a:p>
            <a:pPr marL="0" indent="0">
              <a:buNone/>
            </a:pPr>
            <a:r>
              <a:rPr lang="en-GB" sz="1800" dirty="0" smtClean="0"/>
              <a:t>Clock Configuration overview 1</a:t>
            </a:r>
          </a:p>
          <a:p>
            <a:r>
              <a:rPr lang="en-US" sz="1800" dirty="0" smtClean="0"/>
              <a:t>Clock sources</a:t>
            </a:r>
            <a:endParaRPr lang="en-US" sz="1400" dirty="0"/>
          </a:p>
          <a:p>
            <a:pPr lvl="1"/>
            <a:r>
              <a:rPr lang="en-US" sz="1400" dirty="0" smtClean="0"/>
              <a:t>Internal oscillators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57</a:t>
            </a:fld>
            <a:endParaRPr lang="fr-FR" dirty="0"/>
          </a:p>
        </p:txBody>
      </p:sp>
      <p:sp>
        <p:nvSpPr>
          <p:cNvPr id="10" name="Oval 9"/>
          <p:cNvSpPr/>
          <p:nvPr/>
        </p:nvSpPr>
        <p:spPr>
          <a:xfrm>
            <a:off x="5521430" y="1987592"/>
            <a:ext cx="1584176" cy="194421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2123728" y="3630040"/>
            <a:ext cx="2016224" cy="774933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dirty="0" smtClean="0">
                <a:solidFill>
                  <a:schemeClr val="accent2"/>
                </a:solidFill>
              </a:rPr>
              <a:t>Internal oscillators</a:t>
            </a:r>
            <a:endParaRPr lang="en-GB" dirty="0"/>
          </a:p>
        </p:txBody>
      </p:sp>
      <p:cxnSp>
        <p:nvCxnSpPr>
          <p:cNvPr id="12" name="Straight Arrow Connector 11"/>
          <p:cNvCxnSpPr>
            <a:stCxn id="11" idx="3"/>
            <a:endCxn id="10" idx="2"/>
          </p:cNvCxnSpPr>
          <p:nvPr/>
        </p:nvCxnSpPr>
        <p:spPr>
          <a:xfrm flipV="1">
            <a:off x="4139952" y="2959700"/>
            <a:ext cx="1381478" cy="1057807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>
                <a:solidFill>
                  <a:schemeClr val="accent2"/>
                </a:solidFill>
              </a:rPr>
              <a:t>1.1.1</a:t>
            </a:r>
            <a:endParaRPr lang="en-US" sz="4400" b="1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24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8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88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039" y="983793"/>
            <a:ext cx="3489885" cy="5685567"/>
          </a:xfrm>
          <a:prstGeom prst="rect">
            <a:avLst/>
          </a:prstGeom>
        </p:spPr>
      </p:pic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solidFill>
                  <a:schemeClr val="accent2"/>
                </a:solidFill>
              </a:rPr>
              <a:t>Configure</a:t>
            </a:r>
            <a:r>
              <a:rPr lang="pl-PL" dirty="0" smtClean="0"/>
              <a:t> </a:t>
            </a:r>
            <a:r>
              <a:rPr lang="en-US" dirty="0" smtClean="0"/>
              <a:t>GPIO </a:t>
            </a:r>
            <a:r>
              <a:rPr lang="en-US" dirty="0" smtClean="0">
                <a:solidFill>
                  <a:schemeClr val="accent2"/>
                </a:solidFill>
              </a:rPr>
              <a:t>for LED toggling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384995"/>
          </a:xfrm>
        </p:spPr>
        <p:txBody>
          <a:bodyPr/>
          <a:lstStyle/>
          <a:p>
            <a:pPr marL="0" indent="0">
              <a:buNone/>
            </a:pPr>
            <a:r>
              <a:rPr lang="en-GB" sz="1800" dirty="0" smtClean="0"/>
              <a:t>Clock Configuration overview 3</a:t>
            </a:r>
          </a:p>
          <a:p>
            <a:r>
              <a:rPr lang="en-US" sz="1800" dirty="0" smtClean="0"/>
              <a:t>Clock sources</a:t>
            </a:r>
            <a:endParaRPr lang="en-US" sz="1400" dirty="0"/>
          </a:p>
          <a:p>
            <a:pPr lvl="1"/>
            <a:r>
              <a:rPr lang="en-US" sz="1400" dirty="0" smtClean="0"/>
              <a:t>Internal oscillators</a:t>
            </a:r>
          </a:p>
          <a:p>
            <a:pPr lvl="1"/>
            <a:r>
              <a:rPr lang="en-US" sz="1400" dirty="0" smtClean="0"/>
              <a:t>External clock 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58</a:t>
            </a:fld>
            <a:endParaRPr lang="fr-FR" dirty="0"/>
          </a:p>
        </p:txBody>
      </p:sp>
      <p:sp>
        <p:nvSpPr>
          <p:cNvPr id="10" name="Oval 9"/>
          <p:cNvSpPr/>
          <p:nvPr/>
        </p:nvSpPr>
        <p:spPr>
          <a:xfrm>
            <a:off x="4464459" y="1374638"/>
            <a:ext cx="1584176" cy="118316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1259632" y="3717032"/>
            <a:ext cx="2016224" cy="774933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dirty="0" smtClean="0">
                <a:solidFill>
                  <a:schemeClr val="accent2"/>
                </a:solidFill>
              </a:rPr>
              <a:t>External clock sources</a:t>
            </a:r>
            <a:endParaRPr lang="en-GB" dirty="0"/>
          </a:p>
        </p:txBody>
      </p:sp>
      <p:cxnSp>
        <p:nvCxnSpPr>
          <p:cNvPr id="12" name="Straight Arrow Connector 11"/>
          <p:cNvCxnSpPr>
            <a:stCxn id="11" idx="3"/>
            <a:endCxn id="10" idx="2"/>
          </p:cNvCxnSpPr>
          <p:nvPr/>
        </p:nvCxnSpPr>
        <p:spPr>
          <a:xfrm flipV="1">
            <a:off x="3275856" y="1966222"/>
            <a:ext cx="1188603" cy="2138277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Oval 12"/>
          <p:cNvSpPr/>
          <p:nvPr/>
        </p:nvSpPr>
        <p:spPr>
          <a:xfrm>
            <a:off x="4355976" y="5679925"/>
            <a:ext cx="1584176" cy="118316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/>
          <p:cNvCxnSpPr>
            <a:stCxn id="11" idx="3"/>
            <a:endCxn id="13" idx="2"/>
          </p:cNvCxnSpPr>
          <p:nvPr/>
        </p:nvCxnSpPr>
        <p:spPr>
          <a:xfrm>
            <a:off x="3275856" y="4104499"/>
            <a:ext cx="1080120" cy="2167010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>
                <a:solidFill>
                  <a:schemeClr val="accent2"/>
                </a:solidFill>
              </a:rPr>
              <a:t>1.1.1</a:t>
            </a:r>
            <a:endParaRPr lang="en-US" sz="4400" b="1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83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solidFill>
                  <a:schemeClr val="accent2"/>
                </a:solidFill>
              </a:rPr>
              <a:t>Configure</a:t>
            </a:r>
            <a:r>
              <a:rPr lang="pl-PL" dirty="0" smtClean="0"/>
              <a:t> </a:t>
            </a:r>
            <a:r>
              <a:rPr lang="en-US" dirty="0" smtClean="0"/>
              <a:t>GPIO </a:t>
            </a:r>
            <a:r>
              <a:rPr lang="en-US" dirty="0" smtClean="0">
                <a:solidFill>
                  <a:schemeClr val="accent2"/>
                </a:solidFill>
              </a:rPr>
              <a:t>for LED toggling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708160"/>
          </a:xfrm>
        </p:spPr>
        <p:txBody>
          <a:bodyPr/>
          <a:lstStyle/>
          <a:p>
            <a:r>
              <a:rPr lang="en-GB" sz="1800" dirty="0" smtClean="0"/>
              <a:t>GPIO Configuration</a:t>
            </a:r>
          </a:p>
          <a:p>
            <a:pPr lvl="1"/>
            <a:r>
              <a:rPr lang="en-US" sz="1400" dirty="0" smtClean="0"/>
              <a:t>TAB&gt;Configuration&gt;System&gt;GPIO</a:t>
            </a:r>
            <a:endParaRPr lang="en-GB" sz="1400" dirty="0" smtClean="0"/>
          </a:p>
          <a:p>
            <a:pPr lvl="1"/>
            <a:endParaRPr lang="en-GB" sz="10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59</a:t>
            </a:fld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42" y="1956421"/>
            <a:ext cx="8863944" cy="485695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>
                <a:solidFill>
                  <a:schemeClr val="accent2"/>
                </a:solidFill>
              </a:rPr>
              <a:t>1.1.1</a:t>
            </a:r>
            <a:endParaRPr lang="en-US" sz="4400" b="1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19932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System </a:t>
            </a:r>
            <a:r>
              <a:rPr lang="fr-FR" dirty="0" err="1" smtClean="0"/>
              <a:t>Workbench</a:t>
            </a:r>
            <a:r>
              <a:rPr lang="fr-FR" dirty="0" smtClean="0"/>
              <a:t> for STM32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88148"/>
            <a:ext cx="4038600" cy="2646878"/>
          </a:xfrm>
        </p:spPr>
        <p:txBody>
          <a:bodyPr/>
          <a:lstStyle/>
          <a:p>
            <a:r>
              <a:rPr lang="fr-FR" dirty="0" smtClean="0"/>
              <a:t>How to </a:t>
            </a:r>
            <a:r>
              <a:rPr lang="fr-FR" dirty="0" err="1" smtClean="0"/>
              <a:t>download</a:t>
            </a:r>
            <a:r>
              <a:rPr lang="fr-FR" dirty="0" smtClean="0"/>
              <a:t> SW4STM32 ?</a:t>
            </a:r>
          </a:p>
          <a:p>
            <a:pPr lvl="1"/>
            <a:r>
              <a:rPr lang="fr-FR" dirty="0" smtClean="0"/>
              <a:t>Go to </a:t>
            </a:r>
            <a:r>
              <a:rPr lang="fr-FR" dirty="0" err="1" smtClean="0"/>
              <a:t>associated</a:t>
            </a:r>
            <a:r>
              <a:rPr lang="fr-FR" dirty="0" smtClean="0"/>
              <a:t> collaborative site at </a:t>
            </a:r>
            <a:r>
              <a:rPr lang="fr-FR" dirty="0" smtClean="0">
                <a:hlinkClick r:id="rId2"/>
              </a:rPr>
              <a:t>www.openstm32.org</a:t>
            </a:r>
            <a:endParaRPr lang="fr-FR" dirty="0" smtClean="0"/>
          </a:p>
          <a:p>
            <a:pPr lvl="1"/>
            <a:r>
              <a:rPr lang="fr-FR" dirty="0" err="1" smtClean="0"/>
              <a:t>Register</a:t>
            </a:r>
            <a:r>
              <a:rPr lang="fr-FR" dirty="0" smtClean="0"/>
              <a:t> to </a:t>
            </a:r>
            <a:r>
              <a:rPr lang="fr-FR" dirty="0" err="1" smtClean="0"/>
              <a:t>this</a:t>
            </a:r>
            <a:r>
              <a:rPr lang="fr-FR" dirty="0" smtClean="0"/>
              <a:t> site.</a:t>
            </a:r>
          </a:p>
          <a:p>
            <a:pPr lvl="1"/>
            <a:r>
              <a:rPr lang="fr-FR" dirty="0" err="1" smtClean="0"/>
              <a:t>Get</a:t>
            </a:r>
            <a:r>
              <a:rPr lang="fr-FR" dirty="0" smtClean="0"/>
              <a:t> installation instructions at the Documentation &gt; System </a:t>
            </a:r>
            <a:r>
              <a:rPr lang="fr-FR" dirty="0" err="1" smtClean="0"/>
              <a:t>Workbench</a:t>
            </a:r>
            <a:r>
              <a:rPr lang="fr-FR" dirty="0" smtClean="0"/>
              <a:t> page.</a:t>
            </a:r>
          </a:p>
          <a:p>
            <a:pPr lvl="1"/>
            <a:r>
              <a:rPr lang="fr-FR" dirty="0" err="1" smtClean="0"/>
              <a:t>Proceed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immediate</a:t>
            </a:r>
            <a:r>
              <a:rPr lang="fr-FR" dirty="0" smtClean="0"/>
              <a:t> </a:t>
            </a:r>
            <a:r>
              <a:rPr lang="fr-FR" dirty="0" err="1" smtClean="0"/>
              <a:t>download</a:t>
            </a:r>
            <a:r>
              <a:rPr lang="fr-FR" dirty="0" smtClean="0"/>
              <a:t> of the </a:t>
            </a:r>
            <a:r>
              <a:rPr lang="fr-FR" dirty="0" err="1" smtClean="0"/>
              <a:t>toolchain</a:t>
            </a:r>
            <a:r>
              <a:rPr lang="fr-FR" dirty="0" smtClean="0"/>
              <a:t>.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48" y="476672"/>
            <a:ext cx="844168" cy="568088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half" idx="14"/>
          </p:nvPr>
        </p:nvSpPr>
        <p:spPr>
          <a:xfrm>
            <a:off x="4637856" y="1288148"/>
            <a:ext cx="4038600" cy="1754326"/>
          </a:xfrm>
        </p:spPr>
        <p:txBody>
          <a:bodyPr/>
          <a:lstStyle/>
          <a:p>
            <a:r>
              <a:rPr lang="fr-FR" dirty="0" err="1" smtClean="0"/>
              <a:t>Technical</a:t>
            </a:r>
            <a:r>
              <a:rPr lang="fr-FR" dirty="0" smtClean="0"/>
              <a:t> support :</a:t>
            </a:r>
          </a:p>
          <a:p>
            <a:pPr lvl="1"/>
            <a:r>
              <a:rPr lang="fr-FR" dirty="0" err="1" smtClean="0"/>
              <a:t>Handled</a:t>
            </a:r>
            <a:r>
              <a:rPr lang="fr-FR" dirty="0" smtClean="0"/>
              <a:t> </a:t>
            </a:r>
            <a:r>
              <a:rPr lang="fr-FR" dirty="0" err="1" smtClean="0"/>
              <a:t>through</a:t>
            </a:r>
            <a:r>
              <a:rPr lang="fr-FR" dirty="0" smtClean="0"/>
              <a:t> the </a:t>
            </a:r>
            <a:r>
              <a:rPr lang="fr-FR" dirty="0" err="1" smtClean="0"/>
              <a:t>associated</a:t>
            </a:r>
            <a:r>
              <a:rPr lang="fr-FR" dirty="0" smtClean="0"/>
              <a:t> Openstm32 </a:t>
            </a:r>
            <a:r>
              <a:rPr lang="fr-FR" dirty="0" err="1" smtClean="0"/>
              <a:t>website</a:t>
            </a:r>
            <a:r>
              <a:rPr lang="fr-FR" dirty="0" smtClean="0"/>
              <a:t>.</a:t>
            </a:r>
          </a:p>
          <a:p>
            <a:pPr lvl="1"/>
            <a:r>
              <a:rPr lang="fr-FR" dirty="0" smtClean="0"/>
              <a:t>Documentation, forum, blog, trainings are </a:t>
            </a:r>
            <a:r>
              <a:rPr lang="fr-FR" dirty="0" err="1" smtClean="0"/>
              <a:t>available</a:t>
            </a:r>
            <a:r>
              <a:rPr lang="fr-FR" dirty="0" smtClean="0"/>
              <a:t> to </a:t>
            </a:r>
            <a:r>
              <a:rPr lang="fr-FR" dirty="0" err="1" smtClean="0"/>
              <a:t>provide</a:t>
            </a:r>
            <a:r>
              <a:rPr lang="fr-FR" dirty="0" smtClean="0"/>
              <a:t> assistance to </a:t>
            </a:r>
            <a:r>
              <a:rPr lang="fr-FR" dirty="0" err="1" smtClean="0"/>
              <a:t>users</a:t>
            </a:r>
            <a:r>
              <a:rPr lang="fr-FR" dirty="0" smtClean="0"/>
              <a:t>.</a:t>
            </a:r>
            <a:endParaRPr lang="fr-FR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9952" y="4073741"/>
            <a:ext cx="4752528" cy="2451603"/>
          </a:xfrm>
          <a:prstGeom prst="rect">
            <a:avLst/>
          </a:prstGeom>
          <a:noFill/>
          <a:ln w="9525">
            <a:solidFill>
              <a:schemeClr val="tx2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95778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solidFill>
                  <a:schemeClr val="accent2"/>
                </a:solidFill>
              </a:rPr>
              <a:t>Configure</a:t>
            </a:r>
            <a:r>
              <a:rPr lang="pl-PL" dirty="0" smtClean="0"/>
              <a:t> </a:t>
            </a:r>
            <a:r>
              <a:rPr lang="en-US" dirty="0" smtClean="0"/>
              <a:t>GPIO </a:t>
            </a:r>
            <a:r>
              <a:rPr lang="en-US" dirty="0" smtClean="0">
                <a:solidFill>
                  <a:schemeClr val="accent2"/>
                </a:solidFill>
              </a:rPr>
              <a:t>for LED toggling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016210"/>
          </a:xfrm>
        </p:spPr>
        <p:txBody>
          <a:bodyPr/>
          <a:lstStyle/>
          <a:p>
            <a:r>
              <a:rPr lang="en-GB" sz="1800" dirty="0" smtClean="0"/>
              <a:t>GPIO(Pin) Configuration</a:t>
            </a:r>
          </a:p>
          <a:p>
            <a:pPr lvl="1"/>
            <a:r>
              <a:rPr lang="en-US" sz="1400" dirty="0" smtClean="0"/>
              <a:t>Select Push Pull mode</a:t>
            </a:r>
          </a:p>
          <a:p>
            <a:pPr lvl="1"/>
            <a:r>
              <a:rPr lang="en-US" sz="1400" dirty="0" smtClean="0"/>
              <a:t>No pull-up and pull-down</a:t>
            </a:r>
          </a:p>
          <a:p>
            <a:pPr lvl="1"/>
            <a:r>
              <a:rPr lang="en-US" sz="1400" dirty="0" smtClean="0"/>
              <a:t>Output speed to HIGH</a:t>
            </a:r>
            <a:br>
              <a:rPr lang="en-US" sz="1400" dirty="0" smtClean="0"/>
            </a:br>
            <a:r>
              <a:rPr lang="en-US" sz="1400" dirty="0" smtClean="0"/>
              <a:t>Is important for faster</a:t>
            </a:r>
            <a:br>
              <a:rPr lang="en-US" sz="1400" dirty="0" smtClean="0"/>
            </a:br>
            <a:r>
              <a:rPr lang="en-US" sz="1400" dirty="0" smtClean="0"/>
              <a:t>peripheries like SPI, USART</a:t>
            </a:r>
          </a:p>
          <a:p>
            <a:pPr lvl="1"/>
            <a:r>
              <a:rPr lang="en-US" sz="1400" dirty="0" smtClean="0"/>
              <a:t>Button OK</a:t>
            </a:r>
            <a:endParaRPr lang="en-GB" sz="1400" dirty="0" smtClean="0"/>
          </a:p>
          <a:p>
            <a:pPr lvl="1"/>
            <a:endParaRPr lang="en-GB" sz="10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60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>
                <a:solidFill>
                  <a:schemeClr val="accent2"/>
                </a:solidFill>
              </a:rPr>
              <a:t>1.1.1</a:t>
            </a:r>
            <a:endParaRPr lang="en-US" sz="4400" b="1" dirty="0" smtClean="0">
              <a:solidFill>
                <a:schemeClr val="accent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999" y="1258888"/>
            <a:ext cx="5325020" cy="475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5852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solidFill>
                  <a:schemeClr val="accent2"/>
                </a:solidFill>
              </a:rPr>
              <a:t>Configure</a:t>
            </a:r>
            <a:r>
              <a:rPr lang="pl-PL" dirty="0" smtClean="0"/>
              <a:t> </a:t>
            </a:r>
            <a:r>
              <a:rPr lang="en-US" dirty="0" smtClean="0"/>
              <a:t>GPIO </a:t>
            </a:r>
            <a:r>
              <a:rPr lang="en-US" dirty="0" smtClean="0">
                <a:solidFill>
                  <a:schemeClr val="accent2"/>
                </a:solidFill>
              </a:rPr>
              <a:t>for LED toggling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508379"/>
          </a:xfrm>
        </p:spPr>
        <p:txBody>
          <a:bodyPr/>
          <a:lstStyle/>
          <a:p>
            <a:r>
              <a:rPr lang="en-GB" sz="1800" dirty="0" smtClean="0"/>
              <a:t>GPIO(Pin) output speed configuration</a:t>
            </a:r>
          </a:p>
          <a:p>
            <a:pPr lvl="1"/>
            <a:r>
              <a:rPr lang="en-US" sz="1400" dirty="0"/>
              <a:t>Change the rising and falling edge when pin change </a:t>
            </a:r>
            <a:r>
              <a:rPr lang="en-US" sz="1400" dirty="0" smtClean="0"/>
              <a:t>state </a:t>
            </a:r>
            <a:r>
              <a:rPr lang="en-US" sz="1400" dirty="0"/>
              <a:t>from high to low or low to </a:t>
            </a:r>
            <a:r>
              <a:rPr lang="en-US" sz="1400" dirty="0" smtClean="0"/>
              <a:t>high</a:t>
            </a:r>
          </a:p>
          <a:p>
            <a:pPr lvl="1"/>
            <a:r>
              <a:rPr lang="en-US" sz="1400" b="1" dirty="0" smtClean="0"/>
              <a:t>Higher</a:t>
            </a:r>
            <a:r>
              <a:rPr lang="en-US" sz="1400" dirty="0" smtClean="0"/>
              <a:t> GPIO speed increase </a:t>
            </a:r>
            <a:r>
              <a:rPr lang="en-US" sz="1400" b="1" dirty="0" smtClean="0"/>
              <a:t>EMI noise</a:t>
            </a:r>
            <a:r>
              <a:rPr lang="en-US" sz="1400" dirty="0" smtClean="0"/>
              <a:t> from STM32 and increase STM32 </a:t>
            </a:r>
            <a:r>
              <a:rPr lang="en-US" sz="1400" b="1" dirty="0" smtClean="0"/>
              <a:t>consumption</a:t>
            </a:r>
          </a:p>
          <a:p>
            <a:pPr lvl="1"/>
            <a:r>
              <a:rPr lang="en-US" sz="1400" dirty="0" smtClean="0"/>
              <a:t>It is good to adapt GPIO speed with periphery speed. Ex.: Toggling GPIO on 1Hz is LOW optimal settings, but SPI on 45MHz the HIGH must be set</a:t>
            </a:r>
            <a:endParaRPr lang="en-GB" sz="1400" dirty="0"/>
          </a:p>
          <a:p>
            <a:pPr lvl="1"/>
            <a:endParaRPr lang="en-GB" sz="10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61</a:t>
            </a:fld>
            <a:endParaRPr lang="fr-FR" dirty="0"/>
          </a:p>
        </p:txBody>
      </p:sp>
      <p:grpSp>
        <p:nvGrpSpPr>
          <p:cNvPr id="28" name="Group 27"/>
          <p:cNvGrpSpPr/>
          <p:nvPr/>
        </p:nvGrpSpPr>
        <p:grpSpPr>
          <a:xfrm>
            <a:off x="457200" y="3132584"/>
            <a:ext cx="4143378" cy="1160512"/>
            <a:chOff x="572638" y="3212976"/>
            <a:chExt cx="4143378" cy="11605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043608" y="4221088"/>
              <a:ext cx="367240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 flipV="1">
              <a:off x="1187624" y="3212976"/>
              <a:ext cx="8384" cy="116051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1187624" y="4221088"/>
              <a:ext cx="720080" cy="0"/>
            </a:xfrm>
            <a:prstGeom prst="straightConnector1">
              <a:avLst/>
            </a:prstGeom>
            <a:ln w="3492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187624" y="3501008"/>
              <a:ext cx="3528392" cy="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88668" y="3370203"/>
              <a:ext cx="505267" cy="2616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fr-FR"/>
              </a:defPPr>
              <a:lvl1pPr>
                <a:defRPr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n-lt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</a:defRPr>
              </a:lvl9pPr>
            </a:lstStyle>
            <a:p>
              <a:r>
                <a:rPr lang="en-US" sz="1050" dirty="0"/>
                <a:t>LOW</a:t>
              </a:r>
              <a:endParaRPr lang="en-GB" sz="105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72638" y="4090283"/>
              <a:ext cx="537327" cy="2616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05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HIGH</a:t>
              </a:r>
              <a:endParaRPr lang="en-GB" sz="10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3995936" y="3501008"/>
              <a:ext cx="720080" cy="0"/>
            </a:xfrm>
            <a:prstGeom prst="straightConnector1">
              <a:avLst/>
            </a:prstGeom>
            <a:ln w="3492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1888654" y="3501008"/>
              <a:ext cx="2107282" cy="720080"/>
            </a:xfrm>
            <a:prstGeom prst="straightConnector1">
              <a:avLst/>
            </a:prstGeom>
            <a:ln w="3492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4657295" y="3132584"/>
            <a:ext cx="4143378" cy="1160512"/>
            <a:chOff x="572638" y="3212976"/>
            <a:chExt cx="4143378" cy="1160512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1043608" y="4221088"/>
              <a:ext cx="367240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 flipV="1">
              <a:off x="1187624" y="3212976"/>
              <a:ext cx="8384" cy="116051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1187624" y="4221088"/>
              <a:ext cx="720080" cy="0"/>
            </a:xfrm>
            <a:prstGeom prst="straightConnector1">
              <a:avLst/>
            </a:prstGeom>
            <a:ln w="3492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1187624" y="3501008"/>
              <a:ext cx="3528392" cy="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588668" y="3370203"/>
              <a:ext cx="505267" cy="2616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fr-FR"/>
              </a:defPPr>
              <a:lvl1pPr>
                <a:defRPr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n-lt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</a:defRPr>
              </a:lvl9pPr>
            </a:lstStyle>
            <a:p>
              <a:r>
                <a:rPr lang="en-US" sz="1050" dirty="0"/>
                <a:t>LOW</a:t>
              </a:r>
              <a:endParaRPr lang="en-GB" sz="105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72638" y="4090283"/>
              <a:ext cx="537327" cy="2616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05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HIGH</a:t>
              </a:r>
              <a:endParaRPr lang="en-GB" sz="10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V="1">
              <a:off x="3401571" y="3501007"/>
              <a:ext cx="1314445" cy="1"/>
            </a:xfrm>
            <a:prstGeom prst="straightConnector1">
              <a:avLst/>
            </a:prstGeom>
            <a:ln w="3492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1888654" y="3501007"/>
              <a:ext cx="1499942" cy="720081"/>
            </a:xfrm>
            <a:prstGeom prst="straightConnector1">
              <a:avLst/>
            </a:prstGeom>
            <a:ln w="3492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476501" y="4747690"/>
            <a:ext cx="4143378" cy="1160512"/>
            <a:chOff x="572638" y="3212976"/>
            <a:chExt cx="4143378" cy="1160512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1043608" y="4221088"/>
              <a:ext cx="367240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 flipV="1">
              <a:off x="1187624" y="3212976"/>
              <a:ext cx="8384" cy="116051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1187624" y="4221088"/>
              <a:ext cx="720080" cy="0"/>
            </a:xfrm>
            <a:prstGeom prst="straightConnector1">
              <a:avLst/>
            </a:prstGeom>
            <a:ln w="3492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187624" y="3501008"/>
              <a:ext cx="3528392" cy="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588668" y="3370203"/>
              <a:ext cx="505267" cy="2616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>
              <a:defPPr>
                <a:defRPr lang="fr-FR"/>
              </a:defPPr>
              <a:lvl1pPr>
                <a:defRPr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n-lt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</a:defRPr>
              </a:lvl9pPr>
            </a:lstStyle>
            <a:p>
              <a:r>
                <a:rPr lang="en-US" sz="1050" dirty="0"/>
                <a:t>LOW</a:t>
              </a:r>
              <a:endParaRPr lang="en-GB" sz="105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72638" y="4090283"/>
              <a:ext cx="537327" cy="2616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05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HIGH</a:t>
              </a:r>
              <a:endParaRPr lang="en-GB" sz="10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cxnSp>
          <p:nvCxnSpPr>
            <p:cNvPr id="56" name="Straight Arrow Connector 55"/>
            <p:cNvCxnSpPr/>
            <p:nvPr/>
          </p:nvCxnSpPr>
          <p:spPr>
            <a:xfrm>
              <a:off x="2258219" y="3501007"/>
              <a:ext cx="2457797" cy="1"/>
            </a:xfrm>
            <a:prstGeom prst="straightConnector1">
              <a:avLst/>
            </a:prstGeom>
            <a:ln w="3492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V="1">
              <a:off x="1888654" y="3501007"/>
              <a:ext cx="369565" cy="720081"/>
            </a:xfrm>
            <a:prstGeom prst="straightConnector1">
              <a:avLst/>
            </a:prstGeom>
            <a:ln w="3492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/>
          <p:cNvSpPr txBox="1"/>
          <p:nvPr/>
        </p:nvSpPr>
        <p:spPr>
          <a:xfrm>
            <a:off x="1461646" y="2706797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GPIO output LOW speed</a:t>
            </a:r>
            <a:endParaRPr lang="en-GB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472587" y="2765153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GPIO output MEDIUM speed</a:t>
            </a:r>
            <a:endParaRPr lang="en-GB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363990" y="4335041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GPIO output HIGH speed</a:t>
            </a:r>
            <a:endParaRPr lang="en-GB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>
                <a:solidFill>
                  <a:schemeClr val="accent2"/>
                </a:solidFill>
              </a:rPr>
              <a:t>1.1.1</a:t>
            </a:r>
            <a:endParaRPr lang="en-US" sz="4400" b="1" dirty="0" smtClean="0">
              <a:solidFill>
                <a:schemeClr val="accent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510" y="4683106"/>
            <a:ext cx="3576163" cy="179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6927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solidFill>
                  <a:schemeClr val="accent2"/>
                </a:solidFill>
              </a:rPr>
              <a:t>Configure</a:t>
            </a:r>
            <a:r>
              <a:rPr lang="pl-PL" dirty="0" smtClean="0"/>
              <a:t> </a:t>
            </a:r>
            <a:r>
              <a:rPr lang="en-US" dirty="0" smtClean="0"/>
              <a:t>GPIO </a:t>
            </a:r>
            <a:r>
              <a:rPr lang="en-US" dirty="0" smtClean="0">
                <a:solidFill>
                  <a:schemeClr val="accent2"/>
                </a:solidFill>
              </a:rPr>
              <a:t>for LED toggling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077766"/>
          </a:xfrm>
        </p:spPr>
        <p:txBody>
          <a:bodyPr/>
          <a:lstStyle/>
          <a:p>
            <a:r>
              <a:rPr lang="en-GB" sz="1800" dirty="0" smtClean="0"/>
              <a:t>Now we set the project details for generation</a:t>
            </a:r>
          </a:p>
          <a:p>
            <a:pPr lvl="1"/>
            <a:r>
              <a:rPr lang="en-GB" sz="1400" dirty="0" smtClean="0"/>
              <a:t>Menu &gt; Project &gt; Project Settings</a:t>
            </a:r>
          </a:p>
          <a:p>
            <a:pPr lvl="1"/>
            <a:r>
              <a:rPr lang="en-GB" sz="1400" dirty="0" smtClean="0"/>
              <a:t>Set the project name</a:t>
            </a:r>
          </a:p>
          <a:p>
            <a:pPr lvl="1"/>
            <a:r>
              <a:rPr lang="en-GB" sz="1400" dirty="0" smtClean="0"/>
              <a:t>Project location</a:t>
            </a:r>
          </a:p>
          <a:p>
            <a:pPr lvl="1"/>
            <a:r>
              <a:rPr lang="en-GB" sz="1400" dirty="0" smtClean="0"/>
              <a:t>Type of </a:t>
            </a:r>
            <a:r>
              <a:rPr lang="en-GB" sz="1400" dirty="0" err="1" smtClean="0"/>
              <a:t>toolchain</a:t>
            </a:r>
            <a:endParaRPr lang="en-GB" sz="1400" dirty="0" smtClean="0"/>
          </a:p>
          <a:p>
            <a:r>
              <a:rPr lang="en-GB" sz="1800" dirty="0" smtClean="0"/>
              <a:t>Now we can Generate Code</a:t>
            </a:r>
          </a:p>
          <a:p>
            <a:pPr lvl="1"/>
            <a:r>
              <a:rPr lang="en-GB" sz="1400" dirty="0" smtClean="0"/>
              <a:t>Menu &gt; Project &gt; Generate Code</a:t>
            </a:r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62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>
                <a:solidFill>
                  <a:schemeClr val="accent2"/>
                </a:solidFill>
              </a:rPr>
              <a:t>1.1.1</a:t>
            </a:r>
            <a:endParaRPr lang="en-US" sz="4400" b="1" dirty="0" smtClean="0">
              <a:solidFill>
                <a:schemeClr val="accent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794" y="1700808"/>
            <a:ext cx="4781550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23972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solidFill>
                  <a:schemeClr val="accent2"/>
                </a:solidFill>
              </a:rPr>
              <a:t>Configure</a:t>
            </a:r>
            <a:r>
              <a:rPr lang="pl-PL" dirty="0" smtClean="0"/>
              <a:t> </a:t>
            </a:r>
            <a:r>
              <a:rPr lang="en-US" dirty="0" smtClean="0"/>
              <a:t>GPIO </a:t>
            </a:r>
            <a:r>
              <a:rPr lang="en-US" dirty="0" smtClean="0">
                <a:solidFill>
                  <a:schemeClr val="accent2"/>
                </a:solidFill>
              </a:rPr>
              <a:t>for LED toggling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077766"/>
          </a:xfrm>
        </p:spPr>
        <p:txBody>
          <a:bodyPr/>
          <a:lstStyle/>
          <a:p>
            <a:r>
              <a:rPr lang="en-GB" sz="1800" dirty="0" smtClean="0"/>
              <a:t>Now we open the project in our IDE</a:t>
            </a:r>
          </a:p>
          <a:p>
            <a:pPr lvl="1"/>
            <a:r>
              <a:rPr lang="en-GB" sz="1400" dirty="0" smtClean="0"/>
              <a:t>The functions we want to put into </a:t>
            </a:r>
            <a:r>
              <a:rPr lang="en-GB" sz="1400" dirty="0" err="1" smtClean="0"/>
              <a:t>main.c</a:t>
            </a:r>
            <a:endParaRPr lang="en-GB" sz="1400" dirty="0" smtClean="0"/>
          </a:p>
          <a:p>
            <a:pPr lvl="1"/>
            <a:r>
              <a:rPr lang="en-GB" sz="1400" dirty="0"/>
              <a:t>Between </a:t>
            </a:r>
            <a:r>
              <a:rPr lang="en-GB" sz="1400" i="1" dirty="0"/>
              <a:t>/* USER CODE BEGIN 3 */</a:t>
            </a:r>
            <a:r>
              <a:rPr lang="en-GB" sz="1400" dirty="0"/>
              <a:t> and </a:t>
            </a:r>
            <a:r>
              <a:rPr lang="en-GB" sz="1400" i="1" dirty="0"/>
              <a:t>/* USER CODE END 3 </a:t>
            </a:r>
            <a:r>
              <a:rPr lang="en-GB" sz="1400" i="1" dirty="0" smtClean="0"/>
              <a:t>*/ </a:t>
            </a:r>
            <a:r>
              <a:rPr lang="en-GB" sz="1400" dirty="0" smtClean="0"/>
              <a:t>tags</a:t>
            </a:r>
          </a:p>
          <a:p>
            <a:pPr lvl="1"/>
            <a:r>
              <a:rPr lang="en-GB" sz="1400" dirty="0" smtClean="0"/>
              <a:t>Into infinite loop </a:t>
            </a:r>
            <a:r>
              <a:rPr lang="en-GB" sz="1400" i="1" dirty="0" smtClean="0"/>
              <a:t>while(1){   }</a:t>
            </a:r>
          </a:p>
          <a:p>
            <a:r>
              <a:rPr lang="en-GB" sz="1800" dirty="0" smtClean="0"/>
              <a:t>For toggling we need to use this functions</a:t>
            </a:r>
          </a:p>
          <a:p>
            <a:pPr lvl="1"/>
            <a:r>
              <a:rPr lang="en-GB" sz="1400" i="1" dirty="0" err="1" smtClean="0"/>
              <a:t>HAL_HAL_Delay</a:t>
            </a:r>
            <a:r>
              <a:rPr lang="en-GB" sz="1400" dirty="0" smtClean="0"/>
              <a:t> which create specific delay</a:t>
            </a:r>
          </a:p>
          <a:p>
            <a:pPr lvl="1"/>
            <a:r>
              <a:rPr lang="en-GB" sz="1400" i="1" dirty="0" err="1" smtClean="0"/>
              <a:t>HAL_GPIO_WritePin</a:t>
            </a:r>
            <a:r>
              <a:rPr lang="en-GB" sz="1400" dirty="0"/>
              <a:t> or </a:t>
            </a:r>
            <a:r>
              <a:rPr lang="en-GB" sz="1400" i="1" dirty="0" err="1"/>
              <a:t>HAL_GPIO_TogglePin</a:t>
            </a:r>
            <a:endParaRPr lang="en-GB" sz="1400" i="1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63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>
                <a:solidFill>
                  <a:schemeClr val="accent2"/>
                </a:solidFill>
              </a:rPr>
              <a:t>1.1.1</a:t>
            </a:r>
            <a:endParaRPr lang="en-US" sz="4400" b="1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84506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solidFill>
                  <a:schemeClr val="accent2"/>
                </a:solidFill>
              </a:rPr>
              <a:t>Configure</a:t>
            </a:r>
            <a:r>
              <a:rPr lang="pl-PL" dirty="0" smtClean="0"/>
              <a:t> </a:t>
            </a:r>
            <a:r>
              <a:rPr lang="en-US" dirty="0" smtClean="0"/>
              <a:t>GPIO </a:t>
            </a:r>
            <a:r>
              <a:rPr lang="en-US" dirty="0" smtClean="0">
                <a:solidFill>
                  <a:schemeClr val="accent2"/>
                </a:solidFill>
              </a:rPr>
              <a:t>for LED toggling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077766"/>
          </a:xfrm>
        </p:spPr>
        <p:txBody>
          <a:bodyPr/>
          <a:lstStyle/>
          <a:p>
            <a:r>
              <a:rPr lang="en-GB" sz="1800" dirty="0" smtClean="0"/>
              <a:t>Now we open the project in our IDE</a:t>
            </a:r>
          </a:p>
          <a:p>
            <a:pPr lvl="1"/>
            <a:r>
              <a:rPr lang="en-GB" sz="1400" dirty="0" smtClean="0"/>
              <a:t>The functions we want to put into </a:t>
            </a:r>
            <a:r>
              <a:rPr lang="en-GB" sz="1400" dirty="0" err="1" smtClean="0"/>
              <a:t>main.c</a:t>
            </a:r>
            <a:endParaRPr lang="en-GB" sz="1400" dirty="0" smtClean="0"/>
          </a:p>
          <a:p>
            <a:pPr lvl="1"/>
            <a:r>
              <a:rPr lang="en-GB" sz="1400" dirty="0"/>
              <a:t>Between </a:t>
            </a:r>
            <a:r>
              <a:rPr lang="en-GB" sz="1400" i="1" dirty="0"/>
              <a:t>/* USER CODE BEGIN 3 */</a:t>
            </a:r>
            <a:r>
              <a:rPr lang="en-GB" sz="1400" dirty="0"/>
              <a:t> and </a:t>
            </a:r>
            <a:r>
              <a:rPr lang="en-GB" sz="1400" i="1" dirty="0"/>
              <a:t>/* USER CODE END 3 </a:t>
            </a:r>
            <a:r>
              <a:rPr lang="en-GB" sz="1400" i="1" dirty="0" smtClean="0"/>
              <a:t>*/ </a:t>
            </a:r>
            <a:r>
              <a:rPr lang="en-GB" sz="1400" dirty="0" smtClean="0"/>
              <a:t>tags</a:t>
            </a:r>
          </a:p>
          <a:p>
            <a:pPr lvl="1"/>
            <a:r>
              <a:rPr lang="en-GB" sz="1400" dirty="0" smtClean="0"/>
              <a:t>Into infinite loop </a:t>
            </a:r>
            <a:r>
              <a:rPr lang="en-GB" sz="1400" i="1" dirty="0" smtClean="0"/>
              <a:t>while(1){   }</a:t>
            </a:r>
          </a:p>
          <a:p>
            <a:r>
              <a:rPr lang="en-GB" sz="1800" dirty="0" smtClean="0"/>
              <a:t>For toggling we need to use this functions</a:t>
            </a:r>
          </a:p>
          <a:p>
            <a:pPr lvl="1"/>
            <a:r>
              <a:rPr lang="en-GB" sz="1400" i="1" dirty="0" err="1" smtClean="0"/>
              <a:t>HAL_HAL_Delay</a:t>
            </a:r>
            <a:r>
              <a:rPr lang="en-GB" sz="1400" dirty="0" smtClean="0"/>
              <a:t> which create specific delay</a:t>
            </a:r>
          </a:p>
          <a:p>
            <a:pPr lvl="1"/>
            <a:r>
              <a:rPr lang="en-GB" sz="1400" i="1" dirty="0" err="1" smtClean="0"/>
              <a:t>HAL_GPIO_WritePin</a:t>
            </a:r>
            <a:r>
              <a:rPr lang="en-GB" sz="1400" dirty="0"/>
              <a:t> or </a:t>
            </a:r>
            <a:r>
              <a:rPr lang="en-GB" sz="1400" i="1" dirty="0" err="1"/>
              <a:t>HAL_GPIO_TogglePin</a:t>
            </a:r>
            <a:endParaRPr lang="en-GB" sz="1400" i="1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64</a:t>
            </a:fld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1115616" y="3530039"/>
            <a:ext cx="7704856" cy="3139321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3 */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Infinite loop */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(1)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HAL_GPIO_WritePin</a:t>
            </a:r>
            <a:r>
              <a:rPr lang="en-GB" dirty="0" smtClean="0">
                <a:solidFill>
                  <a:prstClr val="black"/>
                </a:solidFill>
                <a:latin typeface="Consolas" panose="020B0609020204030204" pitchFamily="49" charset="0"/>
              </a:rPr>
              <a:t>(GPIOA, GPIO_PIN_5, 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GPIO_PIN_SET);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HAL_Delay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(500);</a:t>
            </a:r>
          </a:p>
          <a:p>
            <a:r>
              <a:rPr lang="en-GB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HAL_GPIO_WritePin</a:t>
            </a:r>
            <a:r>
              <a:rPr lang="en-GB" dirty="0" smtClean="0">
                <a:solidFill>
                  <a:prstClr val="black"/>
                </a:solidFill>
                <a:latin typeface="Consolas" panose="020B0609020204030204" pitchFamily="49" charset="0"/>
              </a:rPr>
              <a:t>(GPIOA, GPIO_PIN_5, GPIO_PIN_RESET);</a:t>
            </a:r>
          </a:p>
          <a:p>
            <a:r>
              <a:rPr lang="en-GB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HAL_Delay</a:t>
            </a:r>
            <a:r>
              <a:rPr lang="en-GB" dirty="0" smtClean="0">
                <a:solidFill>
                  <a:prstClr val="black"/>
                </a:solidFill>
                <a:latin typeface="Consolas" panose="020B0609020204030204" pitchFamily="49" charset="0"/>
              </a:rPr>
              <a:t>(500);</a:t>
            </a:r>
          </a:p>
          <a:p>
            <a:r>
              <a:rPr lang="en-GB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GB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3 */</a:t>
            </a:r>
            <a:endParaRPr lang="en-GB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>
                <a:solidFill>
                  <a:schemeClr val="accent2"/>
                </a:solidFill>
              </a:rPr>
              <a:t>1.1.1</a:t>
            </a:r>
            <a:endParaRPr lang="en-US" sz="4400" b="1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13368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/>
                </a:solidFill>
              </a:rPr>
              <a:t>1.1.2 </a:t>
            </a:r>
            <a:r>
              <a:rPr lang="en-US" dirty="0" smtClean="0"/>
              <a:t>EXTI lab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022F87-24B0-41D2-B4A9-5E30A9FEDC5E}" type="datetime1">
              <a:rPr lang="fr-FR" smtClean="0"/>
              <a:t>01/10/2015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822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solidFill>
                  <a:schemeClr val="accent2"/>
                </a:solidFill>
              </a:rPr>
              <a:t>Configure</a:t>
            </a:r>
            <a:r>
              <a:rPr lang="pl-PL" dirty="0" smtClean="0"/>
              <a:t> </a:t>
            </a:r>
            <a:r>
              <a:rPr lang="en-US" dirty="0"/>
              <a:t>EXTI </a:t>
            </a:r>
            <a:r>
              <a:rPr lang="en-US" dirty="0">
                <a:solidFill>
                  <a:schemeClr val="accent2"/>
                </a:solidFill>
              </a:rPr>
              <a:t>to </a:t>
            </a:r>
            <a:r>
              <a:rPr lang="en-US" dirty="0" smtClean="0">
                <a:solidFill>
                  <a:schemeClr val="accent2"/>
                </a:solidFill>
              </a:rPr>
              <a:t>turn on LED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277820"/>
          </a:xfrm>
        </p:spPr>
        <p:txBody>
          <a:bodyPr/>
          <a:lstStyle/>
          <a:p>
            <a:r>
              <a:rPr lang="en-GB" sz="2400" dirty="0" smtClean="0"/>
              <a:t>Objective</a:t>
            </a:r>
          </a:p>
          <a:p>
            <a:pPr lvl="1"/>
            <a:r>
              <a:rPr lang="en-GB" sz="1800" dirty="0" smtClean="0"/>
              <a:t>Learn how to </a:t>
            </a:r>
            <a:r>
              <a:rPr lang="en-US" sz="1800" dirty="0" smtClean="0"/>
              <a:t>setup input pin with EXTI in CubeMX</a:t>
            </a:r>
            <a:endParaRPr lang="en-GB" sz="1800" dirty="0" smtClean="0"/>
          </a:p>
          <a:p>
            <a:pPr lvl="1"/>
            <a:r>
              <a:rPr lang="en-US" sz="1800" dirty="0" smtClean="0"/>
              <a:t>How to Generate Code in CubeMX and use HAL functions</a:t>
            </a:r>
            <a:endParaRPr lang="en-GB" sz="1800" dirty="0"/>
          </a:p>
          <a:p>
            <a:r>
              <a:rPr lang="en-GB" sz="2400" dirty="0" smtClean="0"/>
              <a:t>Goal</a:t>
            </a:r>
          </a:p>
          <a:p>
            <a:pPr lvl="1"/>
            <a:r>
              <a:rPr lang="en-US" sz="1800" dirty="0" smtClean="0"/>
              <a:t>Configure GPIO and EXTI pin in CubeMX and Generate Code</a:t>
            </a:r>
            <a:endParaRPr lang="pl-PL" sz="1800" dirty="0" smtClean="0"/>
          </a:p>
          <a:p>
            <a:pPr lvl="1"/>
            <a:r>
              <a:rPr lang="en-US" sz="1800" dirty="0" smtClean="0"/>
              <a:t>Add into project Callback function and function which turn on led</a:t>
            </a:r>
            <a:endParaRPr lang="en-GB" sz="1800" dirty="0" smtClean="0"/>
          </a:p>
          <a:p>
            <a:pPr lvl="1"/>
            <a:r>
              <a:rPr lang="en-US" sz="1800" dirty="0" smtClean="0"/>
              <a:t>Verify the correct functionality by pressing button which turns on LED</a:t>
            </a:r>
            <a:endParaRPr lang="en-GB" sz="18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66</a:t>
            </a:fld>
            <a:endParaRPr lang="fr-FR" dirty="0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1.1.2</a:t>
            </a:r>
          </a:p>
        </p:txBody>
      </p:sp>
    </p:spTree>
    <p:extLst>
      <p:ext uri="{BB962C8B-B14F-4D97-AF65-F5344CB8AC3E}">
        <p14:creationId xmlns:p14="http://schemas.microsoft.com/office/powerpoint/2010/main" val="366204990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solidFill>
                  <a:schemeClr val="accent2"/>
                </a:solidFill>
              </a:rPr>
              <a:t>Configure</a:t>
            </a:r>
            <a:r>
              <a:rPr lang="pl-PL" dirty="0" smtClean="0"/>
              <a:t> </a:t>
            </a:r>
            <a:r>
              <a:rPr lang="en-US" dirty="0" smtClean="0"/>
              <a:t>EXTI </a:t>
            </a:r>
            <a:r>
              <a:rPr lang="en-US" dirty="0" smtClean="0">
                <a:solidFill>
                  <a:schemeClr val="accent2"/>
                </a:solidFill>
              </a:rPr>
              <a:t>to turn on LED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200602"/>
          </a:xfrm>
        </p:spPr>
        <p:txBody>
          <a:bodyPr/>
          <a:lstStyle/>
          <a:p>
            <a:r>
              <a:rPr lang="en-GB" sz="1800" dirty="0" smtClean="0"/>
              <a:t>Create project in CubeMX</a:t>
            </a:r>
          </a:p>
          <a:p>
            <a:pPr lvl="1"/>
            <a:r>
              <a:rPr lang="en-GB" sz="1400" dirty="0"/>
              <a:t>Menu &gt; File &gt; New Project</a:t>
            </a:r>
          </a:p>
          <a:p>
            <a:pPr lvl="1"/>
            <a:r>
              <a:rPr lang="en-GB" sz="1400" dirty="0"/>
              <a:t>Select </a:t>
            </a:r>
            <a:r>
              <a:rPr lang="en-GB" sz="1400" dirty="0" smtClean="0"/>
              <a:t>STM32F0 </a:t>
            </a:r>
            <a:r>
              <a:rPr lang="en-GB" sz="1400" dirty="0"/>
              <a:t>&gt; </a:t>
            </a:r>
            <a:r>
              <a:rPr lang="en-GB" sz="1400" dirty="0" smtClean="0"/>
              <a:t>STM32F030 </a:t>
            </a:r>
            <a:r>
              <a:rPr lang="en-GB" sz="1400" dirty="0"/>
              <a:t>&gt; </a:t>
            </a:r>
            <a:r>
              <a:rPr lang="en-GB" sz="1400" dirty="0" smtClean="0"/>
              <a:t>LQFP64 </a:t>
            </a:r>
            <a:r>
              <a:rPr lang="en-GB" sz="1400" dirty="0"/>
              <a:t>&gt; </a:t>
            </a:r>
            <a:r>
              <a:rPr lang="en-GB" sz="1400" dirty="0" smtClean="0"/>
              <a:t>STM32F030R8</a:t>
            </a:r>
            <a:endParaRPr lang="en-GB" sz="1800" dirty="0" smtClean="0"/>
          </a:p>
          <a:p>
            <a:r>
              <a:rPr lang="en-GB" sz="1800" dirty="0" smtClean="0"/>
              <a:t>Configure LED pin as </a:t>
            </a:r>
            <a:r>
              <a:rPr lang="en-GB" sz="1800" dirty="0" err="1" smtClean="0"/>
              <a:t>GPIO_Output</a:t>
            </a:r>
            <a:endParaRPr lang="en-GB" sz="18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67</a:t>
            </a:fld>
            <a:endParaRPr lang="fr-FR" dirty="0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1.1.2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174" y="3068960"/>
            <a:ext cx="4076700" cy="3238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04" y="3002756"/>
            <a:ext cx="4470251" cy="171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0615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accent2"/>
                </a:solidFill>
              </a:rPr>
              <a:t>Configure</a:t>
            </a:r>
            <a:r>
              <a:rPr lang="pl-PL" dirty="0"/>
              <a:t> </a:t>
            </a:r>
            <a:r>
              <a:rPr lang="en-US" dirty="0"/>
              <a:t>EXTI </a:t>
            </a:r>
            <a:r>
              <a:rPr lang="en-US" dirty="0" smtClean="0">
                <a:solidFill>
                  <a:schemeClr val="accent2"/>
                </a:solidFill>
              </a:rPr>
              <a:t>to turn </a:t>
            </a:r>
            <a:r>
              <a:rPr lang="en-US" dirty="0">
                <a:solidFill>
                  <a:schemeClr val="accent2"/>
                </a:solidFill>
              </a:rPr>
              <a:t>on LED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184940"/>
          </a:xfrm>
        </p:spPr>
        <p:txBody>
          <a:bodyPr/>
          <a:lstStyle/>
          <a:p>
            <a:r>
              <a:rPr lang="en-GB" sz="1800" dirty="0" smtClean="0"/>
              <a:t>Configure Button pin as GPIO_EXTIX</a:t>
            </a:r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68</a:t>
            </a:fld>
            <a:endParaRPr lang="fr-FR" dirty="0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1.1.2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821" y="3461812"/>
            <a:ext cx="3349246" cy="27656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50" y="1789222"/>
            <a:ext cx="4503271" cy="268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7142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accent2"/>
                </a:solidFill>
              </a:rPr>
              <a:t>Configure</a:t>
            </a:r>
            <a:r>
              <a:rPr lang="pl-PL" dirty="0"/>
              <a:t> </a:t>
            </a:r>
            <a:r>
              <a:rPr lang="en-US" dirty="0"/>
              <a:t>EXTI </a:t>
            </a:r>
            <a:r>
              <a:rPr lang="en-US" dirty="0" smtClean="0">
                <a:solidFill>
                  <a:schemeClr val="accent2"/>
                </a:solidFill>
              </a:rPr>
              <a:t>to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2"/>
                </a:solidFill>
              </a:rPr>
              <a:t>turn </a:t>
            </a:r>
            <a:r>
              <a:rPr lang="en-US" dirty="0">
                <a:solidFill>
                  <a:schemeClr val="accent2"/>
                </a:solidFill>
              </a:rPr>
              <a:t>on LED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046714"/>
          </a:xfrm>
        </p:spPr>
        <p:txBody>
          <a:bodyPr/>
          <a:lstStyle/>
          <a:p>
            <a:r>
              <a:rPr lang="en-GB" sz="1800" dirty="0" smtClean="0"/>
              <a:t>In order to run on maximum frequency, setup clock system</a:t>
            </a:r>
          </a:p>
          <a:p>
            <a:r>
              <a:rPr lang="en-US" sz="1800" dirty="0"/>
              <a:t>Details in </a:t>
            </a:r>
            <a:r>
              <a:rPr lang="en-US" sz="1800" dirty="0" smtClean="0"/>
              <a:t>lab </a:t>
            </a:r>
            <a:r>
              <a:rPr lang="en-US" sz="1800" dirty="0"/>
              <a:t>0</a:t>
            </a:r>
            <a:endParaRPr lang="en-GB" sz="1800" dirty="0"/>
          </a:p>
          <a:p>
            <a:pPr marL="0" indent="0">
              <a:buNone/>
            </a:pPr>
            <a:endParaRPr lang="en-GB" sz="18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69</a:t>
            </a:fld>
            <a:endParaRPr lang="fr-F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983228"/>
            <a:ext cx="6120680" cy="45770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1.1.2</a:t>
            </a:r>
          </a:p>
        </p:txBody>
      </p:sp>
    </p:spTree>
    <p:extLst>
      <p:ext uri="{BB962C8B-B14F-4D97-AF65-F5344CB8AC3E}">
        <p14:creationId xmlns:p14="http://schemas.microsoft.com/office/powerpoint/2010/main" val="125707188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CoIDE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88148"/>
            <a:ext cx="4038600" cy="3893374"/>
          </a:xfrm>
        </p:spPr>
        <p:txBody>
          <a:bodyPr/>
          <a:lstStyle/>
          <a:p>
            <a:r>
              <a:rPr lang="fr-FR" dirty="0" smtClean="0">
                <a:solidFill>
                  <a:schemeClr val="tx2"/>
                </a:solidFill>
              </a:rPr>
              <a:t>Free</a:t>
            </a:r>
            <a:r>
              <a:rPr lang="fr-FR" dirty="0" smtClean="0"/>
              <a:t> Eclipse-</a:t>
            </a:r>
            <a:r>
              <a:rPr lang="fr-FR" dirty="0" err="1" smtClean="0"/>
              <a:t>based</a:t>
            </a:r>
            <a:r>
              <a:rPr lang="fr-FR" dirty="0" smtClean="0"/>
              <a:t> </a:t>
            </a:r>
            <a:r>
              <a:rPr lang="fr-FR" dirty="0" err="1" smtClean="0"/>
              <a:t>simplified</a:t>
            </a:r>
            <a:r>
              <a:rPr lang="fr-FR" dirty="0" smtClean="0"/>
              <a:t> software </a:t>
            </a:r>
            <a:r>
              <a:rPr lang="fr-FR" dirty="0" err="1" smtClean="0"/>
              <a:t>development</a:t>
            </a:r>
            <a:r>
              <a:rPr lang="fr-FR" dirty="0" smtClean="0"/>
              <a:t> </a:t>
            </a:r>
            <a:r>
              <a:rPr lang="fr-FR" dirty="0" err="1" smtClean="0"/>
              <a:t>environment</a:t>
            </a:r>
            <a:r>
              <a:rPr lang="fr-FR" dirty="0" smtClean="0"/>
              <a:t>:</a:t>
            </a:r>
          </a:p>
          <a:p>
            <a:pPr lvl="1"/>
            <a:r>
              <a:rPr lang="fr-FR" dirty="0" smtClean="0"/>
              <a:t>Supports all STM32 </a:t>
            </a:r>
            <a:r>
              <a:rPr lang="fr-FR" dirty="0" err="1" smtClean="0"/>
              <a:t>mcus</a:t>
            </a:r>
            <a:r>
              <a:rPr lang="fr-FR" dirty="0" smtClean="0"/>
              <a:t> and </a:t>
            </a:r>
            <a:r>
              <a:rPr lang="fr-FR" dirty="0" err="1" smtClean="0"/>
              <a:t>Nucleo</a:t>
            </a:r>
            <a:r>
              <a:rPr lang="fr-FR" dirty="0" smtClean="0"/>
              <a:t> </a:t>
            </a:r>
            <a:r>
              <a:rPr lang="fr-FR" dirty="0" err="1" smtClean="0"/>
              <a:t>boards</a:t>
            </a:r>
            <a:r>
              <a:rPr lang="fr-FR" dirty="0" smtClean="0"/>
              <a:t>.</a:t>
            </a:r>
          </a:p>
          <a:p>
            <a:pPr lvl="1"/>
            <a:r>
              <a:rPr lang="fr-FR" dirty="0" smtClean="0"/>
              <a:t>Supports STM32Cube </a:t>
            </a:r>
            <a:r>
              <a:rPr lang="fr-FR" dirty="0" err="1" smtClean="0"/>
              <a:t>firmware</a:t>
            </a:r>
            <a:r>
              <a:rPr lang="fr-FR" dirty="0" smtClean="0"/>
              <a:t> (HAL).</a:t>
            </a:r>
          </a:p>
          <a:p>
            <a:pPr lvl="1"/>
            <a:r>
              <a:rPr lang="fr-FR" dirty="0" err="1" smtClean="0"/>
              <a:t>Download</a:t>
            </a:r>
            <a:r>
              <a:rPr lang="fr-FR" dirty="0" smtClean="0"/>
              <a:t> and </a:t>
            </a:r>
            <a:r>
              <a:rPr lang="fr-FR" dirty="0" err="1" smtClean="0"/>
              <a:t>Technical</a:t>
            </a:r>
            <a:r>
              <a:rPr lang="fr-FR" dirty="0" smtClean="0"/>
              <a:t> support </a:t>
            </a:r>
            <a:r>
              <a:rPr lang="fr-FR" dirty="0" err="1" smtClean="0"/>
              <a:t>available</a:t>
            </a:r>
            <a:r>
              <a:rPr lang="fr-FR" dirty="0" smtClean="0"/>
              <a:t> </a:t>
            </a:r>
            <a:r>
              <a:rPr lang="fr-FR" dirty="0" err="1" smtClean="0"/>
              <a:t>through</a:t>
            </a:r>
            <a:r>
              <a:rPr lang="fr-FR" dirty="0" smtClean="0"/>
              <a:t> collaborative</a:t>
            </a:r>
            <a:br>
              <a:rPr lang="fr-FR" dirty="0" smtClean="0"/>
            </a:br>
            <a:r>
              <a:rPr lang="fr-FR" dirty="0" smtClean="0"/>
              <a:t>site at </a:t>
            </a:r>
            <a:r>
              <a:rPr lang="fr-FR" dirty="0" smtClean="0">
                <a:hlinkClick r:id="rId2"/>
              </a:rPr>
              <a:t>www.coocox.org</a:t>
            </a:r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4"/>
          </p:nvPr>
        </p:nvSpPr>
        <p:spPr>
          <a:xfrm>
            <a:off x="4637856" y="1288148"/>
            <a:ext cx="4038600" cy="2231380"/>
          </a:xfrm>
        </p:spPr>
        <p:txBody>
          <a:bodyPr/>
          <a:lstStyle/>
          <a:p>
            <a:r>
              <a:rPr lang="fr-FR" dirty="0" smtClean="0"/>
              <a:t>Key </a:t>
            </a:r>
            <a:r>
              <a:rPr lang="fr-FR" dirty="0" err="1" smtClean="0"/>
              <a:t>features</a:t>
            </a:r>
            <a:r>
              <a:rPr lang="fr-FR" dirty="0" smtClean="0"/>
              <a:t> :</a:t>
            </a:r>
          </a:p>
          <a:p>
            <a:pPr lvl="1"/>
            <a:r>
              <a:rPr lang="fr-FR" dirty="0" smtClean="0"/>
              <a:t>GCC C/C++ compiler.</a:t>
            </a:r>
          </a:p>
          <a:p>
            <a:pPr lvl="1"/>
            <a:r>
              <a:rPr lang="fr-FR" dirty="0" smtClean="0"/>
              <a:t>GDB-</a:t>
            </a:r>
            <a:r>
              <a:rPr lang="fr-FR" dirty="0" err="1" smtClean="0"/>
              <a:t>based</a:t>
            </a:r>
            <a:r>
              <a:rPr lang="fr-FR" dirty="0" smtClean="0"/>
              <a:t> debugger.</a:t>
            </a:r>
          </a:p>
          <a:p>
            <a:pPr lvl="1"/>
            <a:r>
              <a:rPr lang="fr-FR" dirty="0" smtClean="0"/>
              <a:t>No code size </a:t>
            </a:r>
            <a:r>
              <a:rPr lang="fr-FR" dirty="0" err="1" smtClean="0"/>
              <a:t>limit</a:t>
            </a:r>
            <a:r>
              <a:rPr lang="fr-FR" dirty="0" smtClean="0"/>
              <a:t>.</a:t>
            </a:r>
          </a:p>
          <a:p>
            <a:pPr lvl="1"/>
            <a:r>
              <a:rPr lang="fr-FR" dirty="0" smtClean="0"/>
              <a:t>ST-Link support.</a:t>
            </a:r>
          </a:p>
          <a:p>
            <a:pPr lvl="1"/>
            <a:r>
              <a:rPr lang="fr-FR" dirty="0" smtClean="0"/>
              <a:t>English and </a:t>
            </a:r>
            <a:r>
              <a:rPr lang="fr-FR" dirty="0" err="1" smtClean="0"/>
              <a:t>Chinese</a:t>
            </a:r>
            <a:r>
              <a:rPr lang="fr-FR" dirty="0" smtClean="0"/>
              <a:t> </a:t>
            </a:r>
            <a:r>
              <a:rPr lang="fr-FR" dirty="0" err="1" smtClean="0"/>
              <a:t>languages</a:t>
            </a:r>
            <a:r>
              <a:rPr lang="fr-FR" dirty="0" smtClean="0"/>
              <a:t> </a:t>
            </a:r>
            <a:br>
              <a:rPr lang="fr-FR" dirty="0" smtClean="0"/>
            </a:br>
            <a:r>
              <a:rPr lang="fr-FR" dirty="0" smtClean="0"/>
              <a:t>are </a:t>
            </a:r>
            <a:r>
              <a:rPr lang="fr-FR" dirty="0" err="1" smtClean="0"/>
              <a:t>supported</a:t>
            </a:r>
            <a:r>
              <a:rPr lang="fr-FR" dirty="0" smtClean="0"/>
              <a:t>.</a:t>
            </a:r>
            <a:endParaRPr lang="fr-FR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48680"/>
            <a:ext cx="1080120" cy="30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817902"/>
            <a:ext cx="3923870" cy="2635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80627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accent2"/>
                </a:solidFill>
              </a:rPr>
              <a:t>Configure</a:t>
            </a:r>
            <a:r>
              <a:rPr lang="pl-PL" dirty="0"/>
              <a:t> </a:t>
            </a:r>
            <a:r>
              <a:rPr lang="en-US" dirty="0"/>
              <a:t>EXTI </a:t>
            </a:r>
            <a:r>
              <a:rPr lang="en-US" dirty="0" smtClean="0">
                <a:solidFill>
                  <a:schemeClr val="accent2"/>
                </a:solidFill>
              </a:rPr>
              <a:t>to turn </a:t>
            </a:r>
            <a:r>
              <a:rPr lang="en-US" dirty="0">
                <a:solidFill>
                  <a:schemeClr val="accent2"/>
                </a:solidFill>
              </a:rPr>
              <a:t>on LED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708160"/>
          </a:xfrm>
        </p:spPr>
        <p:txBody>
          <a:bodyPr/>
          <a:lstStyle/>
          <a:p>
            <a:r>
              <a:rPr lang="en-GB" sz="1800" dirty="0" smtClean="0"/>
              <a:t>GPIO Configuration</a:t>
            </a:r>
          </a:p>
          <a:p>
            <a:pPr lvl="1"/>
            <a:r>
              <a:rPr lang="en-US" sz="1400" dirty="0" smtClean="0"/>
              <a:t>TAB&gt;Configuration&gt;System&gt;GPIO</a:t>
            </a:r>
            <a:endParaRPr lang="en-GB" sz="1400" dirty="0" smtClean="0"/>
          </a:p>
          <a:p>
            <a:pPr lvl="1"/>
            <a:endParaRPr lang="en-GB" sz="10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70</a:t>
            </a:fld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42" y="1956421"/>
            <a:ext cx="8863944" cy="48569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1.1.2</a:t>
            </a:r>
          </a:p>
        </p:txBody>
      </p:sp>
    </p:spTree>
    <p:extLst>
      <p:ext uri="{BB962C8B-B14F-4D97-AF65-F5344CB8AC3E}">
        <p14:creationId xmlns:p14="http://schemas.microsoft.com/office/powerpoint/2010/main" val="330391984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accent2"/>
                </a:solidFill>
              </a:rPr>
              <a:t>Configure EXTI to turn on LED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292935"/>
          </a:xfrm>
        </p:spPr>
        <p:txBody>
          <a:bodyPr/>
          <a:lstStyle/>
          <a:p>
            <a:r>
              <a:rPr lang="en-GB" sz="1800" dirty="0" smtClean="0"/>
              <a:t>GPIO(Pin) Configuration</a:t>
            </a:r>
          </a:p>
          <a:p>
            <a:pPr lvl="1"/>
            <a:r>
              <a:rPr lang="en-US" sz="1400" dirty="0" smtClean="0"/>
              <a:t>Select External Interrupt Mode with </a:t>
            </a:r>
            <a:r>
              <a:rPr lang="en-US" sz="1400" dirty="0" err="1" smtClean="0"/>
              <a:t>Faling</a:t>
            </a:r>
            <a:r>
              <a:rPr lang="en-US" sz="1400" dirty="0" smtClean="0"/>
              <a:t> edge trigger detection</a:t>
            </a:r>
          </a:p>
          <a:p>
            <a:pPr lvl="1"/>
            <a:r>
              <a:rPr lang="en-US" sz="1400" dirty="0" smtClean="0"/>
              <a:t>No pull-up or pull-down</a:t>
            </a:r>
          </a:p>
          <a:p>
            <a:pPr lvl="1"/>
            <a:r>
              <a:rPr lang="en-US" sz="1400" dirty="0" smtClean="0"/>
              <a:t>Button OK</a:t>
            </a:r>
            <a:endParaRPr lang="en-GB" sz="1400" dirty="0" smtClean="0"/>
          </a:p>
          <a:p>
            <a:pPr lvl="1"/>
            <a:endParaRPr lang="en-GB" sz="10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71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1.1.2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404" y="1991864"/>
            <a:ext cx="5218508" cy="465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6381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accent2"/>
                </a:solidFill>
              </a:rPr>
              <a:t>Configure EXTI to turn on LED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292935"/>
          </a:xfrm>
        </p:spPr>
        <p:txBody>
          <a:bodyPr/>
          <a:lstStyle/>
          <a:p>
            <a:r>
              <a:rPr lang="en-GB" sz="1800" dirty="0" smtClean="0"/>
              <a:t>NVIC Configuration</a:t>
            </a:r>
          </a:p>
          <a:p>
            <a:pPr lvl="1"/>
            <a:r>
              <a:rPr lang="en-US" sz="1400" dirty="0" smtClean="0"/>
              <a:t>We need to enable interrupts for EXTI</a:t>
            </a:r>
            <a:endParaRPr lang="en-GB" sz="1400" dirty="0" smtClean="0"/>
          </a:p>
          <a:p>
            <a:pPr lvl="1"/>
            <a:r>
              <a:rPr lang="en-US" sz="1400" dirty="0" smtClean="0"/>
              <a:t>TAB&gt;Configuration&gt;System&gt;NVIC</a:t>
            </a:r>
          </a:p>
          <a:p>
            <a:pPr lvl="1"/>
            <a:endParaRPr lang="en-GB" sz="1400" dirty="0" smtClean="0"/>
          </a:p>
          <a:p>
            <a:pPr lvl="1"/>
            <a:endParaRPr lang="en-GB" sz="10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72</a:t>
            </a:fld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26" y="2204864"/>
            <a:ext cx="8580678" cy="456485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1.1.2</a:t>
            </a:r>
          </a:p>
        </p:txBody>
      </p:sp>
    </p:spTree>
    <p:extLst>
      <p:ext uri="{BB962C8B-B14F-4D97-AF65-F5344CB8AC3E}">
        <p14:creationId xmlns:p14="http://schemas.microsoft.com/office/powerpoint/2010/main" val="151442123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accent2"/>
                </a:solidFill>
              </a:rPr>
              <a:t>Configure EXTI to turn on LED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985159"/>
          </a:xfrm>
        </p:spPr>
        <p:txBody>
          <a:bodyPr/>
          <a:lstStyle/>
          <a:p>
            <a:r>
              <a:rPr lang="en-GB" sz="1800" dirty="0" smtClean="0"/>
              <a:t>NVIC Configuration</a:t>
            </a:r>
          </a:p>
          <a:p>
            <a:pPr lvl="1"/>
            <a:r>
              <a:rPr lang="en-US" sz="1400" dirty="0"/>
              <a:t>Enable interrupt for 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EXTI Line4_15</a:t>
            </a:r>
            <a:endParaRPr lang="en-US" sz="1400" dirty="0"/>
          </a:p>
          <a:p>
            <a:pPr lvl="1"/>
            <a:r>
              <a:rPr lang="en-US" sz="1400" dirty="0"/>
              <a:t>Button OK</a:t>
            </a:r>
            <a:endParaRPr lang="en-GB" sz="1400" dirty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73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1.1.2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221" y="1608427"/>
            <a:ext cx="4985592" cy="485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2198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accent2"/>
                </a:solidFill>
              </a:rPr>
              <a:t>Configure EXTI to turn on LED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077766"/>
          </a:xfrm>
        </p:spPr>
        <p:txBody>
          <a:bodyPr/>
          <a:lstStyle/>
          <a:p>
            <a:r>
              <a:rPr lang="en-GB" sz="1800" dirty="0" smtClean="0"/>
              <a:t>Now we set the project details for generation</a:t>
            </a:r>
          </a:p>
          <a:p>
            <a:pPr lvl="1"/>
            <a:r>
              <a:rPr lang="en-GB" sz="1400" dirty="0" smtClean="0"/>
              <a:t>Menu &gt; Project &gt; Project Settings</a:t>
            </a:r>
          </a:p>
          <a:p>
            <a:pPr lvl="1"/>
            <a:r>
              <a:rPr lang="en-GB" sz="1400" dirty="0" smtClean="0"/>
              <a:t>Set the project name</a:t>
            </a:r>
          </a:p>
          <a:p>
            <a:pPr lvl="1"/>
            <a:r>
              <a:rPr lang="en-GB" sz="1400" dirty="0" smtClean="0"/>
              <a:t>Project location</a:t>
            </a:r>
          </a:p>
          <a:p>
            <a:pPr lvl="1"/>
            <a:r>
              <a:rPr lang="en-GB" sz="1400" dirty="0" smtClean="0"/>
              <a:t>Type of </a:t>
            </a:r>
            <a:r>
              <a:rPr lang="en-GB" sz="1400" dirty="0" err="1" smtClean="0"/>
              <a:t>toolchain</a:t>
            </a:r>
            <a:endParaRPr lang="en-GB" sz="1400" dirty="0" smtClean="0"/>
          </a:p>
          <a:p>
            <a:r>
              <a:rPr lang="en-GB" sz="1800" dirty="0" smtClean="0"/>
              <a:t>Now we can Generate Code</a:t>
            </a:r>
          </a:p>
          <a:p>
            <a:pPr lvl="1"/>
            <a:r>
              <a:rPr lang="en-GB" sz="1400" dirty="0" smtClean="0"/>
              <a:t>Menu &gt; Project &gt; Generate Code</a:t>
            </a:r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74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1.1.2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752" y="1700808"/>
            <a:ext cx="464820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039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accent2"/>
                </a:solidFill>
              </a:rPr>
              <a:t>Configure EXTI to turn on LED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work flow 1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75</a:t>
            </a:fld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862664" y="2981039"/>
            <a:ext cx="3228274" cy="46166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Configure the GPIO to generate interrupt on rising or falling edge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2664" y="2050504"/>
            <a:ext cx="3228274" cy="55258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Peripheral </a:t>
            </a:r>
            <a:r>
              <a:rPr lang="en-US" sz="1200" dirty="0" smtClean="0"/>
              <a:t>Initializations </a:t>
            </a:r>
          </a:p>
          <a:p>
            <a:pPr algn="ctr"/>
            <a:r>
              <a:rPr lang="en-US" sz="1200" dirty="0" smtClean="0"/>
              <a:t>including peripheral interrupt NVIC initializations 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4956095" y="3768582"/>
            <a:ext cx="1936419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HAL_EXTI4_15_IRQHandler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54142" y="4466148"/>
            <a:ext cx="3178285" cy="6259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Edge detection callback</a:t>
            </a:r>
          </a:p>
          <a:p>
            <a:pPr algn="ctr"/>
            <a:r>
              <a:rPr lang="en-US" sz="1200" dirty="0" err="1" smtClean="0"/>
              <a:t>HAL_GPIO_EXTI_Callback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2339752" y="2603089"/>
            <a:ext cx="226668" cy="3396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13" name="Bent Arrow 12"/>
          <p:cNvSpPr/>
          <p:nvPr/>
        </p:nvSpPr>
        <p:spPr>
          <a:xfrm rot="10800000">
            <a:off x="4032426" y="4225782"/>
            <a:ext cx="1535005" cy="630658"/>
          </a:xfrm>
          <a:prstGeom prst="bentArrow">
            <a:avLst>
              <a:gd name="adj1" fmla="val 11377"/>
              <a:gd name="adj2" fmla="val 15834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4752223" y="1859915"/>
            <a:ext cx="0" cy="430538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564098" y="3763888"/>
            <a:ext cx="1477108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EXTI4_15_IRQHandler</a:t>
            </a:r>
            <a:r>
              <a:rPr lang="en-US" sz="1100" i="1" dirty="0" smtClean="0"/>
              <a:t> 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6" name="Left Arrow 15"/>
          <p:cNvSpPr/>
          <p:nvPr/>
        </p:nvSpPr>
        <p:spPr>
          <a:xfrm>
            <a:off x="6892513" y="3914862"/>
            <a:ext cx="671586" cy="137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" name="Oval 1"/>
          <p:cNvSpPr/>
          <p:nvPr/>
        </p:nvSpPr>
        <p:spPr>
          <a:xfrm>
            <a:off x="323528" y="1859914"/>
            <a:ext cx="4428695" cy="1903973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4810734" y="3442705"/>
            <a:ext cx="4333266" cy="1138424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999457" y="2296432"/>
            <a:ext cx="2016224" cy="646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Generated by </a:t>
            </a:r>
            <a:r>
              <a:rPr lang="en-US" dirty="0" smtClean="0">
                <a:solidFill>
                  <a:schemeClr val="accent2"/>
                </a:solidFill>
              </a:rPr>
              <a:t>CubeMX</a:t>
            </a:r>
            <a:endParaRPr lang="en-GB" dirty="0"/>
          </a:p>
        </p:txBody>
      </p:sp>
      <p:cxnSp>
        <p:nvCxnSpPr>
          <p:cNvPr id="7" name="Straight Arrow Connector 6"/>
          <p:cNvCxnSpPr>
            <a:stCxn id="3" idx="1"/>
            <a:endCxn id="2" idx="6"/>
          </p:cNvCxnSpPr>
          <p:nvPr/>
        </p:nvCxnSpPr>
        <p:spPr>
          <a:xfrm flipH="1">
            <a:off x="4752223" y="2619598"/>
            <a:ext cx="1247234" cy="192303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Arrow Connector 18"/>
          <p:cNvCxnSpPr>
            <a:stCxn id="3" idx="2"/>
            <a:endCxn id="17" idx="0"/>
          </p:cNvCxnSpPr>
          <p:nvPr/>
        </p:nvCxnSpPr>
        <p:spPr>
          <a:xfrm flipH="1">
            <a:off x="6977367" y="2942763"/>
            <a:ext cx="30202" cy="499942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1.1.2</a:t>
            </a:r>
          </a:p>
        </p:txBody>
      </p:sp>
    </p:spTree>
    <p:extLst>
      <p:ext uri="{BB962C8B-B14F-4D97-AF65-F5344CB8AC3E}">
        <p14:creationId xmlns:p14="http://schemas.microsoft.com/office/powerpoint/2010/main" val="237819205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accent2"/>
                </a:solidFill>
              </a:rPr>
              <a:t>Configure EXTI to turn on LED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work flow 2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76</a:t>
            </a:fld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862664" y="2981039"/>
            <a:ext cx="3228274" cy="46166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Configure the GPIO to generate interrupt on rising or falling edge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2664" y="2050504"/>
            <a:ext cx="3228274" cy="55258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Peripheral </a:t>
            </a:r>
            <a:r>
              <a:rPr lang="en-US" sz="1200" dirty="0" smtClean="0"/>
              <a:t>Initializations </a:t>
            </a:r>
          </a:p>
          <a:p>
            <a:pPr algn="ctr"/>
            <a:r>
              <a:rPr lang="en-US" sz="1200" dirty="0" smtClean="0"/>
              <a:t>including peripheral interrupt NVIC initializations 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4956095" y="3768582"/>
            <a:ext cx="1936419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HAL_EXTI4_15_IRQHandler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54142" y="4466148"/>
            <a:ext cx="3178285" cy="6259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Edge detection callback</a:t>
            </a:r>
          </a:p>
          <a:p>
            <a:pPr algn="ctr"/>
            <a:r>
              <a:rPr lang="en-US" sz="1200" dirty="0" err="1" smtClean="0"/>
              <a:t>HAL_GPIO_EXTI_Callback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2339752" y="2603089"/>
            <a:ext cx="226668" cy="3396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13" name="Bent Arrow 12"/>
          <p:cNvSpPr/>
          <p:nvPr/>
        </p:nvSpPr>
        <p:spPr>
          <a:xfrm rot="10800000">
            <a:off x="4032426" y="4225782"/>
            <a:ext cx="1535005" cy="630658"/>
          </a:xfrm>
          <a:prstGeom prst="bentArrow">
            <a:avLst>
              <a:gd name="adj1" fmla="val 11377"/>
              <a:gd name="adj2" fmla="val 15834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4752223" y="1859915"/>
            <a:ext cx="0" cy="430538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564098" y="3763888"/>
            <a:ext cx="1477108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EXTI4_15_IRQHandler</a:t>
            </a:r>
            <a:r>
              <a:rPr lang="en-US" sz="1100" i="1" dirty="0" smtClean="0"/>
              <a:t> 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6" name="Left Arrow 15"/>
          <p:cNvSpPr/>
          <p:nvPr/>
        </p:nvSpPr>
        <p:spPr>
          <a:xfrm>
            <a:off x="6892513" y="3914862"/>
            <a:ext cx="671586" cy="137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" name="Oval 1"/>
          <p:cNvSpPr/>
          <p:nvPr/>
        </p:nvSpPr>
        <p:spPr>
          <a:xfrm>
            <a:off x="323528" y="1859914"/>
            <a:ext cx="4428695" cy="1903973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999456" y="2296432"/>
            <a:ext cx="2520177" cy="7862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dirty="0" err="1">
                <a:solidFill>
                  <a:schemeClr val="accent2"/>
                </a:solidFill>
              </a:rPr>
              <a:t>MX_GPIO_Init</a:t>
            </a:r>
            <a:endParaRPr lang="en-GB" dirty="0"/>
          </a:p>
          <a:p>
            <a:r>
              <a:rPr lang="en-US" dirty="0">
                <a:solidFill>
                  <a:schemeClr val="accent2"/>
                </a:solidFill>
              </a:rPr>
              <a:t>i</a:t>
            </a:r>
            <a:r>
              <a:rPr lang="en-US" dirty="0" smtClean="0">
                <a:solidFill>
                  <a:schemeClr val="accent2"/>
                </a:solidFill>
              </a:rPr>
              <a:t>nside </a:t>
            </a:r>
            <a:r>
              <a:rPr lang="en-US" dirty="0" err="1" smtClean="0">
                <a:solidFill>
                  <a:schemeClr val="accent2"/>
                </a:solidFill>
              </a:rPr>
              <a:t>main.c</a:t>
            </a:r>
            <a:endParaRPr lang="en-US" dirty="0" smtClean="0">
              <a:solidFill>
                <a:schemeClr val="accent2"/>
              </a:solidFill>
            </a:endParaRPr>
          </a:p>
        </p:txBody>
      </p:sp>
      <p:cxnSp>
        <p:nvCxnSpPr>
          <p:cNvPr id="7" name="Straight Arrow Connector 6"/>
          <p:cNvCxnSpPr>
            <a:stCxn id="3" idx="1"/>
            <a:endCxn id="2" idx="6"/>
          </p:cNvCxnSpPr>
          <p:nvPr/>
        </p:nvCxnSpPr>
        <p:spPr>
          <a:xfrm flipH="1">
            <a:off x="4752223" y="2689548"/>
            <a:ext cx="1247233" cy="122353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1.1.2</a:t>
            </a:r>
          </a:p>
        </p:txBody>
      </p:sp>
    </p:spTree>
    <p:extLst>
      <p:ext uri="{BB962C8B-B14F-4D97-AF65-F5344CB8AC3E}">
        <p14:creationId xmlns:p14="http://schemas.microsoft.com/office/powerpoint/2010/main" val="10205378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accent2"/>
                </a:solidFill>
              </a:rPr>
              <a:t>Configure EXTI to turn on LED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working flow 3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77</a:t>
            </a:fld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862664" y="2981039"/>
            <a:ext cx="3228274" cy="46166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Configure the GPIO to generate interrupt on rising or falling edge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2664" y="2050504"/>
            <a:ext cx="3228274" cy="55258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Peripheral </a:t>
            </a:r>
            <a:r>
              <a:rPr lang="en-US" sz="1200" dirty="0" smtClean="0"/>
              <a:t>Initializations </a:t>
            </a:r>
          </a:p>
          <a:p>
            <a:pPr algn="ctr"/>
            <a:r>
              <a:rPr lang="en-US" sz="1200" dirty="0" smtClean="0"/>
              <a:t>including peripheral interrupt NVIC initializations 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4956095" y="3768582"/>
            <a:ext cx="1936419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HAL_EXTI4_15_IRQHandler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54142" y="4466148"/>
            <a:ext cx="3178285" cy="6259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Edge detection callback</a:t>
            </a:r>
          </a:p>
          <a:p>
            <a:pPr algn="ctr"/>
            <a:r>
              <a:rPr lang="en-US" sz="1200" dirty="0" err="1" smtClean="0"/>
              <a:t>HAL_GPIO_EXTI_Callback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2339752" y="2603089"/>
            <a:ext cx="226668" cy="3396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13" name="Bent Arrow 12"/>
          <p:cNvSpPr/>
          <p:nvPr/>
        </p:nvSpPr>
        <p:spPr>
          <a:xfrm rot="10800000">
            <a:off x="4032426" y="4225782"/>
            <a:ext cx="1535005" cy="630658"/>
          </a:xfrm>
          <a:prstGeom prst="bentArrow">
            <a:avLst>
              <a:gd name="adj1" fmla="val 11377"/>
              <a:gd name="adj2" fmla="val 15834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4752223" y="1859915"/>
            <a:ext cx="0" cy="430538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564098" y="3763888"/>
            <a:ext cx="1477108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EXTI4_15_IRQHandler</a:t>
            </a:r>
            <a:r>
              <a:rPr lang="en-US" sz="1100" i="1" dirty="0" smtClean="0"/>
              <a:t> 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6" name="Left Arrow 15"/>
          <p:cNvSpPr/>
          <p:nvPr/>
        </p:nvSpPr>
        <p:spPr>
          <a:xfrm>
            <a:off x="6892513" y="3914862"/>
            <a:ext cx="671586" cy="137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17" name="Oval 16"/>
          <p:cNvSpPr/>
          <p:nvPr/>
        </p:nvSpPr>
        <p:spPr>
          <a:xfrm>
            <a:off x="4810734" y="3442705"/>
            <a:ext cx="4333266" cy="1138424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999457" y="2296432"/>
            <a:ext cx="2016224" cy="646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dirty="0" smtClean="0">
                <a:solidFill>
                  <a:schemeClr val="accent2"/>
                </a:solidFill>
              </a:rPr>
              <a:t>inside stm32f0xx_it.c</a:t>
            </a:r>
            <a:endParaRPr lang="en-GB" dirty="0"/>
          </a:p>
        </p:txBody>
      </p:sp>
      <p:cxnSp>
        <p:nvCxnSpPr>
          <p:cNvPr id="19" name="Straight Arrow Connector 18"/>
          <p:cNvCxnSpPr>
            <a:stCxn id="3" idx="2"/>
            <a:endCxn id="17" idx="0"/>
          </p:cNvCxnSpPr>
          <p:nvPr/>
        </p:nvCxnSpPr>
        <p:spPr>
          <a:xfrm flipH="1">
            <a:off x="6977367" y="2942763"/>
            <a:ext cx="30202" cy="499942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1.1.2</a:t>
            </a:r>
          </a:p>
        </p:txBody>
      </p:sp>
    </p:spTree>
    <p:extLst>
      <p:ext uri="{BB962C8B-B14F-4D97-AF65-F5344CB8AC3E}">
        <p14:creationId xmlns:p14="http://schemas.microsoft.com/office/powerpoint/2010/main" val="60688486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accent2"/>
                </a:solidFill>
              </a:rPr>
              <a:t>Configure EXTI to turn on LED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work flow 4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78</a:t>
            </a:fld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862664" y="2981039"/>
            <a:ext cx="3228274" cy="46166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Configure the GPIO to generate interrupt on rising or falling edge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2664" y="2050504"/>
            <a:ext cx="3228274" cy="55258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Peripheral </a:t>
            </a:r>
            <a:r>
              <a:rPr lang="en-US" sz="1200" dirty="0" smtClean="0"/>
              <a:t>Initializations </a:t>
            </a:r>
          </a:p>
          <a:p>
            <a:pPr algn="ctr"/>
            <a:r>
              <a:rPr lang="en-US" sz="1200" dirty="0" smtClean="0"/>
              <a:t>including peripheral interrupt NVIC initializations 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4956095" y="3768582"/>
            <a:ext cx="1936419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HAL_EXTI4_15_IRQHandler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54142" y="4466148"/>
            <a:ext cx="3178285" cy="6259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Edge detection callback</a:t>
            </a:r>
          </a:p>
          <a:p>
            <a:pPr algn="ctr"/>
            <a:r>
              <a:rPr lang="en-US" sz="1200" dirty="0" err="1" smtClean="0"/>
              <a:t>HAL_GPIO_EXTI_Callback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2339752" y="2603089"/>
            <a:ext cx="226668" cy="3396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13" name="Bent Arrow 12"/>
          <p:cNvSpPr/>
          <p:nvPr/>
        </p:nvSpPr>
        <p:spPr>
          <a:xfrm rot="10800000">
            <a:off x="4032426" y="4225782"/>
            <a:ext cx="1535005" cy="630658"/>
          </a:xfrm>
          <a:prstGeom prst="bentArrow">
            <a:avLst>
              <a:gd name="adj1" fmla="val 11377"/>
              <a:gd name="adj2" fmla="val 15834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4752223" y="1859915"/>
            <a:ext cx="0" cy="430538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564098" y="3763888"/>
            <a:ext cx="1477108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EXTI4_15_IRQHandler</a:t>
            </a:r>
            <a:r>
              <a:rPr lang="en-US" sz="1100" i="1" dirty="0" smtClean="0"/>
              <a:t> 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6" name="Left Arrow 15"/>
          <p:cNvSpPr/>
          <p:nvPr/>
        </p:nvSpPr>
        <p:spPr>
          <a:xfrm>
            <a:off x="6892513" y="3914862"/>
            <a:ext cx="671586" cy="137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" name="Oval 1"/>
          <p:cNvSpPr/>
          <p:nvPr/>
        </p:nvSpPr>
        <p:spPr>
          <a:xfrm>
            <a:off x="611561" y="4011917"/>
            <a:ext cx="3816424" cy="1577323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220072" y="5157192"/>
            <a:ext cx="3024336" cy="129614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dirty="0" smtClean="0">
                <a:solidFill>
                  <a:schemeClr val="accent2"/>
                </a:solidFill>
              </a:rPr>
              <a:t>User must define Callback it is declared by default as </a:t>
            </a:r>
            <a:r>
              <a:rPr lang="en-US" b="1" dirty="0" smtClean="0">
                <a:solidFill>
                  <a:schemeClr val="accent2"/>
                </a:solidFill>
              </a:rPr>
              <a:t>empty weak</a:t>
            </a:r>
            <a:endParaRPr lang="en-GB" b="1" dirty="0"/>
          </a:p>
        </p:txBody>
      </p:sp>
      <p:cxnSp>
        <p:nvCxnSpPr>
          <p:cNvPr id="7" name="Straight Arrow Connector 6"/>
          <p:cNvCxnSpPr>
            <a:stCxn id="3" idx="1"/>
            <a:endCxn id="2" idx="5"/>
          </p:cNvCxnSpPr>
          <p:nvPr/>
        </p:nvCxnSpPr>
        <p:spPr>
          <a:xfrm flipH="1" flipV="1">
            <a:off x="3869083" y="5358246"/>
            <a:ext cx="1350989" cy="447018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1.1.2</a:t>
            </a:r>
          </a:p>
        </p:txBody>
      </p:sp>
    </p:spTree>
    <p:extLst>
      <p:ext uri="{BB962C8B-B14F-4D97-AF65-F5344CB8AC3E}">
        <p14:creationId xmlns:p14="http://schemas.microsoft.com/office/powerpoint/2010/main" val="413818438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accent2"/>
                </a:solidFill>
              </a:rPr>
              <a:t>Configure EXTI to turn on LED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work flow 5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79</a:t>
            </a:fld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862664" y="2981039"/>
            <a:ext cx="3228274" cy="46166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Configure the GPIO to generate interrupt on rising or falling edge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2664" y="2050504"/>
            <a:ext cx="3228274" cy="55258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Peripheral </a:t>
            </a:r>
            <a:r>
              <a:rPr lang="en-US" sz="1200" dirty="0" smtClean="0"/>
              <a:t>Initializations </a:t>
            </a:r>
          </a:p>
          <a:p>
            <a:pPr algn="ctr"/>
            <a:r>
              <a:rPr lang="en-US" sz="1200" dirty="0" smtClean="0"/>
              <a:t>including peripheral interrupt NVIC initializations 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4956095" y="3768582"/>
            <a:ext cx="1936419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HAL_EXTI4_15_IRQHandler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54142" y="4466148"/>
            <a:ext cx="3178285" cy="6259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Edge detection callback</a:t>
            </a:r>
          </a:p>
          <a:p>
            <a:pPr algn="ctr"/>
            <a:r>
              <a:rPr lang="en-US" sz="1200" dirty="0" err="1" smtClean="0"/>
              <a:t>HAL_GPIO_EXTI_Callback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2339752" y="2603089"/>
            <a:ext cx="226668" cy="3396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13" name="Bent Arrow 12"/>
          <p:cNvSpPr/>
          <p:nvPr/>
        </p:nvSpPr>
        <p:spPr>
          <a:xfrm rot="10800000">
            <a:off x="4032426" y="4225782"/>
            <a:ext cx="1535005" cy="630658"/>
          </a:xfrm>
          <a:prstGeom prst="bentArrow">
            <a:avLst>
              <a:gd name="adj1" fmla="val 11377"/>
              <a:gd name="adj2" fmla="val 15834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4752223" y="1859915"/>
            <a:ext cx="0" cy="430538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564098" y="3763888"/>
            <a:ext cx="1477108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EXTI4_15_IRQHandler</a:t>
            </a:r>
            <a:r>
              <a:rPr lang="en-US" sz="1100" i="1" dirty="0" smtClean="0"/>
              <a:t> 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6" name="Left Arrow 15"/>
          <p:cNvSpPr/>
          <p:nvPr/>
        </p:nvSpPr>
        <p:spPr>
          <a:xfrm>
            <a:off x="6892513" y="3914862"/>
            <a:ext cx="671586" cy="137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" name="Oval 1"/>
          <p:cNvSpPr/>
          <p:nvPr/>
        </p:nvSpPr>
        <p:spPr>
          <a:xfrm>
            <a:off x="611561" y="4011917"/>
            <a:ext cx="3816424" cy="1577323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220072" y="5157192"/>
            <a:ext cx="3600400" cy="129614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dirty="0" smtClean="0">
                <a:solidFill>
                  <a:schemeClr val="accent2"/>
                </a:solidFill>
              </a:rPr>
              <a:t>Usually in </a:t>
            </a:r>
            <a:r>
              <a:rPr lang="en-US" dirty="0" err="1" smtClean="0">
                <a:solidFill>
                  <a:schemeClr val="accent2"/>
                </a:solidFill>
              </a:rPr>
              <a:t>main.c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smtClean="0">
                <a:solidFill>
                  <a:schemeClr val="accent2"/>
                </a:solidFill>
              </a:rPr>
              <a:t>between</a:t>
            </a:r>
            <a:r>
              <a:rPr lang="en-US" b="1" dirty="0" smtClean="0">
                <a:solidFill>
                  <a:schemeClr val="accent2"/>
                </a:solidFill>
              </a:rPr>
              <a:t> </a:t>
            </a:r>
            <a:br>
              <a:rPr lang="en-US" b="1" dirty="0" smtClean="0">
                <a:solidFill>
                  <a:schemeClr val="accent2"/>
                </a:solidFill>
              </a:rPr>
            </a:br>
            <a:r>
              <a:rPr lang="en-US" b="1" dirty="0" smtClean="0">
                <a:solidFill>
                  <a:schemeClr val="accent2"/>
                </a:solidFill>
              </a:rPr>
              <a:t>/*</a:t>
            </a:r>
            <a:r>
              <a:rPr lang="en-GB" b="1" dirty="0" smtClean="0">
                <a:solidFill>
                  <a:schemeClr val="accent2"/>
                </a:solidFill>
              </a:rPr>
              <a:t> </a:t>
            </a:r>
            <a:r>
              <a:rPr lang="en-GB" b="1" dirty="0">
                <a:solidFill>
                  <a:schemeClr val="accent2"/>
                </a:solidFill>
              </a:rPr>
              <a:t>USER CODE BEGIN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 smtClean="0">
                <a:solidFill>
                  <a:schemeClr val="accent2"/>
                </a:solidFill>
              </a:rPr>
              <a:t>*/ 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tags</a:t>
            </a:r>
            <a:endParaRPr lang="en-GB" dirty="0">
              <a:solidFill>
                <a:schemeClr val="accent2"/>
              </a:solidFill>
            </a:endParaRPr>
          </a:p>
        </p:txBody>
      </p:sp>
      <p:cxnSp>
        <p:nvCxnSpPr>
          <p:cNvPr id="7" name="Straight Arrow Connector 6"/>
          <p:cNvCxnSpPr>
            <a:stCxn id="3" idx="1"/>
            <a:endCxn id="2" idx="5"/>
          </p:cNvCxnSpPr>
          <p:nvPr/>
        </p:nvCxnSpPr>
        <p:spPr>
          <a:xfrm flipH="1" flipV="1">
            <a:off x="3869083" y="5358246"/>
            <a:ext cx="1350989" cy="447018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1.1.2</a:t>
            </a:r>
          </a:p>
        </p:txBody>
      </p:sp>
    </p:spTree>
    <p:extLst>
      <p:ext uri="{BB962C8B-B14F-4D97-AF65-F5344CB8AC3E}">
        <p14:creationId xmlns:p14="http://schemas.microsoft.com/office/powerpoint/2010/main" val="27604287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MDK-ARM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88148"/>
            <a:ext cx="4038600" cy="4909036"/>
          </a:xfrm>
        </p:spPr>
        <p:txBody>
          <a:bodyPr/>
          <a:lstStyle/>
          <a:p>
            <a:r>
              <a:rPr lang="fr-FR" dirty="0" err="1" smtClean="0"/>
              <a:t>Comprehensive</a:t>
            </a:r>
            <a:r>
              <a:rPr lang="fr-FR" dirty="0" smtClean="0"/>
              <a:t> software </a:t>
            </a:r>
            <a:r>
              <a:rPr lang="fr-FR" dirty="0" err="1" smtClean="0"/>
              <a:t>development</a:t>
            </a:r>
            <a:r>
              <a:rPr lang="fr-FR" dirty="0" smtClean="0"/>
              <a:t> </a:t>
            </a:r>
            <a:r>
              <a:rPr lang="fr-FR" dirty="0" err="1" smtClean="0"/>
              <a:t>environment</a:t>
            </a:r>
            <a:r>
              <a:rPr lang="fr-FR" dirty="0" smtClean="0"/>
              <a:t> for Cortex-M </a:t>
            </a:r>
            <a:r>
              <a:rPr lang="fr-FR" dirty="0" err="1" smtClean="0"/>
              <a:t>devices</a:t>
            </a:r>
            <a:r>
              <a:rPr lang="fr-FR" dirty="0" smtClean="0"/>
              <a:t> :</a:t>
            </a:r>
          </a:p>
          <a:p>
            <a:pPr lvl="1"/>
            <a:r>
              <a:rPr lang="fr-FR" dirty="0" smtClean="0">
                <a:solidFill>
                  <a:schemeClr val="tx2"/>
                </a:solidFill>
              </a:rPr>
              <a:t>Free</a:t>
            </a:r>
            <a:r>
              <a:rPr lang="fr-FR" dirty="0" smtClean="0"/>
              <a:t> version for ST supports all STM32F0 and STM32L0 </a:t>
            </a:r>
            <a:r>
              <a:rPr lang="fr-FR" dirty="0" err="1" smtClean="0"/>
              <a:t>mcus</a:t>
            </a:r>
            <a:r>
              <a:rPr lang="fr-FR" dirty="0"/>
              <a:t> </a:t>
            </a:r>
            <a:r>
              <a:rPr lang="fr-FR" dirty="0" smtClean="0"/>
              <a:t>and </a:t>
            </a:r>
            <a:r>
              <a:rPr lang="fr-FR" dirty="0" err="1" smtClean="0"/>
              <a:t>associated</a:t>
            </a:r>
            <a:r>
              <a:rPr lang="fr-FR" dirty="0" smtClean="0"/>
              <a:t> </a:t>
            </a:r>
            <a:r>
              <a:rPr lang="fr-FR" dirty="0" err="1" smtClean="0"/>
              <a:t>boards</a:t>
            </a:r>
            <a:r>
              <a:rPr lang="fr-FR" dirty="0" smtClean="0"/>
              <a:t> (</a:t>
            </a:r>
            <a:r>
              <a:rPr lang="fr-FR" dirty="0" err="1" smtClean="0"/>
              <a:t>Nucleo</a:t>
            </a:r>
            <a:r>
              <a:rPr lang="fr-FR" dirty="0" smtClean="0"/>
              <a:t>, </a:t>
            </a:r>
            <a:r>
              <a:rPr lang="fr-FR" dirty="0" err="1" smtClean="0"/>
              <a:t>Discovery</a:t>
            </a:r>
            <a:r>
              <a:rPr lang="fr-FR" dirty="0" smtClean="0"/>
              <a:t>, </a:t>
            </a:r>
            <a:r>
              <a:rPr lang="fr-FR" dirty="0" err="1" smtClean="0"/>
              <a:t>Eval</a:t>
            </a:r>
            <a:r>
              <a:rPr lang="fr-FR" dirty="0" smtClean="0"/>
              <a:t>).</a:t>
            </a:r>
          </a:p>
          <a:p>
            <a:pPr lvl="1"/>
            <a:r>
              <a:rPr lang="fr-FR" dirty="0" err="1" smtClean="0"/>
              <a:t>Comprehensive</a:t>
            </a:r>
            <a:r>
              <a:rPr lang="fr-FR" dirty="0" smtClean="0"/>
              <a:t> support for STM32 </a:t>
            </a:r>
            <a:r>
              <a:rPr lang="fr-FR" dirty="0" err="1" smtClean="0"/>
              <a:t>firmware</a:t>
            </a:r>
            <a:r>
              <a:rPr lang="fr-FR" dirty="0" smtClean="0"/>
              <a:t> (</a:t>
            </a:r>
            <a:r>
              <a:rPr lang="fr-FR" dirty="0" err="1" smtClean="0"/>
              <a:t>Std</a:t>
            </a:r>
            <a:r>
              <a:rPr lang="fr-FR" dirty="0" smtClean="0"/>
              <a:t> </a:t>
            </a:r>
            <a:r>
              <a:rPr lang="fr-FR" dirty="0" err="1"/>
              <a:t>P</a:t>
            </a:r>
            <a:r>
              <a:rPr lang="fr-FR" dirty="0" err="1" smtClean="0"/>
              <a:t>eripheral</a:t>
            </a:r>
            <a:r>
              <a:rPr lang="fr-FR" dirty="0" smtClean="0"/>
              <a:t> </a:t>
            </a:r>
            <a:r>
              <a:rPr lang="fr-FR" dirty="0" err="1" smtClean="0"/>
              <a:t>library</a:t>
            </a:r>
            <a:r>
              <a:rPr lang="fr-FR" dirty="0" smtClean="0"/>
              <a:t> or Cube HAL).</a:t>
            </a:r>
          </a:p>
          <a:p>
            <a:pPr lvl="1"/>
            <a:r>
              <a:rPr lang="fr-FR" dirty="0" err="1"/>
              <a:t>Technical</a:t>
            </a:r>
            <a:r>
              <a:rPr lang="fr-FR" dirty="0"/>
              <a:t> support </a:t>
            </a:r>
            <a:r>
              <a:rPr lang="fr-FR" dirty="0" err="1"/>
              <a:t>available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the ARM </a:t>
            </a:r>
            <a:r>
              <a:rPr lang="fr-FR" dirty="0" err="1"/>
              <a:t>Connected</a:t>
            </a:r>
            <a:r>
              <a:rPr lang="fr-FR" dirty="0"/>
              <a:t> </a:t>
            </a:r>
            <a:r>
              <a:rPr lang="fr-FR" dirty="0" err="1"/>
              <a:t>Community</a:t>
            </a:r>
            <a:r>
              <a:rPr lang="fr-FR" dirty="0"/>
              <a:t> site at </a:t>
            </a:r>
            <a:r>
              <a:rPr lang="fr-FR" dirty="0" smtClean="0">
                <a:hlinkClick r:id="rId2"/>
              </a:rPr>
              <a:t>community.arm.com</a:t>
            </a:r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4"/>
          </p:nvPr>
        </p:nvSpPr>
        <p:spPr>
          <a:xfrm>
            <a:off x="4499992" y="1288148"/>
            <a:ext cx="4326632" cy="3293209"/>
          </a:xfrm>
        </p:spPr>
        <p:txBody>
          <a:bodyPr/>
          <a:lstStyle/>
          <a:p>
            <a:r>
              <a:rPr lang="fr-FR" dirty="0" smtClean="0"/>
              <a:t>Key  </a:t>
            </a:r>
            <a:r>
              <a:rPr lang="fr-FR" dirty="0" err="1" smtClean="0"/>
              <a:t>features</a:t>
            </a:r>
            <a:r>
              <a:rPr lang="fr-FR" dirty="0" smtClean="0"/>
              <a:t> :</a:t>
            </a:r>
          </a:p>
          <a:p>
            <a:pPr lvl="1"/>
            <a:r>
              <a:rPr lang="fr-FR" dirty="0" smtClean="0"/>
              <a:t>ARM C/C++ compiler.</a:t>
            </a:r>
          </a:p>
          <a:p>
            <a:pPr lvl="1"/>
            <a:r>
              <a:rPr lang="fr-FR" dirty="0" err="1" smtClean="0"/>
              <a:t>uVision</a:t>
            </a:r>
            <a:r>
              <a:rPr lang="fr-FR" dirty="0" smtClean="0"/>
              <a:t> IDE, debugger and simulation </a:t>
            </a:r>
            <a:r>
              <a:rPr lang="fr-FR" dirty="0" err="1" smtClean="0"/>
              <a:t>environment</a:t>
            </a:r>
            <a:r>
              <a:rPr lang="fr-FR" dirty="0" smtClean="0"/>
              <a:t>.</a:t>
            </a:r>
          </a:p>
          <a:p>
            <a:pPr lvl="1"/>
            <a:r>
              <a:rPr lang="fr-FR" dirty="0" smtClean="0"/>
              <a:t>CMSIS-</a:t>
            </a:r>
            <a:r>
              <a:rPr lang="fr-FR" dirty="0" err="1" smtClean="0"/>
              <a:t>compliant</a:t>
            </a:r>
            <a:r>
              <a:rPr lang="fr-FR" dirty="0" smtClean="0"/>
              <a:t>.</a:t>
            </a:r>
          </a:p>
          <a:p>
            <a:pPr lvl="1"/>
            <a:r>
              <a:rPr lang="fr-FR" dirty="0" smtClean="0"/>
              <a:t>ST-Link support.</a:t>
            </a:r>
          </a:p>
          <a:p>
            <a:pPr lvl="1"/>
            <a:r>
              <a:rPr lang="fr-FR" dirty="0" smtClean="0"/>
              <a:t>English, </a:t>
            </a:r>
            <a:r>
              <a:rPr lang="fr-FR" dirty="0" err="1" smtClean="0"/>
              <a:t>Chinese</a:t>
            </a:r>
            <a:r>
              <a:rPr lang="fr-FR" dirty="0" smtClean="0"/>
              <a:t>, </a:t>
            </a:r>
            <a:r>
              <a:rPr lang="fr-FR" dirty="0" err="1" smtClean="0"/>
              <a:t>Japanese</a:t>
            </a:r>
            <a:r>
              <a:rPr lang="fr-FR" dirty="0" smtClean="0"/>
              <a:t>, </a:t>
            </a:r>
            <a:r>
              <a:rPr lang="fr-FR" dirty="0" err="1" smtClean="0"/>
              <a:t>Korean</a:t>
            </a:r>
            <a:r>
              <a:rPr lang="fr-FR" dirty="0" smtClean="0"/>
              <a:t> </a:t>
            </a:r>
            <a:r>
              <a:rPr lang="fr-FR" dirty="0" err="1" smtClean="0"/>
              <a:t>languages</a:t>
            </a:r>
            <a:r>
              <a:rPr lang="fr-FR" dirty="0" smtClean="0"/>
              <a:t> are </a:t>
            </a:r>
            <a:r>
              <a:rPr lang="fr-FR" dirty="0" err="1" smtClean="0"/>
              <a:t>supported</a:t>
            </a:r>
            <a:r>
              <a:rPr lang="fr-FR" dirty="0" smtClean="0"/>
              <a:t>.</a:t>
            </a:r>
          </a:p>
          <a:p>
            <a:pPr lvl="1"/>
            <a:r>
              <a:rPr lang="fr-FR" dirty="0" smtClean="0"/>
              <a:t>The setup of </a:t>
            </a:r>
            <a:r>
              <a:rPr lang="fr-FR" dirty="0" err="1" smtClean="0"/>
              <a:t>peripherals</a:t>
            </a:r>
            <a:r>
              <a:rPr lang="fr-FR" dirty="0" smtClean="0"/>
              <a:t> </a:t>
            </a:r>
            <a:r>
              <a:rPr lang="fr-FR" dirty="0" err="1" smtClean="0"/>
              <a:t>configured</a:t>
            </a:r>
            <a:r>
              <a:rPr lang="fr-FR" dirty="0" smtClean="0"/>
              <a:t> by </a:t>
            </a:r>
            <a:r>
              <a:rPr lang="fr-FR" dirty="0" err="1" smtClean="0"/>
              <a:t>CubeMX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directly</a:t>
            </a:r>
            <a:r>
              <a:rPr lang="fr-FR" dirty="0" smtClean="0"/>
              <a:t> </a:t>
            </a:r>
            <a:r>
              <a:rPr lang="fr-FR" dirty="0" err="1" smtClean="0"/>
              <a:t>exported</a:t>
            </a:r>
            <a:r>
              <a:rPr lang="fr-FR" dirty="0" smtClean="0"/>
              <a:t> to MDK.</a:t>
            </a:r>
            <a:endParaRPr lang="fr-FR" dirty="0"/>
          </a:p>
        </p:txBody>
      </p:sp>
      <p:pic>
        <p:nvPicPr>
          <p:cNvPr id="7" name="Picture 2" descr="C:\Users\hanusl\Documents\MMS\Marketing\Marcom\Logos\ARMKeil high-re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76672"/>
            <a:ext cx="1440160" cy="52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386" y="4382620"/>
            <a:ext cx="4378086" cy="207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619385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accent2"/>
                </a:solidFill>
              </a:rPr>
              <a:t>Configure EXTI to turn on LED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98488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work flow summary</a:t>
            </a: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80</a:t>
            </a:fld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862664" y="2981039"/>
            <a:ext cx="3228274" cy="46166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Configure the GPIO to generate interrupt on rising or falling edge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2664" y="2050504"/>
            <a:ext cx="3228274" cy="55258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Peripheral </a:t>
            </a:r>
            <a:r>
              <a:rPr lang="en-US" sz="1200" dirty="0" smtClean="0"/>
              <a:t>Initializations </a:t>
            </a:r>
          </a:p>
          <a:p>
            <a:pPr algn="ctr"/>
            <a:r>
              <a:rPr lang="en-US" sz="1200" dirty="0" smtClean="0"/>
              <a:t>including peripheral interrupt NVIC initializations 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4956095" y="3768582"/>
            <a:ext cx="1936419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HAL_EXTI4_15_IRQHandler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54142" y="4466148"/>
            <a:ext cx="3178285" cy="6259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Edge detection callback</a:t>
            </a:r>
          </a:p>
          <a:p>
            <a:pPr algn="ctr"/>
            <a:r>
              <a:rPr lang="en-US" sz="1200" dirty="0" err="1" smtClean="0"/>
              <a:t>HAL_GPIO_EXTI_Callback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2339752" y="2603089"/>
            <a:ext cx="226668" cy="3396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13" name="Bent Arrow 12"/>
          <p:cNvSpPr/>
          <p:nvPr/>
        </p:nvSpPr>
        <p:spPr>
          <a:xfrm rot="10800000">
            <a:off x="4032426" y="4225782"/>
            <a:ext cx="1535005" cy="630658"/>
          </a:xfrm>
          <a:prstGeom prst="bentArrow">
            <a:avLst>
              <a:gd name="adj1" fmla="val 11377"/>
              <a:gd name="adj2" fmla="val 15834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4752223" y="1859915"/>
            <a:ext cx="0" cy="430538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564098" y="3763888"/>
            <a:ext cx="1477108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EXTI4_15_IRQHandler</a:t>
            </a:r>
            <a:r>
              <a:rPr lang="en-US" sz="1100" i="1" dirty="0" smtClean="0"/>
              <a:t> 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6" name="Left Arrow 15"/>
          <p:cNvSpPr/>
          <p:nvPr/>
        </p:nvSpPr>
        <p:spPr>
          <a:xfrm>
            <a:off x="6892513" y="3914862"/>
            <a:ext cx="671586" cy="137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" name="Rectangular Callout 4"/>
          <p:cNvSpPr/>
          <p:nvPr/>
        </p:nvSpPr>
        <p:spPr>
          <a:xfrm>
            <a:off x="3724701" y="2564904"/>
            <a:ext cx="1231394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</a:t>
            </a:r>
            <a:r>
              <a:rPr lang="en-US" sz="1400" dirty="0" err="1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init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GPIO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ular Callout 18"/>
          <p:cNvSpPr/>
          <p:nvPr/>
        </p:nvSpPr>
        <p:spPr>
          <a:xfrm>
            <a:off x="3724701" y="1740802"/>
            <a:ext cx="1231394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en-US" sz="1400" dirty="0" err="1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init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NVIC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ular Callout 19"/>
          <p:cNvSpPr/>
          <p:nvPr/>
        </p:nvSpPr>
        <p:spPr>
          <a:xfrm>
            <a:off x="7710986" y="1536475"/>
            <a:ext cx="1231394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 </a:t>
            </a:r>
            <a:r>
              <a:rPr lang="en-US" sz="1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reate edge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8" name="Elbow Connector 17"/>
          <p:cNvCxnSpPr/>
          <p:nvPr/>
        </p:nvCxnSpPr>
        <p:spPr>
          <a:xfrm rot="10800000" flipV="1">
            <a:off x="6810813" y="1780951"/>
            <a:ext cx="785523" cy="313647"/>
          </a:xfrm>
          <a:prstGeom prst="bentConnector3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7201353" y="1772816"/>
            <a:ext cx="2221" cy="23560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ular Callout 27"/>
          <p:cNvSpPr/>
          <p:nvPr/>
        </p:nvSpPr>
        <p:spPr>
          <a:xfrm>
            <a:off x="7564098" y="3188798"/>
            <a:ext cx="1477108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 EXTI interrupt handler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Rectangular Callout 28"/>
          <p:cNvSpPr/>
          <p:nvPr/>
        </p:nvSpPr>
        <p:spPr>
          <a:xfrm>
            <a:off x="5118459" y="3188798"/>
            <a:ext cx="1774053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HAL EXTI interrupt handler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Rectangular Callout 29"/>
          <p:cNvSpPr/>
          <p:nvPr/>
        </p:nvSpPr>
        <p:spPr>
          <a:xfrm>
            <a:off x="1969202" y="5010087"/>
            <a:ext cx="1774053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6. HAL EXTI callback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56998" y="4586223"/>
            <a:ext cx="1698345" cy="989873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sz="1400" dirty="0" smtClean="0">
                <a:solidFill>
                  <a:schemeClr val="accent2"/>
                </a:solidFill>
              </a:rPr>
              <a:t>HAL files clearing flags, check errors, …</a:t>
            </a:r>
            <a:endParaRPr lang="en-GB" sz="1400" dirty="0">
              <a:solidFill>
                <a:schemeClr val="accent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556998" y="2181637"/>
            <a:ext cx="0" cy="383267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3"/>
          </p:cNvCxnSpPr>
          <p:nvPr/>
        </p:nvCxnSpPr>
        <p:spPr>
          <a:xfrm flipV="1">
            <a:off x="4956095" y="1970849"/>
            <a:ext cx="1854718" cy="811242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8532813" y="1970849"/>
            <a:ext cx="0" cy="121794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1"/>
            <a:endCxn id="29" idx="3"/>
          </p:cNvCxnSpPr>
          <p:nvPr/>
        </p:nvCxnSpPr>
        <p:spPr>
          <a:xfrm flipH="1">
            <a:off x="6892512" y="3405985"/>
            <a:ext cx="671586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4799892" y="3634592"/>
            <a:ext cx="334296" cy="94119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0" idx="3"/>
          </p:cNvCxnSpPr>
          <p:nvPr/>
        </p:nvCxnSpPr>
        <p:spPr>
          <a:xfrm flipH="1">
            <a:off x="3743255" y="5227274"/>
            <a:ext cx="813742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1.1.2</a:t>
            </a:r>
          </a:p>
        </p:txBody>
      </p:sp>
    </p:spTree>
    <p:extLst>
      <p:ext uri="{BB962C8B-B14F-4D97-AF65-F5344CB8AC3E}">
        <p14:creationId xmlns:p14="http://schemas.microsoft.com/office/powerpoint/2010/main" val="82422395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  <p:bldP spid="20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accent2"/>
                </a:solidFill>
              </a:rPr>
              <a:t>Configure EXTI to turn on LED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216265"/>
          </a:xfrm>
        </p:spPr>
        <p:txBody>
          <a:bodyPr/>
          <a:lstStyle/>
          <a:p>
            <a:r>
              <a:rPr lang="en-GB" sz="1800" dirty="0" smtClean="0"/>
              <a:t>Now we open the project in our IDE</a:t>
            </a:r>
          </a:p>
          <a:p>
            <a:pPr lvl="1"/>
            <a:r>
              <a:rPr lang="en-GB" sz="1400" dirty="0" smtClean="0"/>
              <a:t>The functions we want to put into </a:t>
            </a:r>
            <a:r>
              <a:rPr lang="en-GB" sz="1400" dirty="0" err="1" smtClean="0"/>
              <a:t>main.c</a:t>
            </a:r>
            <a:endParaRPr lang="en-GB" sz="1400" dirty="0" smtClean="0"/>
          </a:p>
          <a:p>
            <a:pPr lvl="1"/>
            <a:r>
              <a:rPr lang="en-GB" sz="1400" dirty="0"/>
              <a:t>Between </a:t>
            </a:r>
            <a:r>
              <a:rPr lang="en-GB" sz="1400" i="1" dirty="0"/>
              <a:t>/* USER CODE BEGIN </a:t>
            </a:r>
            <a:r>
              <a:rPr lang="en-GB" sz="1400" i="1" dirty="0" smtClean="0"/>
              <a:t>4 </a:t>
            </a:r>
            <a:r>
              <a:rPr lang="en-GB" sz="1400" i="1" dirty="0"/>
              <a:t>*/</a:t>
            </a:r>
            <a:r>
              <a:rPr lang="en-GB" sz="1400" dirty="0"/>
              <a:t> and </a:t>
            </a:r>
            <a:r>
              <a:rPr lang="en-GB" sz="1400" i="1" dirty="0"/>
              <a:t>/* USER CODE END </a:t>
            </a:r>
            <a:r>
              <a:rPr lang="en-GB" sz="1400" i="1" dirty="0" smtClean="0"/>
              <a:t>4 */ </a:t>
            </a:r>
            <a:r>
              <a:rPr lang="en-GB" sz="1400" dirty="0" smtClean="0"/>
              <a:t>tags</a:t>
            </a:r>
          </a:p>
          <a:p>
            <a:pPr lvl="1"/>
            <a:r>
              <a:rPr lang="en-GB" sz="1400" dirty="0" smtClean="0"/>
              <a:t>We create function which will handle the EXTI interrupts</a:t>
            </a:r>
          </a:p>
          <a:p>
            <a:r>
              <a:rPr lang="en-GB" sz="1800" dirty="0" smtClean="0"/>
              <a:t>The HAL </a:t>
            </a:r>
            <a:r>
              <a:rPr lang="en-GB" sz="1800" dirty="0" err="1" smtClean="0"/>
              <a:t>callback</a:t>
            </a:r>
            <a:r>
              <a:rPr lang="en-GB" sz="1800" dirty="0" smtClean="0"/>
              <a:t> function for EXTI</a:t>
            </a:r>
          </a:p>
          <a:p>
            <a:pPr lvl="1"/>
            <a:r>
              <a:rPr lang="en-GB" sz="1400" dirty="0"/>
              <a:t>void </a:t>
            </a:r>
            <a:r>
              <a:rPr lang="en-GB" sz="1400" dirty="0" err="1"/>
              <a:t>HAL_GPIO_EXTI_Callback</a:t>
            </a:r>
            <a:r>
              <a:rPr lang="en-GB" sz="1400" dirty="0"/>
              <a:t>(uint16_t </a:t>
            </a:r>
            <a:r>
              <a:rPr lang="en-GB" sz="1400" dirty="0" err="1"/>
              <a:t>GPIO_Pin</a:t>
            </a:r>
            <a:r>
              <a:rPr lang="en-GB" sz="1400" dirty="0" smtClean="0"/>
              <a:t>)</a:t>
            </a:r>
          </a:p>
          <a:p>
            <a:r>
              <a:rPr lang="en-GB" sz="1800" dirty="0" smtClean="0"/>
              <a:t>For LED turn on we need to use this functions</a:t>
            </a:r>
          </a:p>
          <a:p>
            <a:pPr lvl="1"/>
            <a:r>
              <a:rPr lang="en-GB" sz="1400" i="1" dirty="0" err="1"/>
              <a:t>HAL_GPIO_WritePin</a:t>
            </a:r>
            <a:r>
              <a:rPr lang="en-GB" sz="1400" dirty="0"/>
              <a:t> </a:t>
            </a: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81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1.1.2</a:t>
            </a:r>
          </a:p>
        </p:txBody>
      </p:sp>
    </p:spTree>
    <p:extLst>
      <p:ext uri="{BB962C8B-B14F-4D97-AF65-F5344CB8AC3E}">
        <p14:creationId xmlns:p14="http://schemas.microsoft.com/office/powerpoint/2010/main" val="48357969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accent2"/>
                </a:solidFill>
              </a:rPr>
              <a:t>Configure EXTI to turn on LED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216265"/>
          </a:xfrm>
        </p:spPr>
        <p:txBody>
          <a:bodyPr/>
          <a:lstStyle/>
          <a:p>
            <a:r>
              <a:rPr lang="en-GB" sz="1800" dirty="0" smtClean="0"/>
              <a:t>Now we open the project in our IDE</a:t>
            </a:r>
          </a:p>
          <a:p>
            <a:pPr lvl="1"/>
            <a:r>
              <a:rPr lang="en-GB" sz="1400" dirty="0" smtClean="0"/>
              <a:t>The functions we want to put into </a:t>
            </a:r>
            <a:r>
              <a:rPr lang="en-GB" sz="1400" dirty="0" err="1" smtClean="0"/>
              <a:t>main.c</a:t>
            </a:r>
            <a:endParaRPr lang="en-GB" sz="1400" dirty="0" smtClean="0"/>
          </a:p>
          <a:p>
            <a:pPr lvl="1"/>
            <a:r>
              <a:rPr lang="en-GB" sz="1400" dirty="0"/>
              <a:t>Between </a:t>
            </a:r>
            <a:r>
              <a:rPr lang="en-GB" sz="1400" i="1" dirty="0"/>
              <a:t>/* USER CODE BEGIN </a:t>
            </a:r>
            <a:r>
              <a:rPr lang="en-GB" sz="1400" i="1" dirty="0" smtClean="0"/>
              <a:t>4 </a:t>
            </a:r>
            <a:r>
              <a:rPr lang="en-GB" sz="1400" i="1" dirty="0"/>
              <a:t>*/</a:t>
            </a:r>
            <a:r>
              <a:rPr lang="en-GB" sz="1400" dirty="0"/>
              <a:t> and </a:t>
            </a:r>
            <a:r>
              <a:rPr lang="en-GB" sz="1400" i="1" dirty="0"/>
              <a:t>/* USER CODE END </a:t>
            </a:r>
            <a:r>
              <a:rPr lang="en-GB" sz="1400" i="1" dirty="0" smtClean="0"/>
              <a:t>4 */ </a:t>
            </a:r>
            <a:r>
              <a:rPr lang="en-GB" sz="1400" dirty="0" smtClean="0"/>
              <a:t>tags</a:t>
            </a:r>
          </a:p>
          <a:p>
            <a:pPr lvl="1"/>
            <a:r>
              <a:rPr lang="en-GB" sz="1400" dirty="0" smtClean="0"/>
              <a:t>We create function which will handle the EXTI interrupts</a:t>
            </a:r>
          </a:p>
          <a:p>
            <a:r>
              <a:rPr lang="en-GB" sz="1800" dirty="0" smtClean="0"/>
              <a:t>The HAL </a:t>
            </a:r>
            <a:r>
              <a:rPr lang="en-GB" sz="1800" dirty="0" err="1" smtClean="0"/>
              <a:t>callback</a:t>
            </a:r>
            <a:r>
              <a:rPr lang="en-GB" sz="1800" dirty="0" smtClean="0"/>
              <a:t> function for EXTI</a:t>
            </a:r>
          </a:p>
          <a:p>
            <a:pPr lvl="1"/>
            <a:r>
              <a:rPr lang="en-GB" sz="1400" dirty="0"/>
              <a:t>void </a:t>
            </a:r>
            <a:r>
              <a:rPr lang="en-GB" sz="1400" dirty="0" err="1"/>
              <a:t>HAL_GPIO_EXTI_Callback</a:t>
            </a:r>
            <a:r>
              <a:rPr lang="en-GB" sz="1400" dirty="0"/>
              <a:t>(uint16_t </a:t>
            </a:r>
            <a:r>
              <a:rPr lang="en-GB" sz="1400" dirty="0" err="1"/>
              <a:t>GPIO_Pin</a:t>
            </a:r>
            <a:r>
              <a:rPr lang="en-GB" sz="1400" dirty="0" smtClean="0"/>
              <a:t>)</a:t>
            </a:r>
          </a:p>
          <a:p>
            <a:r>
              <a:rPr lang="en-GB" sz="1800" dirty="0" smtClean="0"/>
              <a:t>For LED turn on we need to use this functions</a:t>
            </a:r>
          </a:p>
          <a:p>
            <a:pPr lvl="1"/>
            <a:r>
              <a:rPr lang="en-GB" sz="1400" i="1" dirty="0" err="1"/>
              <a:t>HAL_GPIO_WritePin</a:t>
            </a:r>
            <a:r>
              <a:rPr lang="en-GB" sz="1400" dirty="0"/>
              <a:t> </a:t>
            </a: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82</a:t>
            </a:fld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1259631" y="3933056"/>
            <a:ext cx="7717557" cy="2862322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4 */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HAL_GPIO_EXTI_Callback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(uint16_t 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GPIO_Pin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GPIO_Pin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== </a:t>
            </a:r>
            <a:r>
              <a:rPr lang="en-GB" dirty="0" smtClean="0">
                <a:solidFill>
                  <a:prstClr val="black"/>
                </a:solidFill>
                <a:latin typeface="Consolas" panose="020B0609020204030204" pitchFamily="49" charset="0"/>
              </a:rPr>
              <a:t>GPIO_PIN_13) 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HAL_GPIO_WritePin</a:t>
            </a:r>
            <a:r>
              <a:rPr lang="en-GB" dirty="0" smtClean="0">
                <a:solidFill>
                  <a:prstClr val="black"/>
                </a:solidFill>
                <a:latin typeface="Consolas" panose="020B0609020204030204" pitchFamily="49" charset="0"/>
              </a:rPr>
              <a:t>(GPIOA, GPIO_PIN_5, 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GPIO_PIN_SET);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}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    __NOP();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4 */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1.1.2</a:t>
            </a:r>
          </a:p>
        </p:txBody>
      </p:sp>
    </p:spTree>
    <p:extLst>
      <p:ext uri="{BB962C8B-B14F-4D97-AF65-F5344CB8AC3E}">
        <p14:creationId xmlns:p14="http://schemas.microsoft.com/office/powerpoint/2010/main" val="343445091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055" y="4281115"/>
            <a:ext cx="8106507" cy="1362075"/>
          </a:xfrm>
        </p:spPr>
        <p:txBody>
          <a:bodyPr/>
          <a:lstStyle/>
          <a:p>
            <a:r>
              <a:rPr lang="en-US" sz="3600" b="1" dirty="0" smtClean="0">
                <a:solidFill>
                  <a:schemeClr val="accent2"/>
                </a:solidFill>
              </a:rPr>
              <a:t>1.3.1 </a:t>
            </a:r>
            <a:r>
              <a:rPr lang="en-US" sz="3600" dirty="0" smtClean="0">
                <a:solidFill>
                  <a:schemeClr val="accent2"/>
                </a:solidFill>
              </a:rPr>
              <a:t>Data transfer </a:t>
            </a:r>
            <a:r>
              <a:rPr lang="en-US" sz="3600" dirty="0">
                <a:solidFill>
                  <a:schemeClr val="accent2"/>
                </a:solidFill>
              </a:rPr>
              <a:t>over </a:t>
            </a:r>
            <a:r>
              <a:rPr lang="en-US" dirty="0" smtClean="0"/>
              <a:t>DMA </a:t>
            </a:r>
            <a:r>
              <a:rPr lang="en-US" sz="3600" dirty="0" smtClean="0">
                <a:solidFill>
                  <a:schemeClr val="accent2"/>
                </a:solidFill>
              </a:rPr>
              <a:t>lab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022F87-24B0-41D2-B4A9-5E30A9FEDC5E}" type="datetime1">
              <a:rPr lang="fr-FR" smtClean="0"/>
              <a:t>01/10/2015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30077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DMA </a:t>
            </a:r>
            <a:r>
              <a:rPr lang="en-US" dirty="0">
                <a:solidFill>
                  <a:schemeClr val="accent2"/>
                </a:solidFill>
              </a:rPr>
              <a:t>in M2M transfer</a:t>
            </a:r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754600"/>
          </a:xfrm>
        </p:spPr>
        <p:txBody>
          <a:bodyPr/>
          <a:lstStyle/>
          <a:p>
            <a:r>
              <a:rPr lang="en-GB" sz="2400" dirty="0" smtClean="0"/>
              <a:t>Objective</a:t>
            </a:r>
          </a:p>
          <a:p>
            <a:pPr lvl="1"/>
            <a:r>
              <a:rPr lang="en-GB" sz="1800" dirty="0" smtClean="0"/>
              <a:t>Learn </a:t>
            </a:r>
            <a:r>
              <a:rPr lang="en-GB" sz="1800" dirty="0"/>
              <a:t>how to </a:t>
            </a:r>
            <a:r>
              <a:rPr lang="en-US" sz="1800" dirty="0" smtClean="0"/>
              <a:t>setup DMA transfer in CubeMX</a:t>
            </a:r>
            <a:endParaRPr lang="en-GB" sz="1800" dirty="0" smtClean="0"/>
          </a:p>
          <a:p>
            <a:pPr lvl="1"/>
            <a:r>
              <a:rPr lang="en-US" sz="1800" dirty="0" smtClean="0"/>
              <a:t>Create simple DMA memory to memory transfer from RAM to RAM</a:t>
            </a:r>
            <a:endParaRPr lang="en-GB" sz="1800" dirty="0"/>
          </a:p>
          <a:p>
            <a:r>
              <a:rPr lang="en-GB" sz="2400" dirty="0" smtClean="0"/>
              <a:t>Goal</a:t>
            </a:r>
          </a:p>
          <a:p>
            <a:pPr lvl="1"/>
            <a:r>
              <a:rPr lang="en-US" sz="1800" dirty="0" smtClean="0"/>
              <a:t>Use CubeMX and Generate Code </a:t>
            </a:r>
            <a:r>
              <a:rPr lang="en-US" sz="1800" dirty="0"/>
              <a:t>w</a:t>
            </a:r>
            <a:r>
              <a:rPr lang="en-US" sz="1800" dirty="0" smtClean="0"/>
              <a:t>ith DMA </a:t>
            </a:r>
            <a:endParaRPr lang="pl-PL" sz="1800" dirty="0" smtClean="0"/>
          </a:p>
          <a:p>
            <a:pPr lvl="1"/>
            <a:r>
              <a:rPr lang="en-US" sz="1800" dirty="0" smtClean="0"/>
              <a:t>Learn how to setup the DMA in HAL</a:t>
            </a:r>
          </a:p>
          <a:p>
            <a:pPr lvl="1"/>
            <a:r>
              <a:rPr lang="en-US" sz="1800" dirty="0" smtClean="0"/>
              <a:t>Verify the correct functionality by comparing transferred buffers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84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1.3.1</a:t>
            </a:r>
          </a:p>
        </p:txBody>
      </p:sp>
    </p:spTree>
    <p:extLst>
      <p:ext uri="{BB962C8B-B14F-4D97-AF65-F5344CB8AC3E}">
        <p14:creationId xmlns:p14="http://schemas.microsoft.com/office/powerpoint/2010/main" val="240608107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DMA </a:t>
            </a:r>
            <a:r>
              <a:rPr lang="en-US" dirty="0">
                <a:solidFill>
                  <a:schemeClr val="accent2"/>
                </a:solidFill>
              </a:rPr>
              <a:t>in M2M transfer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631490"/>
          </a:xfrm>
        </p:spPr>
        <p:txBody>
          <a:bodyPr/>
          <a:lstStyle/>
          <a:p>
            <a:r>
              <a:rPr lang="en-GB" sz="1800" dirty="0"/>
              <a:t>Create project in </a:t>
            </a:r>
            <a:r>
              <a:rPr lang="en-GB" sz="1800" dirty="0" smtClean="0"/>
              <a:t>CubeMX</a:t>
            </a:r>
            <a:endParaRPr lang="en-GB" sz="1800" dirty="0"/>
          </a:p>
          <a:p>
            <a:pPr lvl="1"/>
            <a:r>
              <a:rPr lang="en-GB" sz="1400" dirty="0"/>
              <a:t>Menu &gt; File &gt; New Project</a:t>
            </a:r>
          </a:p>
          <a:p>
            <a:pPr lvl="1"/>
            <a:r>
              <a:rPr lang="en-GB" sz="1400" dirty="0"/>
              <a:t>Select </a:t>
            </a:r>
            <a:r>
              <a:rPr lang="en-GB" sz="1400" dirty="0" smtClean="0"/>
              <a:t>STM32F0 </a:t>
            </a:r>
            <a:r>
              <a:rPr lang="en-GB" sz="1400" dirty="0"/>
              <a:t>&gt; </a:t>
            </a:r>
            <a:r>
              <a:rPr lang="en-GB" sz="1400" dirty="0" smtClean="0"/>
              <a:t>STM32F030 </a:t>
            </a:r>
            <a:r>
              <a:rPr lang="en-GB" sz="1400" dirty="0"/>
              <a:t>&gt; </a:t>
            </a:r>
            <a:r>
              <a:rPr lang="en-GB" sz="1400" dirty="0" smtClean="0"/>
              <a:t>LQF64 </a:t>
            </a:r>
            <a:r>
              <a:rPr lang="en-GB" sz="1400" dirty="0"/>
              <a:t>&gt; </a:t>
            </a:r>
            <a:r>
              <a:rPr lang="en-GB" sz="1400" dirty="0" smtClean="0"/>
              <a:t>STM32F030R8</a:t>
            </a:r>
            <a:endParaRPr lang="en-GB" sz="1800" dirty="0" smtClean="0"/>
          </a:p>
          <a:p>
            <a:r>
              <a:rPr lang="en-GB" sz="1800" dirty="0" smtClean="0"/>
              <a:t>For DMA we don’t need to configure any pins</a:t>
            </a:r>
            <a:endParaRPr lang="en-GB" sz="1800" dirty="0"/>
          </a:p>
          <a:p>
            <a:pPr marL="0" indent="0">
              <a:buNone/>
            </a:pPr>
            <a:endParaRPr lang="en-GB" sz="18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85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1.3.1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2708920"/>
            <a:ext cx="3472383" cy="347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1735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DMA </a:t>
            </a:r>
            <a:r>
              <a:rPr lang="en-US" dirty="0">
                <a:solidFill>
                  <a:schemeClr val="accent2"/>
                </a:solidFill>
              </a:rPr>
              <a:t>in M2M transfer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046714"/>
          </a:xfrm>
        </p:spPr>
        <p:txBody>
          <a:bodyPr/>
          <a:lstStyle/>
          <a:p>
            <a:r>
              <a:rPr lang="en-GB" sz="1800" dirty="0" smtClean="0"/>
              <a:t>In order to run on maximum frequency, setup clock system</a:t>
            </a:r>
          </a:p>
          <a:p>
            <a:r>
              <a:rPr lang="en-US" sz="1800" dirty="0"/>
              <a:t>Details in </a:t>
            </a:r>
            <a:r>
              <a:rPr lang="en-US" sz="1800" dirty="0" smtClean="0"/>
              <a:t>lab </a:t>
            </a:r>
            <a:r>
              <a:rPr lang="en-US" sz="1800" dirty="0"/>
              <a:t>0</a:t>
            </a:r>
            <a:endParaRPr lang="en-GB" sz="1800" dirty="0"/>
          </a:p>
          <a:p>
            <a:pPr marL="0" indent="0">
              <a:buNone/>
            </a:pPr>
            <a:endParaRPr lang="en-GB" sz="18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86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1.3.1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42" y="2012236"/>
            <a:ext cx="7056727" cy="465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7075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2664528"/>
            <a:ext cx="7271122" cy="4054405"/>
          </a:xfrm>
          <a:prstGeom prst="rect">
            <a:avLst/>
          </a:prstGeom>
        </p:spPr>
      </p:pic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DMA </a:t>
            </a:r>
            <a:r>
              <a:rPr lang="en-US" dirty="0">
                <a:solidFill>
                  <a:schemeClr val="accent2"/>
                </a:solidFill>
              </a:rPr>
              <a:t>in M2M transfer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87</a:t>
            </a:fld>
            <a:endParaRPr lang="fr-FR" dirty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107504" y="1196753"/>
            <a:ext cx="2520280" cy="2354491"/>
          </a:xfrm>
        </p:spPr>
        <p:txBody>
          <a:bodyPr/>
          <a:lstStyle/>
          <a:p>
            <a:r>
              <a:rPr lang="en-GB" sz="1800" dirty="0" smtClean="0"/>
              <a:t>DMA configuration</a:t>
            </a:r>
          </a:p>
          <a:p>
            <a:pPr lvl="1"/>
            <a:r>
              <a:rPr lang="en-US" sz="1400" dirty="0" smtClean="0"/>
              <a:t>TAB&gt;Configuration</a:t>
            </a:r>
          </a:p>
          <a:p>
            <a:pPr lvl="1"/>
            <a:r>
              <a:rPr lang="en-US" sz="1400" dirty="0" smtClean="0"/>
              <a:t>System&gt;DMA</a:t>
            </a:r>
          </a:p>
          <a:p>
            <a:pPr lvl="1"/>
            <a:r>
              <a:rPr lang="en-US" sz="1400" dirty="0" smtClean="0"/>
              <a:t>TAB&gt;DMA1</a:t>
            </a:r>
          </a:p>
          <a:p>
            <a:pPr lvl="1"/>
            <a:r>
              <a:rPr lang="en-US" sz="1400" dirty="0" smtClean="0"/>
              <a:t>Button ADD</a:t>
            </a:r>
            <a:endParaRPr lang="en-GB" sz="1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8" name="Oval Callout 7"/>
          <p:cNvSpPr/>
          <p:nvPr/>
        </p:nvSpPr>
        <p:spPr>
          <a:xfrm>
            <a:off x="2080829" y="1647141"/>
            <a:ext cx="2520280" cy="657500"/>
          </a:xfrm>
          <a:prstGeom prst="wedgeEllipseCallout">
            <a:avLst>
              <a:gd name="adj1" fmla="val -42668"/>
              <a:gd name="adj2" fmla="val 96942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1. TAB &gt; Configuration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9" name="Oval Callout 8"/>
          <p:cNvSpPr/>
          <p:nvPr/>
        </p:nvSpPr>
        <p:spPr>
          <a:xfrm>
            <a:off x="6574435" y="2303339"/>
            <a:ext cx="2520280" cy="657500"/>
          </a:xfrm>
          <a:prstGeom prst="wedgeEllipseCallout">
            <a:avLst>
              <a:gd name="adj1" fmla="val 25864"/>
              <a:gd name="adj2" fmla="val 355420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2</a:t>
            </a:r>
            <a:r>
              <a:rPr lang="en-US" dirty="0" smtClean="0">
                <a:solidFill>
                  <a:schemeClr val="accent2"/>
                </a:solidFill>
              </a:rPr>
              <a:t>. System DMA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10" name="Oval Callout 9"/>
          <p:cNvSpPr/>
          <p:nvPr/>
        </p:nvSpPr>
        <p:spPr>
          <a:xfrm>
            <a:off x="179512" y="3911131"/>
            <a:ext cx="2520280" cy="657500"/>
          </a:xfrm>
          <a:prstGeom prst="wedgeEllipseCallout">
            <a:avLst>
              <a:gd name="adj1" fmla="val 55915"/>
              <a:gd name="adj2" fmla="val -106749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3. TAB&gt;DMA </a:t>
            </a:r>
            <a:r>
              <a:rPr lang="en-US" dirty="0">
                <a:solidFill>
                  <a:schemeClr val="accent2"/>
                </a:solidFill>
              </a:rPr>
              <a:t>1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11" name="Oval Callout 10"/>
          <p:cNvSpPr/>
          <p:nvPr/>
        </p:nvSpPr>
        <p:spPr>
          <a:xfrm>
            <a:off x="3340969" y="5445224"/>
            <a:ext cx="2520280" cy="657500"/>
          </a:xfrm>
          <a:prstGeom prst="wedgeEllipseCallout">
            <a:avLst>
              <a:gd name="adj1" fmla="val 55915"/>
              <a:gd name="adj2" fmla="val -106749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4. Add DMA channel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1.3.1</a:t>
            </a:r>
          </a:p>
        </p:txBody>
      </p:sp>
    </p:spTree>
    <p:extLst>
      <p:ext uri="{BB962C8B-B14F-4D97-AF65-F5344CB8AC3E}">
        <p14:creationId xmlns:p14="http://schemas.microsoft.com/office/powerpoint/2010/main" val="310808745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1375511"/>
            <a:ext cx="6124575" cy="4848225"/>
          </a:xfrm>
          <a:prstGeom prst="rect">
            <a:avLst/>
          </a:prstGeom>
        </p:spPr>
      </p:pic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DMA </a:t>
            </a:r>
            <a:r>
              <a:rPr lang="en-US" dirty="0">
                <a:solidFill>
                  <a:schemeClr val="accent2"/>
                </a:solidFill>
              </a:rPr>
              <a:t>in M2M transfer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88</a:t>
            </a:fld>
            <a:endParaRPr lang="fr-FR" dirty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107504" y="1196753"/>
            <a:ext cx="2520280" cy="3077766"/>
          </a:xfrm>
        </p:spPr>
        <p:txBody>
          <a:bodyPr/>
          <a:lstStyle/>
          <a:p>
            <a:r>
              <a:rPr lang="en-GB" sz="1800" dirty="0" smtClean="0"/>
              <a:t>DMA configuration</a:t>
            </a:r>
          </a:p>
          <a:p>
            <a:pPr lvl="1"/>
            <a:r>
              <a:rPr lang="en-US" sz="1400" dirty="0" smtClean="0"/>
              <a:t>Select MEMTOMEM DMA request</a:t>
            </a:r>
          </a:p>
          <a:p>
            <a:pPr lvl="1"/>
            <a:r>
              <a:rPr lang="en-US" sz="1400" dirty="0" smtClean="0"/>
              <a:t>Normal mode</a:t>
            </a:r>
          </a:p>
          <a:p>
            <a:pPr lvl="1"/>
            <a:r>
              <a:rPr lang="en-US" sz="1400" dirty="0" smtClean="0"/>
              <a:t>Increment source and destination address</a:t>
            </a:r>
          </a:p>
          <a:p>
            <a:pPr lvl="1"/>
            <a:r>
              <a:rPr lang="en-US" sz="1400" dirty="0" smtClean="0"/>
              <a:t>Byte </a:t>
            </a:r>
            <a:r>
              <a:rPr lang="en-US" sz="1400" dirty="0"/>
              <a:t>data </a:t>
            </a:r>
            <a:r>
              <a:rPr lang="en-US" sz="1400" dirty="0" smtClean="0"/>
              <a:t>width</a:t>
            </a:r>
          </a:p>
          <a:p>
            <a:pPr lvl="1"/>
            <a:r>
              <a:rPr lang="en-US" sz="1400" dirty="0" smtClean="0"/>
              <a:t>Button OK</a:t>
            </a:r>
            <a:endParaRPr lang="en-GB" sz="1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8" name="Oval Callout 7"/>
          <p:cNvSpPr/>
          <p:nvPr/>
        </p:nvSpPr>
        <p:spPr>
          <a:xfrm>
            <a:off x="3681310" y="1067164"/>
            <a:ext cx="2933508" cy="657500"/>
          </a:xfrm>
          <a:prstGeom prst="wedgeEllipseCallout">
            <a:avLst>
              <a:gd name="adj1" fmla="val -42983"/>
              <a:gd name="adj2" fmla="val 143300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1. MEMTOMEM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12" name="Oval Callout 11"/>
          <p:cNvSpPr/>
          <p:nvPr/>
        </p:nvSpPr>
        <p:spPr>
          <a:xfrm>
            <a:off x="35496" y="4201794"/>
            <a:ext cx="2520280" cy="657500"/>
          </a:xfrm>
          <a:prstGeom prst="wedgeEllipseCallout">
            <a:avLst>
              <a:gd name="adj1" fmla="val 61003"/>
              <a:gd name="adj2" fmla="val 12655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2. Normal mode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13" name="Oval Callout 12"/>
          <p:cNvSpPr/>
          <p:nvPr/>
        </p:nvSpPr>
        <p:spPr>
          <a:xfrm>
            <a:off x="4644008" y="3015299"/>
            <a:ext cx="2933508" cy="657500"/>
          </a:xfrm>
          <a:prstGeom prst="wedgeEllipseCallout">
            <a:avLst>
              <a:gd name="adj1" fmla="val 23767"/>
              <a:gd name="adj2" fmla="val 148918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3. Increment addresses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16" name="Oval Callout 15"/>
          <p:cNvSpPr/>
          <p:nvPr/>
        </p:nvSpPr>
        <p:spPr>
          <a:xfrm>
            <a:off x="3177254" y="5566236"/>
            <a:ext cx="2933508" cy="657500"/>
          </a:xfrm>
          <a:prstGeom prst="wedgeEllipseCallout">
            <a:avLst>
              <a:gd name="adj1" fmla="val 81386"/>
              <a:gd name="adj2" fmla="val 2823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5. OK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1.3.1</a:t>
            </a:r>
          </a:p>
        </p:txBody>
      </p:sp>
      <p:sp>
        <p:nvSpPr>
          <p:cNvPr id="18" name="Oval Callout 17"/>
          <p:cNvSpPr/>
          <p:nvPr/>
        </p:nvSpPr>
        <p:spPr>
          <a:xfrm>
            <a:off x="4860032" y="4655087"/>
            <a:ext cx="1389760" cy="657500"/>
          </a:xfrm>
          <a:prstGeom prst="wedgeEllipseCallout">
            <a:avLst>
              <a:gd name="adj1" fmla="val 81386"/>
              <a:gd name="adj2" fmla="val 2823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4. Byte</a:t>
            </a:r>
            <a:endParaRPr lang="en-GB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50551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8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88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8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88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8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88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8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88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8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88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6" grpId="0" animBg="1"/>
      <p:bldP spid="18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DMA </a:t>
            </a:r>
            <a:r>
              <a:rPr lang="en-US" dirty="0">
                <a:solidFill>
                  <a:schemeClr val="accent2"/>
                </a:solidFill>
              </a:rPr>
              <a:t>in M2M transfer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077766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sz="1800" dirty="0" smtClean="0"/>
              <a:t>Now we set the project details for generation</a:t>
            </a:r>
          </a:p>
          <a:p>
            <a:pPr lvl="1"/>
            <a:r>
              <a:rPr lang="en-GB" sz="1400" dirty="0" smtClean="0"/>
              <a:t>Menu &gt; Project &gt; Project Settings</a:t>
            </a:r>
          </a:p>
          <a:p>
            <a:pPr lvl="1"/>
            <a:r>
              <a:rPr lang="en-GB" sz="1400" dirty="0" smtClean="0"/>
              <a:t>Set the project name</a:t>
            </a:r>
          </a:p>
          <a:p>
            <a:pPr lvl="1"/>
            <a:r>
              <a:rPr lang="en-GB" sz="1400" dirty="0" smtClean="0"/>
              <a:t>Project location</a:t>
            </a:r>
          </a:p>
          <a:p>
            <a:pPr lvl="1"/>
            <a:r>
              <a:rPr lang="en-GB" sz="1400" dirty="0" smtClean="0"/>
              <a:t>Type of </a:t>
            </a:r>
            <a:r>
              <a:rPr lang="en-GB" sz="1400" dirty="0" err="1" smtClean="0"/>
              <a:t>toolchain</a:t>
            </a:r>
            <a:endParaRPr lang="en-GB" sz="1400" dirty="0" smtClean="0"/>
          </a:p>
          <a:p>
            <a:r>
              <a:rPr lang="en-GB" sz="1800" dirty="0" smtClean="0"/>
              <a:t>Now we can Generate Code</a:t>
            </a:r>
          </a:p>
          <a:p>
            <a:pPr lvl="1"/>
            <a:r>
              <a:rPr lang="en-GB" sz="1400" dirty="0" smtClean="0"/>
              <a:t>Menu &gt; Project &gt; Generate Code</a:t>
            </a:r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89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1.3.1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588" y="1700808"/>
            <a:ext cx="455295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02559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4788024" y="2060848"/>
            <a:ext cx="3816424" cy="2664296"/>
          </a:xfrm>
          <a:prstGeom prst="roundRect">
            <a:avLst>
              <a:gd name="adj" fmla="val 1183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Free MDK-ARM for ST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88148"/>
            <a:ext cx="4038600" cy="5124480"/>
          </a:xfrm>
        </p:spPr>
        <p:txBody>
          <a:bodyPr/>
          <a:lstStyle/>
          <a:p>
            <a:r>
              <a:rPr lang="fr-FR" dirty="0" smtClean="0">
                <a:solidFill>
                  <a:schemeClr val="tx2"/>
                </a:solidFill>
              </a:rPr>
              <a:t>Free</a:t>
            </a:r>
            <a:r>
              <a:rPr lang="fr-FR" dirty="0" smtClean="0"/>
              <a:t> </a:t>
            </a:r>
            <a:r>
              <a:rPr lang="fr-FR" dirty="0" err="1" smtClean="0"/>
              <a:t>licenses</a:t>
            </a:r>
            <a:r>
              <a:rPr lang="fr-FR" dirty="0" smtClean="0"/>
              <a:t> for STM32 </a:t>
            </a:r>
            <a:r>
              <a:rPr lang="fr-FR" dirty="0" err="1" smtClean="0"/>
              <a:t>devices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dirty="0" smtClean="0"/>
              <a:t> on Cortex-M0/M0+ </a:t>
            </a:r>
            <a:r>
              <a:rPr lang="fr-FR" dirty="0" err="1" smtClean="0"/>
              <a:t>cores</a:t>
            </a:r>
            <a:r>
              <a:rPr lang="fr-FR" dirty="0" smtClean="0"/>
              <a:t> :</a:t>
            </a:r>
          </a:p>
          <a:p>
            <a:pPr lvl="1"/>
            <a:r>
              <a:rPr lang="fr-FR" dirty="0" smtClean="0"/>
              <a:t>Applicable </a:t>
            </a:r>
            <a:r>
              <a:rPr lang="fr-FR" dirty="0" err="1" smtClean="0"/>
              <a:t>immediately</a:t>
            </a:r>
            <a:r>
              <a:rPr lang="fr-FR" dirty="0" smtClean="0"/>
              <a:t> to all STM32F0 and STM32L0 </a:t>
            </a:r>
            <a:r>
              <a:rPr lang="fr-FR" dirty="0" err="1" smtClean="0"/>
              <a:t>mcus</a:t>
            </a:r>
            <a:r>
              <a:rPr lang="fr-FR" dirty="0" smtClean="0"/>
              <a:t>.</a:t>
            </a:r>
          </a:p>
          <a:p>
            <a:pPr lvl="1"/>
            <a:r>
              <a:rPr lang="fr-FR" dirty="0" smtClean="0"/>
              <a:t>PC-</a:t>
            </a:r>
            <a:r>
              <a:rPr lang="fr-FR" dirty="0" err="1" smtClean="0"/>
              <a:t>locked</a:t>
            </a:r>
            <a:r>
              <a:rPr lang="fr-FR" dirty="0" smtClean="0"/>
              <a:t> multi-</a:t>
            </a:r>
            <a:r>
              <a:rPr lang="fr-FR" dirty="0" err="1" smtClean="0"/>
              <a:t>year</a:t>
            </a:r>
            <a:r>
              <a:rPr lang="fr-FR" dirty="0" smtClean="0"/>
              <a:t> </a:t>
            </a:r>
            <a:r>
              <a:rPr lang="fr-FR" dirty="0" err="1" smtClean="0"/>
              <a:t>licenses</a:t>
            </a:r>
            <a:r>
              <a:rPr lang="fr-FR" dirty="0" smtClean="0"/>
              <a:t>.</a:t>
            </a:r>
          </a:p>
          <a:p>
            <a:pPr lvl="1"/>
            <a:r>
              <a:rPr lang="fr-FR" dirty="0" smtClean="0"/>
              <a:t>No code size </a:t>
            </a:r>
            <a:r>
              <a:rPr lang="fr-FR" dirty="0" err="1" smtClean="0"/>
              <a:t>limit</a:t>
            </a:r>
            <a:r>
              <a:rPr lang="fr-FR" dirty="0" smtClean="0"/>
              <a:t>.</a:t>
            </a:r>
          </a:p>
          <a:p>
            <a:pPr lvl="1"/>
            <a:r>
              <a:rPr lang="fr-FR" dirty="0" smtClean="0"/>
              <a:t>Multiple </a:t>
            </a:r>
            <a:r>
              <a:rPr lang="fr-FR" dirty="0" err="1" smtClean="0"/>
              <a:t>language</a:t>
            </a:r>
            <a:r>
              <a:rPr lang="fr-FR" dirty="0" smtClean="0"/>
              <a:t> support.</a:t>
            </a:r>
          </a:p>
          <a:p>
            <a:pPr lvl="1"/>
            <a:r>
              <a:rPr lang="fr-FR" dirty="0" err="1" smtClean="0"/>
              <a:t>Technical</a:t>
            </a:r>
            <a:r>
              <a:rPr lang="fr-FR" dirty="0" smtClean="0"/>
              <a:t> support </a:t>
            </a:r>
            <a:r>
              <a:rPr lang="fr-FR" dirty="0" err="1" smtClean="0"/>
              <a:t>included</a:t>
            </a:r>
            <a:r>
              <a:rPr lang="fr-FR" dirty="0" smtClean="0"/>
              <a:t>.</a:t>
            </a:r>
          </a:p>
          <a:p>
            <a:r>
              <a:rPr lang="fr-FR" dirty="0"/>
              <a:t>Direct </a:t>
            </a:r>
            <a:r>
              <a:rPr lang="fr-FR" dirty="0" err="1"/>
              <a:t>download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Keil</a:t>
            </a:r>
            <a:r>
              <a:rPr lang="fr-FR" dirty="0"/>
              <a:t> </a:t>
            </a:r>
            <a:r>
              <a:rPr lang="fr-FR" dirty="0" err="1"/>
              <a:t>website</a:t>
            </a:r>
            <a:r>
              <a:rPr lang="fr-FR" dirty="0"/>
              <a:t> :</a:t>
            </a:r>
          </a:p>
          <a:p>
            <a:pPr lvl="1"/>
            <a:r>
              <a:rPr lang="fr-FR" dirty="0"/>
              <a:t>No </a:t>
            </a:r>
            <a:r>
              <a:rPr lang="fr-FR" dirty="0" err="1"/>
              <a:t>limit</a:t>
            </a:r>
            <a:r>
              <a:rPr lang="fr-FR" dirty="0"/>
              <a:t> of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downloads</a:t>
            </a:r>
            <a:r>
              <a:rPr lang="fr-FR" dirty="0"/>
              <a:t> by </a:t>
            </a:r>
            <a:r>
              <a:rPr lang="fr-FR" dirty="0" err="1"/>
              <a:t>customer</a:t>
            </a:r>
            <a:r>
              <a:rPr lang="fr-FR" dirty="0"/>
              <a:t>.</a:t>
            </a:r>
          </a:p>
          <a:p>
            <a:pPr lvl="1"/>
            <a:r>
              <a:rPr lang="fr-FR" dirty="0"/>
              <a:t>Direct </a:t>
            </a:r>
            <a:r>
              <a:rPr lang="fr-FR" dirty="0" err="1"/>
              <a:t>access</a:t>
            </a:r>
            <a:r>
              <a:rPr lang="fr-FR" dirty="0"/>
              <a:t> to configuration files for </a:t>
            </a:r>
            <a:r>
              <a:rPr lang="fr-FR" dirty="0" smtClean="0"/>
              <a:t>STM32 and </a:t>
            </a:r>
            <a:r>
              <a:rPr lang="fr-FR" dirty="0" err="1" smtClean="0"/>
              <a:t>associated</a:t>
            </a:r>
            <a:r>
              <a:rPr lang="fr-FR" dirty="0" smtClean="0"/>
              <a:t> </a:t>
            </a:r>
            <a:r>
              <a:rPr lang="fr-FR" dirty="0" err="1" smtClean="0"/>
              <a:t>boards</a:t>
            </a:r>
            <a:r>
              <a:rPr lang="fr-FR" dirty="0" smtClean="0"/>
              <a:t>.</a:t>
            </a:r>
            <a:endParaRPr lang="fr-FR" dirty="0"/>
          </a:p>
          <a:p>
            <a:pPr lvl="1"/>
            <a:r>
              <a:rPr lang="fr-FR" dirty="0"/>
              <a:t>Free </a:t>
            </a:r>
            <a:r>
              <a:rPr lang="fr-FR" dirty="0" err="1"/>
              <a:t>access</a:t>
            </a:r>
            <a:r>
              <a:rPr lang="fr-FR" dirty="0"/>
              <a:t> to MDK-ARM </a:t>
            </a:r>
            <a:r>
              <a:rPr lang="fr-FR" dirty="0" err="1"/>
              <a:t>periodic</a:t>
            </a:r>
            <a:r>
              <a:rPr lang="fr-FR" dirty="0"/>
              <a:t> updates.</a:t>
            </a:r>
          </a:p>
          <a:p>
            <a:pPr lvl="1"/>
            <a:endParaRPr lang="fr-FR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4"/>
          </p:nvPr>
        </p:nvSpPr>
        <p:spPr>
          <a:xfrm>
            <a:off x="4637856" y="1288148"/>
            <a:ext cx="4038600" cy="3647152"/>
          </a:xfrm>
        </p:spPr>
        <p:txBody>
          <a:bodyPr/>
          <a:lstStyle/>
          <a:p>
            <a:r>
              <a:rPr lang="fr-FR" dirty="0" smtClean="0"/>
              <a:t>How to </a:t>
            </a:r>
            <a:r>
              <a:rPr lang="fr-FR" dirty="0" err="1" smtClean="0"/>
              <a:t>get</a:t>
            </a:r>
            <a:r>
              <a:rPr lang="fr-FR" dirty="0" smtClean="0"/>
              <a:t> free MDK-ARM </a:t>
            </a:r>
            <a:r>
              <a:rPr lang="fr-FR" dirty="0" err="1" smtClean="0"/>
              <a:t>licenses</a:t>
            </a:r>
            <a:r>
              <a:rPr lang="fr-FR" dirty="0" smtClean="0"/>
              <a:t> for STM32F0 and STM32L0 ?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Go to </a:t>
            </a:r>
            <a:r>
              <a:rPr lang="fr-FR" dirty="0" err="1" smtClean="0"/>
              <a:t>Keil</a:t>
            </a:r>
            <a:r>
              <a:rPr lang="fr-FR" dirty="0" smtClean="0"/>
              <a:t> </a:t>
            </a:r>
            <a:r>
              <a:rPr lang="fr-FR" dirty="0" err="1" smtClean="0"/>
              <a:t>website</a:t>
            </a:r>
            <a:r>
              <a:rPr lang="fr-FR" dirty="0"/>
              <a:t> </a:t>
            </a:r>
            <a:r>
              <a:rPr lang="fr-FR" dirty="0" smtClean="0"/>
              <a:t>at : </a:t>
            </a:r>
            <a:r>
              <a:rPr lang="fr-FR" dirty="0" smtClean="0">
                <a:solidFill>
                  <a:schemeClr val="tx2"/>
                </a:solidFill>
                <a:hlinkClick r:id="rId2"/>
              </a:rPr>
              <a:t>www.keil.com/mdk-st</a:t>
            </a:r>
            <a:endParaRPr lang="fr-FR" dirty="0" smtClean="0">
              <a:solidFill>
                <a:schemeClr val="tx2"/>
              </a:solidFill>
            </a:endParaRPr>
          </a:p>
          <a:p>
            <a:pPr marL="355600" lvl="1" indent="0">
              <a:buNone/>
            </a:pPr>
            <a:endParaRPr lang="fr-FR" dirty="0" smtClean="0"/>
          </a:p>
          <a:p>
            <a:pPr lvl="1"/>
            <a:r>
              <a:rPr lang="fr-FR" dirty="0" err="1" smtClean="0"/>
              <a:t>Download</a:t>
            </a:r>
            <a:r>
              <a:rPr lang="fr-FR" dirty="0" smtClean="0"/>
              <a:t> MDK-ARM </a:t>
            </a:r>
            <a:r>
              <a:rPr lang="fr-FR" dirty="0" err="1" smtClean="0"/>
              <a:t>toolchain</a:t>
            </a:r>
            <a:r>
              <a:rPr lang="fr-FR" dirty="0" smtClean="0"/>
              <a:t>.</a:t>
            </a:r>
          </a:p>
          <a:p>
            <a:pPr lvl="1"/>
            <a:endParaRPr lang="fr-FR" dirty="0" smtClean="0"/>
          </a:p>
          <a:p>
            <a:pPr lvl="1"/>
            <a:r>
              <a:rPr lang="fr-FR" dirty="0" err="1" smtClean="0"/>
              <a:t>Activate</a:t>
            </a:r>
            <a:r>
              <a:rPr lang="fr-FR" dirty="0" smtClean="0"/>
              <a:t> the free </a:t>
            </a:r>
            <a:r>
              <a:rPr lang="fr-FR" dirty="0" err="1" smtClean="0"/>
              <a:t>license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> Product Serial </a:t>
            </a:r>
            <a:r>
              <a:rPr lang="fr-FR" dirty="0" err="1" smtClean="0"/>
              <a:t>Number</a:t>
            </a:r>
            <a:r>
              <a:rPr lang="fr-FR" dirty="0" smtClean="0"/>
              <a:t> (PSN) :</a:t>
            </a:r>
            <a:br>
              <a:rPr lang="fr-FR" dirty="0" smtClean="0"/>
            </a:br>
            <a:r>
              <a:rPr lang="en-US" b="1" dirty="0" smtClean="0">
                <a:solidFill>
                  <a:schemeClr val="tx2"/>
                </a:solidFill>
              </a:rPr>
              <a:t>U1E21-CM9GY-L3G4L</a:t>
            </a:r>
            <a:endParaRPr lang="fr-FR" b="1" dirty="0">
              <a:solidFill>
                <a:schemeClr val="tx2"/>
              </a:solidFill>
            </a:endParaRPr>
          </a:p>
          <a:p>
            <a:pPr marL="355600" lvl="1" indent="0">
              <a:buNone/>
            </a:pPr>
            <a:endParaRPr lang="fr-FR" dirty="0" smtClean="0"/>
          </a:p>
        </p:txBody>
      </p:sp>
      <p:pic>
        <p:nvPicPr>
          <p:cNvPr id="7" name="Picture 2" descr="C:\Users\hanusl\Documents\MMS\Marketing\Marcom\Logos\ARMKeil high-re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76672"/>
            <a:ext cx="1440160" cy="52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13630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DMA </a:t>
            </a:r>
            <a:r>
              <a:rPr lang="en-US" dirty="0">
                <a:solidFill>
                  <a:schemeClr val="accent2"/>
                </a:solidFill>
              </a:rPr>
              <a:t>in M2M transfer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46495"/>
          </a:xfrm>
        </p:spPr>
        <p:txBody>
          <a:bodyPr/>
          <a:lstStyle/>
          <a:p>
            <a:r>
              <a:rPr lang="fr-FR" sz="1800" dirty="0"/>
              <a:t>Start </a:t>
            </a:r>
            <a:r>
              <a:rPr lang="en-US" sz="1800" dirty="0" smtClean="0"/>
              <a:t>process</a:t>
            </a:r>
            <a:r>
              <a:rPr lang="fr-FR" sz="1800" dirty="0" smtClean="0"/>
              <a:t> DMA (</a:t>
            </a:r>
            <a:r>
              <a:rPr lang="en-US" sz="1800" dirty="0" smtClean="0"/>
              <a:t>same</a:t>
            </a:r>
            <a:r>
              <a:rPr lang="fr-FR" sz="1800" dirty="0" smtClean="0"/>
              <a:t> for TIM, ADC)</a:t>
            </a:r>
            <a:endParaRPr lang="en-US" sz="1800" dirty="0" smtClean="0"/>
          </a:p>
          <a:p>
            <a:pPr lvl="1"/>
            <a:r>
              <a:rPr lang="en-US" sz="1400" dirty="0" smtClean="0"/>
              <a:t>Non </a:t>
            </a:r>
            <a:r>
              <a:rPr lang="en-US" sz="1400" dirty="0"/>
              <a:t>blocking start process </a:t>
            </a:r>
            <a:endParaRPr lang="en-US" sz="1400" dirty="0" smtClean="0"/>
          </a:p>
          <a:p>
            <a:pPr lvl="1"/>
            <a:r>
              <a:rPr lang="en-US" sz="1400" dirty="0" smtClean="0"/>
              <a:t>The end of the process must be checked by polling</a:t>
            </a:r>
            <a:endParaRPr lang="en-US" sz="1400" dirty="0"/>
          </a:p>
          <a:p>
            <a:pPr lvl="1"/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90</a:t>
            </a:fld>
            <a:endParaRPr lang="fr-FR" dirty="0"/>
          </a:p>
        </p:txBody>
      </p:sp>
      <p:sp>
        <p:nvSpPr>
          <p:cNvPr id="7" name="Down Arrow 6"/>
          <p:cNvSpPr/>
          <p:nvPr/>
        </p:nvSpPr>
        <p:spPr>
          <a:xfrm>
            <a:off x="3865514" y="3345023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257174" y="2821802"/>
            <a:ext cx="1423669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US" sz="1400" dirty="0" smtClean="0"/>
              <a:t>Peripheral Initializations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2466411" y="3680537"/>
            <a:ext cx="3018813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/>
              <a:t>Start Process</a:t>
            </a:r>
          </a:p>
          <a:p>
            <a:pPr algn="ctr"/>
            <a:r>
              <a:rPr lang="en-US" sz="1400" dirty="0" smtClean="0"/>
              <a:t>(</a:t>
            </a:r>
            <a:r>
              <a:rPr lang="en-US" sz="1400" dirty="0" err="1" smtClean="0"/>
              <a:t>HAL_DMA_Start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466411" y="4648200"/>
            <a:ext cx="3018813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/>
              <a:t>Poll for process complete</a:t>
            </a:r>
          </a:p>
          <a:p>
            <a:pPr algn="ctr"/>
            <a:r>
              <a:rPr lang="en-GB" sz="1400" dirty="0"/>
              <a:t>(</a:t>
            </a:r>
            <a:r>
              <a:rPr lang="en-GB" sz="1400" dirty="0" err="1"/>
              <a:t>HAL_DMA_PollForTransfer</a:t>
            </a:r>
            <a:r>
              <a:rPr lang="en-GB" sz="1400" dirty="0"/>
              <a:t>)</a:t>
            </a:r>
            <a:endParaRPr lang="en-US" sz="1400" dirty="0"/>
          </a:p>
        </p:txBody>
      </p:sp>
      <p:sp>
        <p:nvSpPr>
          <p:cNvPr id="11" name="Down Arrow 10"/>
          <p:cNvSpPr/>
          <p:nvPr/>
        </p:nvSpPr>
        <p:spPr>
          <a:xfrm>
            <a:off x="3860996" y="4203757"/>
            <a:ext cx="220542" cy="4444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ular Callout 11"/>
          <p:cNvSpPr/>
          <p:nvPr/>
        </p:nvSpPr>
        <p:spPr>
          <a:xfrm>
            <a:off x="4578350" y="2591940"/>
            <a:ext cx="1231394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en-US" sz="1400" dirty="0" err="1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init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DMA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ular Callout 12"/>
          <p:cNvSpPr/>
          <p:nvPr/>
        </p:nvSpPr>
        <p:spPr>
          <a:xfrm>
            <a:off x="4932040" y="3463349"/>
            <a:ext cx="1231394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Start DMA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ular Callout 13"/>
          <p:cNvSpPr/>
          <p:nvPr/>
        </p:nvSpPr>
        <p:spPr>
          <a:xfrm>
            <a:off x="4955672" y="4124979"/>
            <a:ext cx="2064599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DMA transfer data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ular Callout 14"/>
          <p:cNvSpPr/>
          <p:nvPr/>
        </p:nvSpPr>
        <p:spPr>
          <a:xfrm>
            <a:off x="4955672" y="4917826"/>
            <a:ext cx="2856688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Check if transfer is complete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1.3.1</a:t>
            </a:r>
          </a:p>
        </p:txBody>
      </p:sp>
    </p:spTree>
    <p:extLst>
      <p:ext uri="{BB962C8B-B14F-4D97-AF65-F5344CB8AC3E}">
        <p14:creationId xmlns:p14="http://schemas.microsoft.com/office/powerpoint/2010/main" val="32446059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Arrow Connector 20"/>
          <p:cNvCxnSpPr/>
          <p:nvPr/>
        </p:nvCxnSpPr>
        <p:spPr>
          <a:xfrm>
            <a:off x="4940532" y="3460070"/>
            <a:ext cx="851237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DMA </a:t>
            </a:r>
            <a:r>
              <a:rPr lang="en-US" dirty="0">
                <a:solidFill>
                  <a:schemeClr val="accent2"/>
                </a:solidFill>
              </a:rPr>
              <a:t>in M2M transfer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754326"/>
          </a:xfrm>
        </p:spPr>
        <p:txBody>
          <a:bodyPr/>
          <a:lstStyle/>
          <a:p>
            <a:r>
              <a:rPr lang="en-US" sz="1800" dirty="0" smtClean="0"/>
              <a:t>Return values</a:t>
            </a:r>
          </a:p>
          <a:p>
            <a:pPr lvl="1"/>
            <a:r>
              <a:rPr lang="en-US" sz="1400" dirty="0"/>
              <a:t>Most of CubeMX functions have return values, which </a:t>
            </a:r>
            <a:r>
              <a:rPr lang="en-US" sz="1400" dirty="0" smtClean="0"/>
              <a:t>indicate, </a:t>
            </a:r>
            <a:r>
              <a:rPr lang="en-US" sz="1400" dirty="0"/>
              <a:t>if </a:t>
            </a:r>
            <a:r>
              <a:rPr lang="en-US" sz="1400" dirty="0" smtClean="0"/>
              <a:t>operation </a:t>
            </a:r>
            <a:r>
              <a:rPr lang="en-US" sz="1400" dirty="0"/>
              <a:t>was successful, timeout occurs of function end with </a:t>
            </a:r>
            <a:r>
              <a:rPr lang="en-US" sz="1400" dirty="0" smtClean="0"/>
              <a:t>error</a:t>
            </a:r>
          </a:p>
          <a:p>
            <a:pPr lvl="1"/>
            <a:r>
              <a:rPr lang="en-US" sz="1400" dirty="0" smtClean="0"/>
              <a:t>Is recommended handle this return values to be sure that program working as expected</a:t>
            </a:r>
          </a:p>
          <a:p>
            <a:pPr lvl="1"/>
            <a:endParaRPr lang="en-US" sz="1400" dirty="0"/>
          </a:p>
          <a:p>
            <a:pPr lvl="1"/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91</a:t>
            </a:fld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2915816" y="2951078"/>
            <a:ext cx="3018813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/>
              <a:t>Ex: Poll for process complete</a:t>
            </a:r>
          </a:p>
          <a:p>
            <a:pPr algn="ctr"/>
            <a:r>
              <a:rPr lang="en-GB" sz="1400" dirty="0"/>
              <a:t>(</a:t>
            </a:r>
            <a:r>
              <a:rPr lang="en-GB" sz="1400" dirty="0" err="1"/>
              <a:t>HAL_DMA_PollForTransfer</a:t>
            </a:r>
            <a:r>
              <a:rPr lang="en-GB" sz="1400" dirty="0"/>
              <a:t>)</a:t>
            </a:r>
            <a:endParaRPr lang="en-US" sz="1400" dirty="0"/>
          </a:p>
        </p:txBody>
      </p:sp>
      <p:cxnSp>
        <p:nvCxnSpPr>
          <p:cNvPr id="16" name="Straight Arrow Connector 15"/>
          <p:cNvCxnSpPr>
            <a:endCxn id="17" idx="0"/>
          </p:cNvCxnSpPr>
          <p:nvPr/>
        </p:nvCxnSpPr>
        <p:spPr>
          <a:xfrm>
            <a:off x="4431288" y="3460070"/>
            <a:ext cx="281926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180055" y="3816158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32266" y="3804249"/>
            <a:ext cx="766557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HAL_OK</a:t>
            </a:r>
          </a:p>
        </p:txBody>
      </p:sp>
      <p:cxnSp>
        <p:nvCxnSpPr>
          <p:cNvPr id="19" name="Straight Arrow Connector 18"/>
          <p:cNvCxnSpPr>
            <a:endCxn id="18" idx="0"/>
          </p:cNvCxnSpPr>
          <p:nvPr/>
        </p:nvCxnSpPr>
        <p:spPr>
          <a:xfrm flipH="1">
            <a:off x="3415545" y="3460070"/>
            <a:ext cx="616642" cy="3441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512266" y="3839895"/>
            <a:ext cx="949299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HAL_BUSY</a:t>
            </a:r>
          </a:p>
        </p:txBody>
      </p:sp>
      <p:sp>
        <p:nvSpPr>
          <p:cNvPr id="22" name="Oval Callout 21"/>
          <p:cNvSpPr/>
          <p:nvPr/>
        </p:nvSpPr>
        <p:spPr>
          <a:xfrm>
            <a:off x="300654" y="4941395"/>
            <a:ext cx="4775402" cy="1583949"/>
          </a:xfrm>
          <a:prstGeom prst="wedgeEllipseCallout">
            <a:avLst>
              <a:gd name="adj1" fmla="val 14890"/>
              <a:gd name="adj2" fmla="val -104068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DMA transfer was successfully finished and data was transferred to destination without error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1.3.1</a:t>
            </a:r>
          </a:p>
        </p:txBody>
      </p:sp>
    </p:spTree>
    <p:extLst>
      <p:ext uri="{BB962C8B-B14F-4D97-AF65-F5344CB8AC3E}">
        <p14:creationId xmlns:p14="http://schemas.microsoft.com/office/powerpoint/2010/main" val="46416449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Arrow Connector 20"/>
          <p:cNvCxnSpPr/>
          <p:nvPr/>
        </p:nvCxnSpPr>
        <p:spPr>
          <a:xfrm>
            <a:off x="4940532" y="3460070"/>
            <a:ext cx="851237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DMA </a:t>
            </a:r>
            <a:r>
              <a:rPr lang="en-US" dirty="0">
                <a:solidFill>
                  <a:schemeClr val="accent2"/>
                </a:solidFill>
              </a:rPr>
              <a:t>in M2M transfer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754326"/>
          </a:xfrm>
        </p:spPr>
        <p:txBody>
          <a:bodyPr/>
          <a:lstStyle/>
          <a:p>
            <a:r>
              <a:rPr lang="en-US" sz="1800" dirty="0" smtClean="0"/>
              <a:t>Return values</a:t>
            </a:r>
          </a:p>
          <a:p>
            <a:pPr lvl="1"/>
            <a:r>
              <a:rPr lang="en-US" sz="1400" dirty="0"/>
              <a:t>Most of CubeMX functions have return values, which </a:t>
            </a:r>
            <a:r>
              <a:rPr lang="en-US" sz="1400" dirty="0" smtClean="0"/>
              <a:t>indicate, </a:t>
            </a:r>
            <a:r>
              <a:rPr lang="en-US" sz="1400" dirty="0"/>
              <a:t>if </a:t>
            </a:r>
            <a:r>
              <a:rPr lang="en-US" sz="1400" dirty="0" smtClean="0"/>
              <a:t>operation </a:t>
            </a:r>
            <a:r>
              <a:rPr lang="en-US" sz="1400" dirty="0"/>
              <a:t>was successful, timeout occurs of function end with </a:t>
            </a:r>
            <a:r>
              <a:rPr lang="en-US" sz="1400" dirty="0" smtClean="0"/>
              <a:t>error</a:t>
            </a:r>
          </a:p>
          <a:p>
            <a:pPr lvl="1"/>
            <a:r>
              <a:rPr lang="en-US" sz="1400" dirty="0" smtClean="0"/>
              <a:t>Is recommended handle this return values to be sure that program working as expected</a:t>
            </a:r>
          </a:p>
          <a:p>
            <a:pPr lvl="1"/>
            <a:endParaRPr lang="en-US" sz="1400" dirty="0"/>
          </a:p>
          <a:p>
            <a:pPr lvl="1"/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92</a:t>
            </a:fld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2915816" y="2951078"/>
            <a:ext cx="3018813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/>
              <a:t>Ex: Poll for process complete</a:t>
            </a:r>
          </a:p>
          <a:p>
            <a:pPr algn="ctr"/>
            <a:r>
              <a:rPr lang="en-GB" sz="1400" dirty="0"/>
              <a:t>(</a:t>
            </a:r>
            <a:r>
              <a:rPr lang="en-GB" sz="1400" dirty="0" err="1"/>
              <a:t>HAL_DMA_PollForTransfer</a:t>
            </a:r>
            <a:r>
              <a:rPr lang="en-GB" sz="1400" dirty="0"/>
              <a:t>)</a:t>
            </a:r>
            <a:endParaRPr lang="en-US" sz="1400" dirty="0"/>
          </a:p>
        </p:txBody>
      </p:sp>
      <p:cxnSp>
        <p:nvCxnSpPr>
          <p:cNvPr id="16" name="Straight Arrow Connector 15"/>
          <p:cNvCxnSpPr>
            <a:endCxn id="17" idx="0"/>
          </p:cNvCxnSpPr>
          <p:nvPr/>
        </p:nvCxnSpPr>
        <p:spPr>
          <a:xfrm>
            <a:off x="4431288" y="3460070"/>
            <a:ext cx="281926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180055" y="3816158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32266" y="3804249"/>
            <a:ext cx="766557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HAL_OK</a:t>
            </a:r>
          </a:p>
        </p:txBody>
      </p:sp>
      <p:cxnSp>
        <p:nvCxnSpPr>
          <p:cNvPr id="19" name="Straight Arrow Connector 18"/>
          <p:cNvCxnSpPr>
            <a:endCxn id="18" idx="0"/>
          </p:cNvCxnSpPr>
          <p:nvPr/>
        </p:nvCxnSpPr>
        <p:spPr>
          <a:xfrm flipH="1">
            <a:off x="3415545" y="3460070"/>
            <a:ext cx="616642" cy="3441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512266" y="3839895"/>
            <a:ext cx="949299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HAL_BUSY</a:t>
            </a:r>
          </a:p>
        </p:txBody>
      </p:sp>
      <p:sp>
        <p:nvSpPr>
          <p:cNvPr id="22" name="Oval Callout 21"/>
          <p:cNvSpPr/>
          <p:nvPr/>
        </p:nvSpPr>
        <p:spPr>
          <a:xfrm>
            <a:off x="2195736" y="4971563"/>
            <a:ext cx="4680520" cy="1855311"/>
          </a:xfrm>
          <a:prstGeom prst="wedgeEllipseCallout">
            <a:avLst>
              <a:gd name="adj1" fmla="val 5372"/>
              <a:gd name="adj2" fmla="val -94653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Error occurs during DMA </a:t>
            </a:r>
            <a:r>
              <a:rPr lang="en-US" dirty="0">
                <a:solidFill>
                  <a:schemeClr val="accent2"/>
                </a:solidFill>
              </a:rPr>
              <a:t>transfer you use </a:t>
            </a:r>
            <a:r>
              <a:rPr lang="en-US" dirty="0" err="1" smtClean="0">
                <a:solidFill>
                  <a:schemeClr val="accent2"/>
                </a:solidFill>
              </a:rPr>
              <a:t>HAL_DMA_GetError</a:t>
            </a:r>
            <a:r>
              <a:rPr lang="en-US" dirty="0" smtClean="0">
                <a:solidFill>
                  <a:schemeClr val="accent2"/>
                </a:solidFill>
              </a:rPr>
              <a:t> for details what happened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1.3.1</a:t>
            </a:r>
          </a:p>
        </p:txBody>
      </p:sp>
    </p:spTree>
    <p:extLst>
      <p:ext uri="{BB962C8B-B14F-4D97-AF65-F5344CB8AC3E}">
        <p14:creationId xmlns:p14="http://schemas.microsoft.com/office/powerpoint/2010/main" val="325175917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Arrow Connector 20"/>
          <p:cNvCxnSpPr/>
          <p:nvPr/>
        </p:nvCxnSpPr>
        <p:spPr>
          <a:xfrm>
            <a:off x="4940532" y="3460070"/>
            <a:ext cx="851237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DMA </a:t>
            </a:r>
            <a:r>
              <a:rPr lang="en-US" dirty="0">
                <a:solidFill>
                  <a:schemeClr val="accent2"/>
                </a:solidFill>
              </a:rPr>
              <a:t>in M2M transfer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754326"/>
          </a:xfrm>
        </p:spPr>
        <p:txBody>
          <a:bodyPr/>
          <a:lstStyle/>
          <a:p>
            <a:r>
              <a:rPr lang="en-US" sz="1800" dirty="0" smtClean="0"/>
              <a:t>Return values</a:t>
            </a:r>
          </a:p>
          <a:p>
            <a:pPr lvl="1"/>
            <a:r>
              <a:rPr lang="en-US" sz="1400" dirty="0"/>
              <a:t>Most of CubeMX functions have return values, which </a:t>
            </a:r>
            <a:r>
              <a:rPr lang="en-US" sz="1400" dirty="0" smtClean="0"/>
              <a:t>indicate, </a:t>
            </a:r>
            <a:r>
              <a:rPr lang="en-US" sz="1400" dirty="0"/>
              <a:t>if </a:t>
            </a:r>
            <a:r>
              <a:rPr lang="en-US" sz="1400" dirty="0" smtClean="0"/>
              <a:t>operation </a:t>
            </a:r>
            <a:r>
              <a:rPr lang="en-US" sz="1400" dirty="0"/>
              <a:t>was successful, timeout occurs of function end with </a:t>
            </a:r>
            <a:r>
              <a:rPr lang="en-US" sz="1400" dirty="0" smtClean="0"/>
              <a:t>error</a:t>
            </a:r>
          </a:p>
          <a:p>
            <a:pPr lvl="1"/>
            <a:r>
              <a:rPr lang="en-US" sz="1400" dirty="0" smtClean="0"/>
              <a:t>Is recommended handle this return values to be sure that program working as expected</a:t>
            </a:r>
          </a:p>
          <a:p>
            <a:pPr lvl="1"/>
            <a:endParaRPr lang="en-US" sz="1400" dirty="0"/>
          </a:p>
          <a:p>
            <a:pPr lvl="1"/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93</a:t>
            </a:fld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2915816" y="2951078"/>
            <a:ext cx="3018813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/>
              <a:t>Ex: Poll for process complete</a:t>
            </a:r>
          </a:p>
          <a:p>
            <a:pPr algn="ctr"/>
            <a:r>
              <a:rPr lang="en-GB" sz="1400" dirty="0"/>
              <a:t>(</a:t>
            </a:r>
            <a:r>
              <a:rPr lang="en-GB" sz="1400" dirty="0" err="1"/>
              <a:t>HAL_DMA_PollForTransfer</a:t>
            </a:r>
            <a:r>
              <a:rPr lang="en-GB" sz="1400" dirty="0"/>
              <a:t>)</a:t>
            </a:r>
            <a:endParaRPr lang="en-US" sz="1400" dirty="0"/>
          </a:p>
        </p:txBody>
      </p:sp>
      <p:cxnSp>
        <p:nvCxnSpPr>
          <p:cNvPr id="16" name="Straight Arrow Connector 15"/>
          <p:cNvCxnSpPr>
            <a:endCxn id="17" idx="0"/>
          </p:cNvCxnSpPr>
          <p:nvPr/>
        </p:nvCxnSpPr>
        <p:spPr>
          <a:xfrm>
            <a:off x="4431288" y="3460070"/>
            <a:ext cx="281926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180055" y="3816158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32266" y="3804249"/>
            <a:ext cx="766557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HAL_OK</a:t>
            </a:r>
          </a:p>
        </p:txBody>
      </p:sp>
      <p:cxnSp>
        <p:nvCxnSpPr>
          <p:cNvPr id="19" name="Straight Arrow Connector 18"/>
          <p:cNvCxnSpPr>
            <a:endCxn id="18" idx="0"/>
          </p:cNvCxnSpPr>
          <p:nvPr/>
        </p:nvCxnSpPr>
        <p:spPr>
          <a:xfrm flipH="1">
            <a:off x="3415545" y="3460070"/>
            <a:ext cx="616642" cy="3441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512266" y="3839895"/>
            <a:ext cx="949299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HAL_BUSY</a:t>
            </a:r>
          </a:p>
        </p:txBody>
      </p:sp>
      <p:sp>
        <p:nvSpPr>
          <p:cNvPr id="22" name="Oval Callout 21"/>
          <p:cNvSpPr/>
          <p:nvPr/>
        </p:nvSpPr>
        <p:spPr>
          <a:xfrm>
            <a:off x="3940365" y="4704975"/>
            <a:ext cx="4609852" cy="1306631"/>
          </a:xfrm>
          <a:prstGeom prst="wedgeEllipseCallout">
            <a:avLst>
              <a:gd name="adj1" fmla="val -5284"/>
              <a:gd name="adj2" fmla="val -96146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DMA transfer in progress, user can only abort the transfer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1.3.1</a:t>
            </a:r>
          </a:p>
        </p:txBody>
      </p:sp>
    </p:spTree>
    <p:extLst>
      <p:ext uri="{BB962C8B-B14F-4D97-AF65-F5344CB8AC3E}">
        <p14:creationId xmlns:p14="http://schemas.microsoft.com/office/powerpoint/2010/main" val="129471787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DMA </a:t>
            </a:r>
            <a:r>
              <a:rPr lang="en-US" dirty="0">
                <a:solidFill>
                  <a:schemeClr val="accent2"/>
                </a:solidFill>
              </a:rPr>
              <a:t>in M2M transfer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693045"/>
          </a:xfrm>
        </p:spPr>
        <p:txBody>
          <a:bodyPr/>
          <a:lstStyle/>
          <a:p>
            <a:r>
              <a:rPr lang="en-GB" sz="1800" dirty="0" smtClean="0"/>
              <a:t>Now we open the project in our IDE</a:t>
            </a:r>
          </a:p>
          <a:p>
            <a:pPr lvl="1"/>
            <a:r>
              <a:rPr lang="en-GB" sz="1400" dirty="0" smtClean="0"/>
              <a:t>The functions we want to put into </a:t>
            </a:r>
            <a:r>
              <a:rPr lang="en-GB" sz="1400" dirty="0" err="1" smtClean="0"/>
              <a:t>main.c</a:t>
            </a:r>
            <a:endParaRPr lang="en-GB" sz="1400" dirty="0" smtClean="0"/>
          </a:p>
          <a:p>
            <a:pPr lvl="1"/>
            <a:r>
              <a:rPr lang="en-GB" sz="1400" dirty="0"/>
              <a:t>Between </a:t>
            </a:r>
            <a:r>
              <a:rPr lang="en-GB" sz="1400" i="1" dirty="0"/>
              <a:t>/* USER CODE BEGIN </a:t>
            </a:r>
            <a:r>
              <a:rPr lang="en-GB" sz="1400" i="1" dirty="0" smtClean="0"/>
              <a:t>2 </a:t>
            </a:r>
            <a:r>
              <a:rPr lang="en-GB" sz="1400" i="1" dirty="0"/>
              <a:t>*/</a:t>
            </a:r>
            <a:r>
              <a:rPr lang="en-GB" sz="1400" dirty="0"/>
              <a:t> and </a:t>
            </a:r>
            <a:r>
              <a:rPr lang="en-GB" sz="1400" i="1" dirty="0"/>
              <a:t>/* USER CODE END </a:t>
            </a:r>
            <a:r>
              <a:rPr lang="en-GB" sz="1400" i="1" dirty="0" smtClean="0"/>
              <a:t>2 */ </a:t>
            </a:r>
            <a:r>
              <a:rPr lang="en-GB" sz="1400" dirty="0" smtClean="0"/>
              <a:t>tags</a:t>
            </a:r>
          </a:p>
          <a:p>
            <a:r>
              <a:rPr lang="en-US" sz="1800" dirty="0" smtClean="0"/>
              <a:t>HAL functions for DMA</a:t>
            </a:r>
            <a:endParaRPr lang="en-GB" sz="1800" dirty="0" smtClean="0"/>
          </a:p>
          <a:p>
            <a:pPr lvl="1"/>
            <a:r>
              <a:rPr lang="en-GB" sz="1400" dirty="0" err="1"/>
              <a:t>HAL_DMA_Start</a:t>
            </a:r>
            <a:r>
              <a:rPr lang="en-GB" sz="1400" dirty="0"/>
              <a:t>(</a:t>
            </a:r>
            <a:r>
              <a:rPr lang="en-GB" sz="1400" dirty="0" err="1"/>
              <a:t>DMA_HandleTypeDef</a:t>
            </a:r>
            <a:r>
              <a:rPr lang="en-GB" sz="1400" dirty="0"/>
              <a:t> *</a:t>
            </a:r>
            <a:r>
              <a:rPr lang="en-GB" sz="1400" dirty="0" err="1"/>
              <a:t>hdma</a:t>
            </a:r>
            <a:r>
              <a:rPr lang="en-GB" sz="1400" dirty="0"/>
              <a:t>, uint32_t </a:t>
            </a:r>
            <a:r>
              <a:rPr lang="en-GB" sz="1400" dirty="0" err="1"/>
              <a:t>SrcAddress</a:t>
            </a:r>
            <a:r>
              <a:rPr lang="en-GB" sz="1400" dirty="0"/>
              <a:t>, uint32_t </a:t>
            </a:r>
            <a:r>
              <a:rPr lang="en-GB" sz="1400" dirty="0" err="1"/>
              <a:t>DstAddress</a:t>
            </a:r>
            <a:r>
              <a:rPr lang="en-GB" sz="1400" dirty="0"/>
              <a:t>, uint32_t </a:t>
            </a:r>
            <a:r>
              <a:rPr lang="en-GB" sz="1400" dirty="0" err="1"/>
              <a:t>DataLength</a:t>
            </a:r>
            <a:r>
              <a:rPr lang="en-GB" sz="1400" dirty="0" smtClean="0"/>
              <a:t>)</a:t>
            </a:r>
          </a:p>
          <a:p>
            <a:pPr lvl="1"/>
            <a:r>
              <a:rPr lang="en-GB" sz="1400" dirty="0" err="1"/>
              <a:t>HAL_DMA_PollForTransfer</a:t>
            </a:r>
            <a:r>
              <a:rPr lang="en-GB" sz="1400" dirty="0"/>
              <a:t>(</a:t>
            </a:r>
            <a:r>
              <a:rPr lang="en-GB" sz="1400" dirty="0" err="1"/>
              <a:t>DMA_HandleTypeDef</a:t>
            </a:r>
            <a:r>
              <a:rPr lang="en-GB" sz="1400" dirty="0"/>
              <a:t> *</a:t>
            </a:r>
            <a:r>
              <a:rPr lang="en-GB" sz="1400" dirty="0" err="1"/>
              <a:t>hdma</a:t>
            </a:r>
            <a:r>
              <a:rPr lang="en-GB" sz="1400" dirty="0"/>
              <a:t>, uint32_t </a:t>
            </a:r>
            <a:r>
              <a:rPr lang="en-GB" sz="1400" dirty="0" err="1"/>
              <a:t>CompleteLevel</a:t>
            </a:r>
            <a:r>
              <a:rPr lang="en-GB" sz="1400" dirty="0"/>
              <a:t>, uint32_t Timeout</a:t>
            </a:r>
            <a:r>
              <a:rPr lang="en-GB" sz="1400" dirty="0" smtClean="0"/>
              <a:t>)</a:t>
            </a:r>
          </a:p>
          <a:p>
            <a:pPr lvl="1"/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94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1.3.1</a:t>
            </a:r>
          </a:p>
        </p:txBody>
      </p:sp>
    </p:spTree>
    <p:extLst>
      <p:ext uri="{BB962C8B-B14F-4D97-AF65-F5344CB8AC3E}">
        <p14:creationId xmlns:p14="http://schemas.microsoft.com/office/powerpoint/2010/main" val="45342854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DMA </a:t>
            </a:r>
            <a:r>
              <a:rPr lang="en-US" dirty="0">
                <a:solidFill>
                  <a:schemeClr val="accent2"/>
                </a:solidFill>
              </a:rPr>
              <a:t>in M2M transfer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954107"/>
          </a:xfrm>
        </p:spPr>
        <p:txBody>
          <a:bodyPr/>
          <a:lstStyle/>
          <a:p>
            <a:r>
              <a:rPr lang="en-US" sz="1800" dirty="0" smtClean="0"/>
              <a:t>We create two buffers </a:t>
            </a:r>
          </a:p>
          <a:p>
            <a:pPr lvl="1"/>
            <a:r>
              <a:rPr lang="en-US" sz="1400" dirty="0" smtClean="0"/>
              <a:t>One with source data </a:t>
            </a:r>
          </a:p>
          <a:p>
            <a:pPr lvl="1"/>
            <a:r>
              <a:rPr lang="en-US" sz="1400" dirty="0"/>
              <a:t>S</a:t>
            </a:r>
            <a:r>
              <a:rPr lang="en-US" sz="1400" dirty="0" smtClean="0"/>
              <a:t>econd as destination buffer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95</a:t>
            </a:fld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457200" y="2353816"/>
            <a:ext cx="6131024" cy="1200329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0 */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uint8_t 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Buffer_Src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[]={0,1,2,3,4,5,6,7,8,9};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uint8_t 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Buffer_Dest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[10];</a:t>
            </a:r>
          </a:p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0 */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1.3.1</a:t>
            </a:r>
          </a:p>
        </p:txBody>
      </p:sp>
    </p:spTree>
    <p:extLst>
      <p:ext uri="{BB962C8B-B14F-4D97-AF65-F5344CB8AC3E}">
        <p14:creationId xmlns:p14="http://schemas.microsoft.com/office/powerpoint/2010/main" val="293688007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DMA </a:t>
            </a:r>
            <a:r>
              <a:rPr lang="en-US" dirty="0">
                <a:solidFill>
                  <a:schemeClr val="accent2"/>
                </a:solidFill>
              </a:rPr>
              <a:t>in M2M transfer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31106"/>
          </a:xfrm>
        </p:spPr>
        <p:txBody>
          <a:bodyPr/>
          <a:lstStyle/>
          <a:p>
            <a:r>
              <a:rPr lang="en-US" sz="1800" dirty="0" err="1" smtClean="0"/>
              <a:t>HAL_DMA_Start</a:t>
            </a:r>
            <a:r>
              <a:rPr lang="en-US" sz="1800" dirty="0" smtClean="0"/>
              <a:t> start the M2M data transfer</a:t>
            </a:r>
          </a:p>
          <a:p>
            <a:r>
              <a:rPr lang="en-GB" sz="1800" dirty="0" err="1" smtClean="0"/>
              <a:t>HAL_DMA_PollForTransfer</a:t>
            </a:r>
            <a:r>
              <a:rPr lang="en-GB" sz="1800" dirty="0" smtClean="0"/>
              <a:t> check if the transfer ends successfully</a:t>
            </a:r>
          </a:p>
          <a:p>
            <a:r>
              <a:rPr lang="en-GB" sz="1800" dirty="0" smtClean="0"/>
              <a:t>Remember to </a:t>
            </a:r>
            <a:r>
              <a:rPr lang="en-GB" sz="1800" dirty="0"/>
              <a:t>extern the </a:t>
            </a:r>
            <a:r>
              <a:rPr lang="en-GB" sz="1800" dirty="0" smtClean="0"/>
              <a:t>hdma_memtomem_dma1_channel1 structure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96</a:t>
            </a:fld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107504" y="2924944"/>
            <a:ext cx="8928992" cy="1384995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200" dirty="0"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2 */</a:t>
            </a:r>
            <a:endParaRPr lang="en-GB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HAL_DMA_Start</a:t>
            </a:r>
            <a:r>
              <a:rPr lang="en-GB" sz="1200" dirty="0">
                <a:solidFill>
                  <a:prstClr val="black"/>
                </a:solidFill>
                <a:latin typeface="Consolas" panose="020B0609020204030204" pitchFamily="49" charset="0"/>
              </a:rPr>
              <a:t>(&amp; hdma_memtomem_dma1_channel1, (uint32_t) (</a:t>
            </a:r>
            <a:r>
              <a:rPr lang="en-GB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Buffer_Src</a:t>
            </a:r>
            <a:r>
              <a:rPr lang="en-GB" sz="1200" dirty="0">
                <a:solidFill>
                  <a:prstClr val="black"/>
                </a:solidFill>
                <a:latin typeface="Consolas" panose="020B0609020204030204" pitchFamily="49" charset="0"/>
              </a:rPr>
              <a:t>), (uint32_t) (</a:t>
            </a:r>
            <a:r>
              <a:rPr lang="en-GB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Buffer_Dest</a:t>
            </a:r>
            <a:r>
              <a:rPr lang="en-GB" sz="1200" dirty="0">
                <a:solidFill>
                  <a:prstClr val="black"/>
                </a:solidFill>
                <a:latin typeface="Consolas" panose="020B0609020204030204" pitchFamily="49" charset="0"/>
              </a:rPr>
              <a:t>), 10);</a:t>
            </a:r>
          </a:p>
          <a:p>
            <a:r>
              <a:rPr lang="en-GB" sz="12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GB" sz="12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HAL_DMA_PollForTransfer</a:t>
            </a:r>
            <a:r>
              <a:rPr lang="en-GB" sz="1200" dirty="0">
                <a:solidFill>
                  <a:prstClr val="black"/>
                </a:solidFill>
                <a:latin typeface="Consolas" panose="020B0609020204030204" pitchFamily="49" charset="0"/>
              </a:rPr>
              <a:t>(&amp;hdma_memtomem_dma1_channel1, HAL_DMA_FULL_TRANSFER, 100) != HAL_OK</a:t>
            </a:r>
            <a:r>
              <a:rPr lang="en-GB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{</a:t>
            </a:r>
            <a:endParaRPr lang="en-GB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prstClr val="black"/>
                </a:solidFill>
                <a:latin typeface="Consolas" panose="020B0609020204030204" pitchFamily="49" charset="0"/>
              </a:rPr>
              <a:t>    __NOP();</a:t>
            </a:r>
          </a:p>
          <a:p>
            <a:r>
              <a:rPr lang="en-GB" sz="12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  <a:endParaRPr lang="en-GB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200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2 */</a:t>
            </a:r>
            <a:endParaRPr lang="en-GB" sz="12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1.3.1</a:t>
            </a:r>
          </a:p>
        </p:txBody>
      </p:sp>
    </p:spTree>
    <p:extLst>
      <p:ext uri="{BB962C8B-B14F-4D97-AF65-F5344CB8AC3E}">
        <p14:creationId xmlns:p14="http://schemas.microsoft.com/office/powerpoint/2010/main" val="306448469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055" y="4281115"/>
            <a:ext cx="8106507" cy="1362075"/>
          </a:xfrm>
        </p:spPr>
        <p:txBody>
          <a:bodyPr/>
          <a:lstStyle/>
          <a:p>
            <a:r>
              <a:rPr lang="en-US" sz="3600" b="1" dirty="0" smtClean="0">
                <a:solidFill>
                  <a:schemeClr val="accent2"/>
                </a:solidFill>
              </a:rPr>
              <a:t>1.3.2 </a:t>
            </a:r>
            <a:r>
              <a:rPr lang="en-US" sz="3600" dirty="0" smtClean="0">
                <a:solidFill>
                  <a:schemeClr val="accent2"/>
                </a:solidFill>
              </a:rPr>
              <a:t>Data transfer </a:t>
            </a:r>
            <a:r>
              <a:rPr lang="en-US" sz="3600" dirty="0">
                <a:solidFill>
                  <a:schemeClr val="accent2"/>
                </a:solidFill>
              </a:rPr>
              <a:t>over </a:t>
            </a:r>
            <a:r>
              <a:rPr lang="en-US" dirty="0" smtClean="0"/>
              <a:t>DMA </a:t>
            </a:r>
            <a:r>
              <a:rPr lang="en-US" sz="3600" dirty="0">
                <a:solidFill>
                  <a:schemeClr val="accent2"/>
                </a:solidFill>
              </a:rPr>
              <a:t>with interrupt</a:t>
            </a:r>
            <a:r>
              <a:rPr lang="en-US" dirty="0" smtClean="0"/>
              <a:t> </a:t>
            </a:r>
            <a:r>
              <a:rPr lang="en-US" sz="3600" dirty="0" smtClean="0">
                <a:solidFill>
                  <a:schemeClr val="accent2"/>
                </a:solidFill>
              </a:rPr>
              <a:t>lab</a:t>
            </a:r>
            <a:r>
              <a:rPr lang="en-US" dirty="0" smtClean="0"/>
              <a:t> 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022F87-24B0-41D2-B4A9-5E30A9FEDC5E}" type="datetime1">
              <a:rPr lang="fr-FR" smtClean="0"/>
              <a:t>01/10/2015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072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DMA </a:t>
            </a:r>
            <a:r>
              <a:rPr lang="en-US" dirty="0" smtClean="0">
                <a:solidFill>
                  <a:schemeClr val="accent2"/>
                </a:solidFill>
              </a:rPr>
              <a:t>M2M with interrupt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754600"/>
          </a:xfrm>
        </p:spPr>
        <p:txBody>
          <a:bodyPr/>
          <a:lstStyle/>
          <a:p>
            <a:r>
              <a:rPr lang="en-GB" sz="2400" dirty="0" smtClean="0"/>
              <a:t>Objective</a:t>
            </a:r>
          </a:p>
          <a:p>
            <a:pPr lvl="1"/>
            <a:r>
              <a:rPr lang="en-GB" sz="1800" dirty="0" smtClean="0"/>
              <a:t>Learn </a:t>
            </a:r>
            <a:r>
              <a:rPr lang="en-GB" sz="1800" dirty="0"/>
              <a:t>how to </a:t>
            </a:r>
            <a:r>
              <a:rPr lang="en-US" sz="1800" dirty="0" smtClean="0"/>
              <a:t>setup DMA transfer with interrupt in CubeMX</a:t>
            </a:r>
            <a:endParaRPr lang="en-GB" sz="1800" dirty="0" smtClean="0"/>
          </a:p>
          <a:p>
            <a:pPr lvl="1"/>
            <a:r>
              <a:rPr lang="en-US" sz="1800" dirty="0" smtClean="0"/>
              <a:t>Create simple DMA memory to memory transfer from RAM to RAM</a:t>
            </a:r>
            <a:endParaRPr lang="en-GB" sz="1800" dirty="0"/>
          </a:p>
          <a:p>
            <a:r>
              <a:rPr lang="en-GB" sz="2400" dirty="0" smtClean="0"/>
              <a:t>Goal</a:t>
            </a:r>
          </a:p>
          <a:p>
            <a:pPr lvl="1"/>
            <a:r>
              <a:rPr lang="en-US" sz="1800" dirty="0" smtClean="0"/>
              <a:t>Use CubeMX and Generate Code </a:t>
            </a:r>
            <a:r>
              <a:rPr lang="en-US" sz="1800" dirty="0"/>
              <a:t>w</a:t>
            </a:r>
            <a:r>
              <a:rPr lang="en-US" sz="1800" dirty="0" smtClean="0"/>
              <a:t>ith DMA </a:t>
            </a:r>
            <a:endParaRPr lang="pl-PL" sz="1800" dirty="0" smtClean="0"/>
          </a:p>
          <a:p>
            <a:pPr lvl="1"/>
            <a:r>
              <a:rPr lang="en-US" sz="1800" dirty="0" smtClean="0"/>
              <a:t>Learn how to setup the DMA in HAL</a:t>
            </a:r>
          </a:p>
          <a:p>
            <a:pPr lvl="1"/>
            <a:r>
              <a:rPr lang="en-US" sz="1800" dirty="0" smtClean="0"/>
              <a:t>Verify the correct functionality by comparing transferred buffers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98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1.3.2</a:t>
            </a:r>
          </a:p>
        </p:txBody>
      </p:sp>
    </p:spTree>
    <p:extLst>
      <p:ext uri="{BB962C8B-B14F-4D97-AF65-F5344CB8AC3E}">
        <p14:creationId xmlns:p14="http://schemas.microsoft.com/office/powerpoint/2010/main" val="227907758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Use </a:t>
            </a:r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DMA</a:t>
            </a:r>
            <a:r>
              <a:rPr lang="en-GB" dirty="0">
                <a:solidFill>
                  <a:schemeClr val="accent2"/>
                </a:solidFill>
              </a:rPr>
              <a:t> M2M 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631490"/>
          </a:xfrm>
        </p:spPr>
        <p:txBody>
          <a:bodyPr/>
          <a:lstStyle/>
          <a:p>
            <a:r>
              <a:rPr lang="en-GB" sz="1800" dirty="0"/>
              <a:t>Create project in </a:t>
            </a:r>
            <a:r>
              <a:rPr lang="en-GB" sz="1800" dirty="0" smtClean="0"/>
              <a:t>CubeMX</a:t>
            </a:r>
            <a:endParaRPr lang="en-GB" sz="1800" dirty="0"/>
          </a:p>
          <a:p>
            <a:pPr lvl="1"/>
            <a:r>
              <a:rPr lang="en-GB" sz="1400" dirty="0"/>
              <a:t>Menu &gt; File &gt; New Project</a:t>
            </a:r>
          </a:p>
          <a:p>
            <a:pPr lvl="1"/>
            <a:r>
              <a:rPr lang="en-GB" sz="1400" dirty="0"/>
              <a:t>Select </a:t>
            </a:r>
            <a:r>
              <a:rPr lang="en-GB" sz="1400" dirty="0" smtClean="0"/>
              <a:t>STM32F0 </a:t>
            </a:r>
            <a:r>
              <a:rPr lang="en-GB" sz="1400" dirty="0"/>
              <a:t>&gt; </a:t>
            </a:r>
            <a:r>
              <a:rPr lang="en-GB" sz="1400" dirty="0" smtClean="0"/>
              <a:t>STM32F030 </a:t>
            </a:r>
            <a:r>
              <a:rPr lang="en-GB" sz="1400" dirty="0"/>
              <a:t>&gt; </a:t>
            </a:r>
            <a:r>
              <a:rPr lang="en-GB" sz="1400" dirty="0" smtClean="0"/>
              <a:t>LQF64 </a:t>
            </a:r>
            <a:r>
              <a:rPr lang="en-GB" sz="1400" dirty="0"/>
              <a:t>&gt; </a:t>
            </a:r>
            <a:r>
              <a:rPr lang="en-GB" sz="1400" dirty="0" smtClean="0"/>
              <a:t>STM32F030R8</a:t>
            </a:r>
            <a:endParaRPr lang="en-GB" sz="1800" dirty="0" smtClean="0"/>
          </a:p>
          <a:p>
            <a:r>
              <a:rPr lang="en-GB" sz="1800" dirty="0" smtClean="0"/>
              <a:t>For DMA we don’t need to configure any pins</a:t>
            </a:r>
            <a:endParaRPr lang="en-GB" sz="1800" dirty="0"/>
          </a:p>
          <a:p>
            <a:pPr marL="0" indent="0">
              <a:buNone/>
            </a:pPr>
            <a:endParaRPr lang="en-GB" sz="18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99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1.3.2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2708920"/>
            <a:ext cx="3472383" cy="347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76898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PPVER" val="ᙆᙁᙃ"/>
  <p:tag name="RANDOM" val="19"/>
  <p:tag name="CLINAME" val="ᙦᙧᘳᙖᚂᚁᙹᙼᙷᙸᚁᚇᙼᙴᙿ!ᙨᚁᙖᙿᙴᚆᚆᙼᙹᙼᙸᙷ"/>
  <p:tag name="DATETIME" val="ᙅᙂᙉᙂᙅᙃᙄᙆᘳᘳᙄᙄᙍᙄᙋᙔᙠᘳᘻᙚᙠᙧᘾᙄᙍᙃᘼ!ᙄᙃᙂᙌᙂᙅᙃᙄᙆᘳᘳᙄᙄᙍᙆᙆᙔᙠᘳᘻᙚᙠᙧᘾᙅᙍᙃᘼ"/>
  <p:tag name="DONEBY" val="ᙦᙧᙯᙾᙴᚂᚈᚇᙻᙸᚅᘳᙵᙸᙿᙻᙴᙷᙽ!ᙦᙧᙯᙼᚉᚂᘳᙶᙼᚆᙴᚅ"/>
  <p:tag name="IPADDRESS" val="ᙧᙨᙡᙄᙃᙄᙊᙌ!ᙣᙥᙚᙃᙃᙃᙆᙇᙊ"/>
  <p:tag name="CHECKSUM" val="ᙈᙅᙄᙇ!ᙇᙆᙈᙇ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COSMAP~1\LOCALS~1\Temp\articulate\presenter\imgtemp\dvM1I9E5_files\slide0001_image001.jpg"/>
</p:tagLst>
</file>

<file path=ppt/theme/theme1.xml><?xml version="1.0" encoding="utf-8"?>
<a:theme xmlns:a="http://schemas.openxmlformats.org/drawingml/2006/main" name="blank">
  <a:themeElements>
    <a:clrScheme name="Microelectronic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9A9DC"/>
      </a:accent1>
      <a:accent2>
        <a:srgbClr val="D4007A"/>
      </a:accent2>
      <a:accent3>
        <a:srgbClr val="9C9E9F"/>
      </a:accent3>
      <a:accent4>
        <a:srgbClr val="002152"/>
      </a:accent4>
      <a:accent5>
        <a:srgbClr val="BBCC00"/>
      </a:accent5>
      <a:accent6>
        <a:srgbClr val="13235B"/>
      </a:accent6>
      <a:hlink>
        <a:srgbClr val="580D58"/>
      </a:hlink>
      <a:folHlink>
        <a:srgbClr val="003D14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5E382B78C3D04E9E350082AB797952" ma:contentTypeVersion="0" ma:contentTypeDescription="Create a new document." ma:contentTypeScope="" ma:versionID="0824703e605e6194fadf9065203afc3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994842F-76AF-40F3-A211-8AFD00012061}">
  <ds:schemaRefs>
    <ds:schemaRef ds:uri="http://purl.org/dc/elements/1.1/"/>
    <ds:schemaRef ds:uri="http://schemas.microsoft.com/office/2006/metadata/properties"/>
    <ds:schemaRef ds:uri="http://purl.org/dc/dcmitype/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23986DF-D3E4-4E58-9CFF-D2D00576A0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EBBCA10-4232-468E-B261-EF6E0755B19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70385</TotalTime>
  <Words>13504</Words>
  <Application>Microsoft Office PowerPoint</Application>
  <PresentationFormat>On-screen Show (4:3)</PresentationFormat>
  <Paragraphs>3978</Paragraphs>
  <Slides>319</Slides>
  <Notes>264</Notes>
  <HiddenSlides>53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319</vt:i4>
      </vt:variant>
    </vt:vector>
  </HeadingPairs>
  <TitlesOfParts>
    <vt:vector size="326" baseType="lpstr">
      <vt:lpstr>ＭＳ Ｐゴシック</vt:lpstr>
      <vt:lpstr>Arial</vt:lpstr>
      <vt:lpstr>Calibri</vt:lpstr>
      <vt:lpstr>Consolas</vt:lpstr>
      <vt:lpstr>Times New Roman</vt:lpstr>
      <vt:lpstr>Wingdings</vt:lpstr>
      <vt:lpstr>blank</vt:lpstr>
      <vt:lpstr>STM32</vt:lpstr>
      <vt:lpstr>Tools Overview</vt:lpstr>
      <vt:lpstr>Broad Range of Development Tools</vt:lpstr>
      <vt:lpstr>Comprehensive choice of IDEs</vt:lpstr>
      <vt:lpstr>System Workbench for STM32</vt:lpstr>
      <vt:lpstr>System Workbench for STM32</vt:lpstr>
      <vt:lpstr>CoIDE</vt:lpstr>
      <vt:lpstr>MDK-ARM</vt:lpstr>
      <vt:lpstr>Free MDK-ARM for ST</vt:lpstr>
      <vt:lpstr>Comprehensive choice of STM32 free IDEs</vt:lpstr>
      <vt:lpstr>STM32Snippets: A Low Level Coding Package</vt:lpstr>
      <vt:lpstr>STM32 Embedded Software Offer - Overview</vt:lpstr>
      <vt:lpstr>STM32Snippets</vt:lpstr>
      <vt:lpstr>Standard Peripheral Libraries (SPL)</vt:lpstr>
      <vt:lpstr>STM32Cube - Embedded software</vt:lpstr>
      <vt:lpstr>ST Embedded software offer – Comparison</vt:lpstr>
      <vt:lpstr>ST Embedded software offer - Positioning</vt:lpstr>
      <vt:lpstr>Availability</vt:lpstr>
      <vt:lpstr>STM32Cube Ecosystem</vt:lpstr>
      <vt:lpstr>STM32CubeTM Introduction</vt:lpstr>
      <vt:lpstr>PowerPoint Presentation</vt:lpstr>
      <vt:lpstr>PowerPoint Presentation</vt:lpstr>
      <vt:lpstr>STM32CubeMX: MCU Selector</vt:lpstr>
      <vt:lpstr>STM32CubeMX: Pin-out configuration</vt:lpstr>
      <vt:lpstr>STM32CubeMX: Clock tree</vt:lpstr>
      <vt:lpstr>STM32CubeMX:  Peripheral configuration</vt:lpstr>
      <vt:lpstr>Power consumption calculator</vt:lpstr>
      <vt:lpstr>STM32Cube Supporting all STM32 MCUs</vt:lpstr>
      <vt:lpstr>STM32Cube Main Features</vt:lpstr>
      <vt:lpstr>STM32Cube Documentation</vt:lpstr>
      <vt:lpstr>STM32Cube FW Package Organization</vt:lpstr>
      <vt:lpstr>STM32Cube Examples Overview</vt:lpstr>
      <vt:lpstr>Software Development – Toolchains</vt:lpstr>
      <vt:lpstr>STM32 ST-LINK Utility</vt:lpstr>
      <vt:lpstr>STM32 ST-LINK Utility</vt:lpstr>
      <vt:lpstr>ST Visual Programmer</vt:lpstr>
      <vt:lpstr>STVP</vt:lpstr>
      <vt:lpstr>STM32 FLASH LOADER DEMONSTRATOR</vt:lpstr>
      <vt:lpstr>FLASH LOADER DEMONSTRATOR</vt:lpstr>
      <vt:lpstr>DFUSE</vt:lpstr>
      <vt:lpstr>DFUSE</vt:lpstr>
      <vt:lpstr>STMSTUDIO</vt:lpstr>
      <vt:lpstr>STMSTUDIO</vt:lpstr>
      <vt:lpstr>STM32F0 Labs</vt:lpstr>
      <vt:lpstr>System Peripherals</vt:lpstr>
      <vt:lpstr>Basic communication peripherals</vt:lpstr>
      <vt:lpstr>Timing peripherals</vt:lpstr>
      <vt:lpstr>Analog peripherals</vt:lpstr>
      <vt:lpstr>Control peripherals</vt:lpstr>
      <vt:lpstr>Application</vt:lpstr>
      <vt:lpstr>1.1.1  GPIO Lab </vt:lpstr>
      <vt:lpstr>Configure GPIO for LED toggling</vt:lpstr>
      <vt:lpstr>Configure GPIO for LED toggling</vt:lpstr>
      <vt:lpstr>Configure GPIO for LED toggling</vt:lpstr>
      <vt:lpstr>Configure GPIO for LED toggling</vt:lpstr>
      <vt:lpstr>Configure GPIO for LED toggling</vt:lpstr>
      <vt:lpstr>Configure GPIO for LED toggling</vt:lpstr>
      <vt:lpstr>Configure GPIO for LED toggling</vt:lpstr>
      <vt:lpstr>Configure GPIO for LED toggling</vt:lpstr>
      <vt:lpstr>Configure GPIO for LED toggling</vt:lpstr>
      <vt:lpstr>Configure GPIO for LED toggling</vt:lpstr>
      <vt:lpstr>Configure GPIO for LED toggling</vt:lpstr>
      <vt:lpstr>Configure GPIO for LED toggling</vt:lpstr>
      <vt:lpstr>Configure GPIO for LED toggling</vt:lpstr>
      <vt:lpstr>1.1.2 EXTI lab</vt:lpstr>
      <vt:lpstr>Configure EXTI to turn on LED</vt:lpstr>
      <vt:lpstr>Configure EXTI to turn on LED</vt:lpstr>
      <vt:lpstr>Configure EXTI to turn on LED</vt:lpstr>
      <vt:lpstr>Configure EXTI to turn on LED</vt:lpstr>
      <vt:lpstr>Configure EXTI to turn on LED</vt:lpstr>
      <vt:lpstr>Configure EXTI to turn on LED</vt:lpstr>
      <vt:lpstr>Configure EXTI to turn on LED</vt:lpstr>
      <vt:lpstr>Configure EXTI to turn on LED</vt:lpstr>
      <vt:lpstr>Configure EXTI to turn on LED</vt:lpstr>
      <vt:lpstr>Configure EXTI to turn on LED</vt:lpstr>
      <vt:lpstr>Configure EXTI to turn on LED</vt:lpstr>
      <vt:lpstr>Configure EXTI to turn on LED</vt:lpstr>
      <vt:lpstr>Configure EXTI to turn on LED</vt:lpstr>
      <vt:lpstr>Configure EXTI to turn on LED</vt:lpstr>
      <vt:lpstr>Configure EXTI to turn on LED</vt:lpstr>
      <vt:lpstr>Configure EXTI to turn on LED</vt:lpstr>
      <vt:lpstr>Configure EXTI to turn on LED</vt:lpstr>
      <vt:lpstr>1.3.1 Data transfer over DMA lab</vt:lpstr>
      <vt:lpstr>Use DMA in M2M transfer</vt:lpstr>
      <vt:lpstr>Use DMA in M2M transfer</vt:lpstr>
      <vt:lpstr>Use DMA in M2M transfer</vt:lpstr>
      <vt:lpstr>Use DMA in M2M transfer</vt:lpstr>
      <vt:lpstr>Use DMA in M2M transfer</vt:lpstr>
      <vt:lpstr>Use DMA in M2M transfer</vt:lpstr>
      <vt:lpstr>Use DMA in M2M transfer</vt:lpstr>
      <vt:lpstr>Use DMA in M2M transfer</vt:lpstr>
      <vt:lpstr>Use DMA in M2M transfer</vt:lpstr>
      <vt:lpstr>Use DMA in M2M transfer</vt:lpstr>
      <vt:lpstr>Use DMA in M2M transfer</vt:lpstr>
      <vt:lpstr>Use DMA in M2M transfer</vt:lpstr>
      <vt:lpstr>Use DMA in M2M transfer</vt:lpstr>
      <vt:lpstr>1.3.2 Data transfer over DMA with interrupt lab </vt:lpstr>
      <vt:lpstr>Use DMA M2M with interrupt</vt:lpstr>
      <vt:lpstr>Use DMA M2M with interrupt</vt:lpstr>
      <vt:lpstr>Use DMA M2M with interrupt</vt:lpstr>
      <vt:lpstr>Use DMA M2M with interrupt</vt:lpstr>
      <vt:lpstr>Use DMA M2M with interrupt</vt:lpstr>
      <vt:lpstr>Use DMA M2M with interrupt</vt:lpstr>
      <vt:lpstr>Use DMA M2M with interrupt</vt:lpstr>
      <vt:lpstr>Use DMA M2M with interrupt</vt:lpstr>
      <vt:lpstr>Use DMA M2M with interrupt</vt:lpstr>
      <vt:lpstr>Use DMA M2M with interrupt</vt:lpstr>
      <vt:lpstr>Use DMA M2M with interrupt</vt:lpstr>
      <vt:lpstr>Use DMA M2M with interrupt</vt:lpstr>
      <vt:lpstr>Use DMA M2M with interrupt</vt:lpstr>
      <vt:lpstr>Use DMA M2M with interrupt</vt:lpstr>
      <vt:lpstr>Use DMA M2M with interrupt</vt:lpstr>
      <vt:lpstr>Use DMA M2M with interrupt</vt:lpstr>
      <vt:lpstr>Use DMA M2M with interrupt</vt:lpstr>
      <vt:lpstr>Use DMA M2M with interrupt</vt:lpstr>
      <vt:lpstr>Use DMA M2M with interrupt</vt:lpstr>
      <vt:lpstr>Use DMA M2M with interrupt</vt:lpstr>
      <vt:lpstr>Use DMA M2M with interrupt</vt:lpstr>
      <vt:lpstr>Use DMA M2M with interrupt</vt:lpstr>
      <vt:lpstr>Use DMA M2M with interrupt</vt:lpstr>
      <vt:lpstr>Use DMA M2M with interrupt</vt:lpstr>
      <vt:lpstr>Use DMA M2M with interrupt</vt:lpstr>
      <vt:lpstr>2.1.1 UART Poll lab</vt:lpstr>
      <vt:lpstr>Simple UART communication</vt:lpstr>
      <vt:lpstr>Simple UART communication</vt:lpstr>
      <vt:lpstr>Simple UART communication</vt:lpstr>
      <vt:lpstr>Simple UART communication</vt:lpstr>
      <vt:lpstr>Simple UART communication</vt:lpstr>
      <vt:lpstr>Simple UART communication</vt:lpstr>
      <vt:lpstr>Simple UART communication</vt:lpstr>
      <vt:lpstr>Simple UART communication</vt:lpstr>
      <vt:lpstr>Simple UART communication</vt:lpstr>
      <vt:lpstr>Simple UART communication</vt:lpstr>
      <vt:lpstr>Simple UART communication</vt:lpstr>
      <vt:lpstr>Simple UART communication</vt:lpstr>
      <vt:lpstr>Simple UART communication</vt:lpstr>
      <vt:lpstr>Simple UART communication</vt:lpstr>
      <vt:lpstr>Simple UART communication</vt:lpstr>
      <vt:lpstr>Simple UART communication</vt:lpstr>
      <vt:lpstr>Simple UART communication</vt:lpstr>
      <vt:lpstr>Simple UART communication</vt:lpstr>
      <vt:lpstr>Simple UART communication</vt:lpstr>
      <vt:lpstr>Simple UART communication</vt:lpstr>
      <vt:lpstr>Simple UART communication</vt:lpstr>
      <vt:lpstr>Simple UART communication</vt:lpstr>
      <vt:lpstr>Simple UART communication</vt:lpstr>
      <vt:lpstr>Simple UART communication</vt:lpstr>
      <vt:lpstr>Simple UART communication</vt:lpstr>
      <vt:lpstr>Simple UART communication</vt:lpstr>
      <vt:lpstr>Simple UART communication</vt:lpstr>
      <vt:lpstr>2.1.2 UART Interrupt lab </vt:lpstr>
      <vt:lpstr>Use UART with interrupt</vt:lpstr>
      <vt:lpstr>Use UART with interrupt</vt:lpstr>
      <vt:lpstr>Use UART with interrupt</vt:lpstr>
      <vt:lpstr>Use UART with interrupt</vt:lpstr>
      <vt:lpstr>Use UART with interrupt</vt:lpstr>
      <vt:lpstr>Use UART with interrupt</vt:lpstr>
      <vt:lpstr>Use UART with interrupt</vt:lpstr>
      <vt:lpstr>Use UART with interrupt</vt:lpstr>
      <vt:lpstr>Use UART with interrupt</vt:lpstr>
      <vt:lpstr>Use UART with interrupt</vt:lpstr>
      <vt:lpstr>Use UART with interrupt</vt:lpstr>
      <vt:lpstr>Use UART with interrupt</vt:lpstr>
      <vt:lpstr>Use UART with interrupt</vt:lpstr>
      <vt:lpstr>Use UART with interrupt</vt:lpstr>
      <vt:lpstr>Use UART with interrupt</vt:lpstr>
      <vt:lpstr>Use UART with interrupt</vt:lpstr>
      <vt:lpstr>Use UART with interrupt</vt:lpstr>
      <vt:lpstr>Use UART with interrupt</vt:lpstr>
      <vt:lpstr>Use UART with interrupt</vt:lpstr>
      <vt:lpstr>Use UART with interrupt</vt:lpstr>
      <vt:lpstr>Use UART with interrupt</vt:lpstr>
      <vt:lpstr>Use UART with interrupt</vt:lpstr>
      <vt:lpstr>Use UART with interrupt</vt:lpstr>
      <vt:lpstr>Use UART with interrupt</vt:lpstr>
      <vt:lpstr>Use UART with interrupt</vt:lpstr>
      <vt:lpstr>Use UART with interrupt</vt:lpstr>
      <vt:lpstr>2.1.3 UART DMA lab</vt:lpstr>
      <vt:lpstr>Use UART with DMA transfer</vt:lpstr>
      <vt:lpstr>Use UART with DMA transfer</vt:lpstr>
      <vt:lpstr>Use UART with DMA transfer</vt:lpstr>
      <vt:lpstr>Use UART with DMA transfer</vt:lpstr>
      <vt:lpstr>Use UART with DMA transfer</vt:lpstr>
      <vt:lpstr>Use UART with DMA transfer</vt:lpstr>
      <vt:lpstr>Use UART with DMA transfer</vt:lpstr>
      <vt:lpstr>Use UART with DMA transfer</vt:lpstr>
      <vt:lpstr>Use UART with DMA transfer</vt:lpstr>
      <vt:lpstr>Use UART with DMA transfer</vt:lpstr>
      <vt:lpstr>Use UART with DMA transfer</vt:lpstr>
      <vt:lpstr>Use UART with DMA transfer</vt:lpstr>
      <vt:lpstr>Use UART with DMA transfer</vt:lpstr>
      <vt:lpstr>Use UART with DMA transfer</vt:lpstr>
      <vt:lpstr>Use UART with DMA transfer</vt:lpstr>
      <vt:lpstr>Use UART with DMA transfer</vt:lpstr>
      <vt:lpstr>Use UART with DMA transfer</vt:lpstr>
      <vt:lpstr>Use UART with DMA transfer</vt:lpstr>
      <vt:lpstr>Use UART with DMA transfer</vt:lpstr>
      <vt:lpstr>Use UART with DMA transfer</vt:lpstr>
      <vt:lpstr>Use UART with DMA transfer</vt:lpstr>
      <vt:lpstr>Use UART with DMA transfer</vt:lpstr>
      <vt:lpstr>Use UART with DMA transfer</vt:lpstr>
      <vt:lpstr>Use UART with DMA transfer</vt:lpstr>
      <vt:lpstr>Use UART with DMA transfer</vt:lpstr>
      <vt:lpstr>Use UART with DMA transfer</vt:lpstr>
      <vt:lpstr>2.2.1 SPI Poll lab</vt:lpstr>
      <vt:lpstr>Simple SPI communication</vt:lpstr>
      <vt:lpstr>Simple SPI communication</vt:lpstr>
      <vt:lpstr>Simple SPI communication</vt:lpstr>
      <vt:lpstr>Simple SPI communication</vt:lpstr>
      <vt:lpstr>Simple SPI communication</vt:lpstr>
      <vt:lpstr>Simple SPI communication</vt:lpstr>
      <vt:lpstr>Simple SPI communication</vt:lpstr>
      <vt:lpstr>Simple SPI communication</vt:lpstr>
      <vt:lpstr>Simple SPI communication</vt:lpstr>
      <vt:lpstr>Simple SPI communication</vt:lpstr>
      <vt:lpstr>Simple SPI communication</vt:lpstr>
      <vt:lpstr>2.2.2 SPI Interrupt lab</vt:lpstr>
      <vt:lpstr>Use SPI with interrupt</vt:lpstr>
      <vt:lpstr>Use SPI with interrupt</vt:lpstr>
      <vt:lpstr>Use SPI with interrupt</vt:lpstr>
      <vt:lpstr>Use SPI with interrupt</vt:lpstr>
      <vt:lpstr>Use SPI with interrupt</vt:lpstr>
      <vt:lpstr>Use SPI with interrupt</vt:lpstr>
      <vt:lpstr>Use SPI with interrupt</vt:lpstr>
      <vt:lpstr>Use SPI with interrupt</vt:lpstr>
      <vt:lpstr>Use SPI with interrupt</vt:lpstr>
      <vt:lpstr>Use SPI with interrupt</vt:lpstr>
      <vt:lpstr>Use SPI with interrupt</vt:lpstr>
      <vt:lpstr>2.2.3 SPI DMA lab</vt:lpstr>
      <vt:lpstr>Use SPI with DMA transfer</vt:lpstr>
      <vt:lpstr>Use SPI with DMA transfer</vt:lpstr>
      <vt:lpstr>Use SPI with DMA transfer</vt:lpstr>
      <vt:lpstr>Use SPI with DMA transfer</vt:lpstr>
      <vt:lpstr>Use SPI with DMA transfer</vt:lpstr>
      <vt:lpstr>Use SPI with DMA transfer</vt:lpstr>
      <vt:lpstr>Use SPI with DMA transfer</vt:lpstr>
      <vt:lpstr>Use SPI with DMA transfer</vt:lpstr>
      <vt:lpstr>Use SPI with DMA transfer</vt:lpstr>
      <vt:lpstr>Use SPI with DMA transfer</vt:lpstr>
      <vt:lpstr>Use SPI with DMA transfer</vt:lpstr>
      <vt:lpstr>Use SPI with DMA transfer</vt:lpstr>
      <vt:lpstr>2.3.1 I2C Poll lab</vt:lpstr>
      <vt:lpstr>Simple I2C communication</vt:lpstr>
      <vt:lpstr>Simple I2C communication</vt:lpstr>
      <vt:lpstr>Simple I2C communication</vt:lpstr>
      <vt:lpstr>Simple I2C communication</vt:lpstr>
      <vt:lpstr>Simple I2C communication</vt:lpstr>
      <vt:lpstr>Simple I2C communication</vt:lpstr>
      <vt:lpstr>Simple I2C communication</vt:lpstr>
      <vt:lpstr>Simple I2C communication</vt:lpstr>
      <vt:lpstr>2.3.2 I2C Interrupt lab </vt:lpstr>
      <vt:lpstr>Use I2C with interrupt</vt:lpstr>
      <vt:lpstr>Use I2C with interrupt</vt:lpstr>
      <vt:lpstr>Use I2C with interrupt</vt:lpstr>
      <vt:lpstr>Use I2C with interrupt</vt:lpstr>
      <vt:lpstr>Use I2C with interrupt</vt:lpstr>
      <vt:lpstr>Use I2C with interrupt</vt:lpstr>
      <vt:lpstr>Use I2C with interrupt</vt:lpstr>
      <vt:lpstr>Use I2C with interrupt</vt:lpstr>
      <vt:lpstr>3.2.1 TIM with interrupt lab</vt:lpstr>
      <vt:lpstr>Use TIM with interrupt</vt:lpstr>
      <vt:lpstr>Use TIM with interrupt</vt:lpstr>
      <vt:lpstr>Use TIM with interrupt</vt:lpstr>
      <vt:lpstr>Use TIM with interrupt</vt:lpstr>
      <vt:lpstr>Use TIM with interrupt</vt:lpstr>
      <vt:lpstr>Use TIM with interrupt</vt:lpstr>
      <vt:lpstr>Use TIM with interrupt</vt:lpstr>
      <vt:lpstr>Use TIM with interrupt</vt:lpstr>
      <vt:lpstr>Use TIM with interrupt</vt:lpstr>
      <vt:lpstr>4.1.1 ADC Poll lab</vt:lpstr>
      <vt:lpstr>Use ADC in polling mode</vt:lpstr>
      <vt:lpstr>Use ADC in polling mode</vt:lpstr>
      <vt:lpstr>Use ADC in polling mode</vt:lpstr>
      <vt:lpstr>Use ADC in polling mode</vt:lpstr>
      <vt:lpstr>Use ADC in polling mode</vt:lpstr>
      <vt:lpstr>Use ADC in polling mode</vt:lpstr>
      <vt:lpstr>Use ADC in polling mode</vt:lpstr>
      <vt:lpstr>Use ADC in polling mode</vt:lpstr>
      <vt:lpstr>Use ADC in polling mode</vt:lpstr>
      <vt:lpstr>Use ADC in polling mode</vt:lpstr>
      <vt:lpstr>Use ADC in polling mode</vt:lpstr>
      <vt:lpstr>Use ADC in polling mode</vt:lpstr>
      <vt:lpstr>Use ADC in polling mode</vt:lpstr>
      <vt:lpstr>4.1.2 ADC Interrupt lab</vt:lpstr>
      <vt:lpstr>Use ADC with interrupt</vt:lpstr>
      <vt:lpstr>Use ADC with interrupt</vt:lpstr>
      <vt:lpstr>Use ADC with interrupt</vt:lpstr>
      <vt:lpstr>Use ADC with interrupt</vt:lpstr>
      <vt:lpstr>Use ADC with interrupt</vt:lpstr>
      <vt:lpstr>Use ADC with interrupt</vt:lpstr>
      <vt:lpstr>Use ADC with interrupt</vt:lpstr>
      <vt:lpstr>Use ADC with interrupt</vt:lpstr>
      <vt:lpstr>Use ADC with interrupt</vt:lpstr>
      <vt:lpstr>Use ADC with interrupt</vt:lpstr>
      <vt:lpstr>Use ADC with interrupt</vt:lpstr>
      <vt:lpstr>4.1.3 ADC with DMA lab</vt:lpstr>
      <vt:lpstr>Use ADC with DMA</vt:lpstr>
      <vt:lpstr>Use ADC with DMA</vt:lpstr>
      <vt:lpstr>Use ADC with DMA</vt:lpstr>
      <vt:lpstr>Use ADC with DMA</vt:lpstr>
      <vt:lpstr>Use ADC with DMA</vt:lpstr>
      <vt:lpstr>Use ADC with DMA</vt:lpstr>
      <vt:lpstr>Use ADC with DMA</vt:lpstr>
      <vt:lpstr>Use ADC with DMA</vt:lpstr>
      <vt:lpstr>Use ADC with DMA</vt:lpstr>
      <vt:lpstr>Use ADC with DMA</vt:lpstr>
      <vt:lpstr>6.1.1 Application IAP</vt:lpstr>
      <vt:lpstr>IAP using UART</vt:lpstr>
      <vt:lpstr>IAP using UART</vt:lpstr>
      <vt:lpstr>IAP using UART</vt:lpstr>
      <vt:lpstr>IAP using UART</vt:lpstr>
      <vt:lpstr>Appendix A CubeMX install</vt:lpstr>
      <vt:lpstr>CubeMX install</vt:lpstr>
      <vt:lpstr>CubeMX install</vt:lpstr>
      <vt:lpstr>CubeMX install</vt:lpstr>
      <vt:lpstr>CubeMX install</vt:lpstr>
      <vt:lpstr>Appendix B Documents</vt:lpstr>
      <vt:lpstr>CubeMX documentation</vt:lpstr>
      <vt:lpstr>STM32F429i-Discovery documentation</vt:lpstr>
    </vt:vector>
  </TitlesOfParts>
  <Company>ST Microelectronics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bruno.montanari@st.com</dc:creator>
  <cp:lastModifiedBy>Bruno Fontes MONTANARI</cp:lastModifiedBy>
  <cp:revision>1346</cp:revision>
  <cp:lastPrinted>2015-08-10T13:22:10Z</cp:lastPrinted>
  <dcterms:created xsi:type="dcterms:W3CDTF">2013-02-06T10:17:44Z</dcterms:created>
  <dcterms:modified xsi:type="dcterms:W3CDTF">2015-10-01T19:04:45Z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0x0101002A5E382B78C3D04E9E350082AB797952</vt:lpwstr>
  </property>
  <property fmtid="{D5CDD505-2E9C-101B-9397-08002B2CF9AE}" pid="3" name="TaxKeyword">
    <vt:lpwstr/>
  </property>
  <property fmtid="{D5CDD505-2E9C-101B-9397-08002B2CF9AE}" pid="4" name="TaxCatchAll">
    <vt:lpwstr/>
  </property>
  <property fmtid="{D5CDD505-2E9C-101B-9397-08002B2CF9AE}" pid="5" name="TaxKeywordTaxHTField">
    <vt:lpwstr/>
  </property>
  <property fmtid="{D5CDD505-2E9C-101B-9397-08002B2CF9AE}" pid="6" name="PublishingExpirationDate">
    <vt:lpwstr/>
  </property>
  <property fmtid="{D5CDD505-2E9C-101B-9397-08002B2CF9AE}" pid="7" name="PublishingStartDate">
    <vt:lpwstr/>
  </property>
</Properties>
</file>